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1.xml" ContentType="application/vnd.openxmlformats-officedocument.drawingml.chartshapes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2.xml" ContentType="application/vnd.openxmlformats-officedocument.drawingml.chartshape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0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0" r:id="rId1"/>
  </p:sldMasterIdLst>
  <p:notesMasterIdLst>
    <p:notesMasterId r:id="rId91"/>
  </p:notesMasterIdLst>
  <p:handoutMasterIdLst>
    <p:handoutMasterId r:id="rId92"/>
  </p:handoutMasterIdLst>
  <p:sldIdLst>
    <p:sldId id="2287" r:id="rId2"/>
    <p:sldId id="2288" r:id="rId3"/>
    <p:sldId id="2295" r:id="rId4"/>
    <p:sldId id="2290" r:id="rId5"/>
    <p:sldId id="2291" r:id="rId6"/>
    <p:sldId id="2351" r:id="rId7"/>
    <p:sldId id="2534" r:id="rId8"/>
    <p:sldId id="2535" r:id="rId9"/>
    <p:sldId id="2536" r:id="rId10"/>
    <p:sldId id="2537" r:id="rId11"/>
    <p:sldId id="2538" r:id="rId12"/>
    <p:sldId id="2539" r:id="rId13"/>
    <p:sldId id="2540" r:id="rId14"/>
    <p:sldId id="2541" r:id="rId15"/>
    <p:sldId id="2561" r:id="rId16"/>
    <p:sldId id="2562" r:id="rId17"/>
    <p:sldId id="2563" r:id="rId18"/>
    <p:sldId id="2564" r:id="rId19"/>
    <p:sldId id="2542" r:id="rId20"/>
    <p:sldId id="2543" r:id="rId21"/>
    <p:sldId id="2544" r:id="rId22"/>
    <p:sldId id="2362" r:id="rId23"/>
    <p:sldId id="1816" r:id="rId24"/>
    <p:sldId id="2545" r:id="rId25"/>
    <p:sldId id="2487" r:id="rId26"/>
    <p:sldId id="2482" r:id="rId27"/>
    <p:sldId id="305" r:id="rId28"/>
    <p:sldId id="306" r:id="rId29"/>
    <p:sldId id="2319" r:id="rId30"/>
    <p:sldId id="2599" r:id="rId31"/>
    <p:sldId id="2600" r:id="rId32"/>
    <p:sldId id="2601" r:id="rId33"/>
    <p:sldId id="2602" r:id="rId34"/>
    <p:sldId id="2603" r:id="rId35"/>
    <p:sldId id="2604" r:id="rId36"/>
    <p:sldId id="2605" r:id="rId37"/>
    <p:sldId id="2606" r:id="rId38"/>
    <p:sldId id="2607" r:id="rId39"/>
    <p:sldId id="2608" r:id="rId40"/>
    <p:sldId id="2609" r:id="rId41"/>
    <p:sldId id="2610" r:id="rId42"/>
    <p:sldId id="2611" r:id="rId43"/>
    <p:sldId id="2612" r:id="rId44"/>
    <p:sldId id="2547" r:id="rId45"/>
    <p:sldId id="2548" r:id="rId46"/>
    <p:sldId id="2549" r:id="rId47"/>
    <p:sldId id="2546" r:id="rId48"/>
    <p:sldId id="2307" r:id="rId49"/>
    <p:sldId id="2550" r:id="rId50"/>
    <p:sldId id="2551" r:id="rId51"/>
    <p:sldId id="2389" r:id="rId52"/>
    <p:sldId id="2390" r:id="rId53"/>
    <p:sldId id="2311" r:id="rId54"/>
    <p:sldId id="2312" r:id="rId55"/>
    <p:sldId id="2313" r:id="rId56"/>
    <p:sldId id="2314" r:id="rId57"/>
    <p:sldId id="2315" r:id="rId58"/>
    <p:sldId id="2316" r:id="rId59"/>
    <p:sldId id="2317" r:id="rId60"/>
    <p:sldId id="2318" r:id="rId61"/>
    <p:sldId id="2388" r:id="rId62"/>
    <p:sldId id="2552" r:id="rId63"/>
    <p:sldId id="2553" r:id="rId64"/>
    <p:sldId id="2588" r:id="rId65"/>
    <p:sldId id="2555" r:id="rId66"/>
    <p:sldId id="2320" r:id="rId67"/>
    <p:sldId id="2556" r:id="rId68"/>
    <p:sldId id="2557" r:id="rId69"/>
    <p:sldId id="2558" r:id="rId70"/>
    <p:sldId id="2559" r:id="rId71"/>
    <p:sldId id="2560" r:id="rId72"/>
    <p:sldId id="2565" r:id="rId73"/>
    <p:sldId id="2566" r:id="rId74"/>
    <p:sldId id="2341" r:id="rId75"/>
    <p:sldId id="2567" r:id="rId76"/>
    <p:sldId id="2568" r:id="rId77"/>
    <p:sldId id="2569" r:id="rId78"/>
    <p:sldId id="2593" r:id="rId79"/>
    <p:sldId id="2594" r:id="rId80"/>
    <p:sldId id="2595" r:id="rId81"/>
    <p:sldId id="2596" r:id="rId82"/>
    <p:sldId id="2597" r:id="rId83"/>
    <p:sldId id="2598" r:id="rId84"/>
    <p:sldId id="2589" r:id="rId85"/>
    <p:sldId id="2590" r:id="rId86"/>
    <p:sldId id="2591" r:id="rId87"/>
    <p:sldId id="2592" r:id="rId88"/>
    <p:sldId id="2322" r:id="rId89"/>
    <p:sldId id="323" r:id="rId90"/>
  </p:sldIdLst>
  <p:sldSz cx="10160000" cy="5715000"/>
  <p:notesSz cx="6889750" cy="10021888"/>
  <p:embeddedFontLst>
    <p:embeddedFont>
      <p:font typeface="Noto Sans" panose="020B0502040504020204" pitchFamily="34" charset="0"/>
      <p:regular r:id="rId93"/>
    </p:embeddedFont>
    <p:embeddedFont>
      <p:font typeface="Calibri Light" panose="020F0302020204030204" pitchFamily="34" charset="0"/>
      <p:regular r:id="rId94"/>
      <p:italic r:id="rId95"/>
    </p:embeddedFont>
    <p:embeddedFont>
      <p:font typeface="Cordia New" panose="020B0304020202020204" pitchFamily="34" charset="-34"/>
      <p:regular r:id="rId96"/>
      <p:bold r:id="rId97"/>
      <p:italic r:id="rId98"/>
      <p:boldItalic r:id="rId99"/>
    </p:embeddedFont>
    <p:embeddedFont>
      <p:font typeface="Chulabhorn Likit Text Medium" panose="00000600000000000000" pitchFamily="50" charset="-34"/>
      <p:regular r:id="rId100"/>
    </p:embeddedFont>
    <p:embeddedFont>
      <p:font typeface="Calibri" panose="020F0502020204030204" pitchFamily="34" charset="0"/>
      <p:regular r:id="rId101"/>
      <p:bold r:id="rId102"/>
      <p:italic r:id="rId103"/>
      <p:boldItalic r:id="rId104"/>
    </p:embeddedFont>
    <p:embeddedFont>
      <p:font typeface="Chulabhorn Likit Text Light" panose="00000400000000000000" pitchFamily="50" charset="-34"/>
      <p:regular r:id="rId105"/>
    </p:embeddedFont>
    <p:embeddedFont>
      <p:font typeface="Roboto" panose="02000000000000000000" pitchFamily="2" charset="0"/>
      <p:bold r:id="rId106"/>
    </p:embeddedFont>
    <p:embeddedFont>
      <p:font typeface="TH SarabunPSK" panose="020B0500040200020003" pitchFamily="34" charset="-34"/>
      <p:regular r:id="rId107"/>
      <p:bold r:id="rId108"/>
      <p:italic r:id="rId109"/>
      <p:boldItalic r:id="rId110"/>
    </p:embeddedFont>
    <p:embeddedFont>
      <p:font typeface="TH Chakra Petch" panose="02000506000000020004" pitchFamily="2" charset="-34"/>
      <p:regular r:id="rId111"/>
      <p:bold r:id="rId112"/>
      <p:italic r:id="rId113"/>
      <p:boldItalic r:id="rId114"/>
    </p:embeddedFont>
    <p:embeddedFont>
      <p:font typeface="Chulabhorn Likit Text" panose="00000500000000000000" pitchFamily="50" charset="-34"/>
      <p:regular r:id="rId115"/>
      <p:bold r:id="rId116"/>
    </p:embeddedFont>
    <p:embeddedFont>
      <p:font typeface="Tahoma" panose="020B0604030504040204" pitchFamily="34" charset="0"/>
      <p:regular r:id="rId117"/>
      <p:bold r:id="rId118"/>
    </p:embeddedFont>
    <p:embeddedFont>
      <p:font typeface="Wingdings 2" panose="05020102010507070707" pitchFamily="18" charset="2"/>
      <p:regular r:id="rId119"/>
    </p:embeddedFont>
    <p:embeddedFont>
      <p:font typeface="KodchiangUPC" panose="02020603050405020304" pitchFamily="18" charset="-34"/>
      <p:regular r:id="rId120"/>
      <p:bold r:id="rId121"/>
      <p:italic r:id="rId122"/>
      <p:boldItalic r:id="rId12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32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1E1"/>
    <a:srgbClr val="EBF2F4"/>
    <a:srgbClr val="CCDBDE"/>
    <a:srgbClr val="F5EADF"/>
    <a:srgbClr val="EEDCCA"/>
    <a:srgbClr val="FFEECD"/>
    <a:srgbClr val="FBE0D5"/>
    <a:srgbClr val="FADCDA"/>
    <a:srgbClr val="FFE4AF"/>
    <a:srgbClr val="FFD6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สไตล์สีปานกลาง 2 - เน้น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สไตล์สีปานกลาง 2 - เน้น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สไตล์สีปานกลาง 2 - เน้น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B1032C-EA38-4F05-BA0D-38AFFFC7BED3}" styleName="สไตล์สีอ่อน 3 - เน้น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สไตล์สีปานกลาง 2 - เน้น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สไตล์สีอ่อน 2 - เน้น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5AB1C69-6EDB-4FF4-983F-18BD219EF322}" styleName="สไตล์สีปานกลาง 2 - เน้น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สไตล์สีอ่อน 1 - เน้น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50" autoAdjust="0"/>
    <p:restoredTop sz="94322" autoAdjust="0"/>
  </p:normalViewPr>
  <p:slideViewPr>
    <p:cSldViewPr snapToGrid="0">
      <p:cViewPr varScale="1">
        <p:scale>
          <a:sx n="83" d="100"/>
          <a:sy n="83" d="100"/>
        </p:scale>
        <p:origin x="858" y="84"/>
      </p:cViewPr>
      <p:guideLst>
        <p:guide orient="horz" pos="1800"/>
        <p:guide pos="32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25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20.fntdata"/><Relationship Id="rId16" Type="http://schemas.openxmlformats.org/officeDocument/2006/relationships/slide" Target="slides/slide15.xml"/><Relationship Id="rId107" Type="http://schemas.openxmlformats.org/officeDocument/2006/relationships/font" Target="fonts/font15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10.fntdata"/><Relationship Id="rId123" Type="http://schemas.openxmlformats.org/officeDocument/2006/relationships/font" Target="fonts/font31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font" Target="fonts/font3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font" Target="fonts/font21.fntdata"/><Relationship Id="rId118" Type="http://schemas.openxmlformats.org/officeDocument/2006/relationships/font" Target="fonts/font26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11.fntdata"/><Relationship Id="rId108" Type="http://schemas.openxmlformats.org/officeDocument/2006/relationships/font" Target="fonts/font16.fntdata"/><Relationship Id="rId124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notesMaster" Target="notesMasters/notesMaster1.xml"/><Relationship Id="rId96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font" Target="fonts/font22.fntdata"/><Relationship Id="rId119" Type="http://schemas.openxmlformats.org/officeDocument/2006/relationships/font" Target="fonts/font27.fnt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17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5.fntdata"/><Relationship Id="rId104" Type="http://schemas.openxmlformats.org/officeDocument/2006/relationships/font" Target="fonts/font12.fntdata"/><Relationship Id="rId120" Type="http://schemas.openxmlformats.org/officeDocument/2006/relationships/font" Target="fonts/font28.fntdata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font" Target="fonts/font18.fntdata"/><Relationship Id="rId115" Type="http://schemas.openxmlformats.org/officeDocument/2006/relationships/font" Target="fonts/font23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8.fntdata"/><Relationship Id="rId105" Type="http://schemas.openxmlformats.org/officeDocument/2006/relationships/font" Target="fonts/font13.fntdata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1.fntdata"/><Relationship Id="rId98" Type="http://schemas.openxmlformats.org/officeDocument/2006/relationships/font" Target="fonts/font6.fntdata"/><Relationship Id="rId121" Type="http://schemas.openxmlformats.org/officeDocument/2006/relationships/font" Target="fonts/font29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font" Target="fonts/font19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font" Target="fonts/font14.fntdata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font" Target="fonts/font2.fntdata"/><Relationship Id="rId99" Type="http://schemas.openxmlformats.org/officeDocument/2006/relationships/font" Target="fonts/font7.fntdata"/><Relationship Id="rId101" Type="http://schemas.openxmlformats.org/officeDocument/2006/relationships/font" Target="fonts/font9.fntdata"/><Relationship Id="rId122" Type="http://schemas.openxmlformats.org/officeDocument/2006/relationships/font" Target="fonts/font30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2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513642098818179E-2"/>
          <c:y val="0.16210636762474681"/>
          <c:w val="0.91550841493446389"/>
          <c:h val="0.6908346097959640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ผลการดำเนินงาน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0070C0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rgbClr val="0070C0"/>
                  </a:solidFill>
                </a:ln>
                <a:effectLst/>
              </c:spPr>
            </c:marker>
            <c:bubble3D val="0"/>
            <c:spPr>
              <a:ln w="28575" cap="rnd">
                <a:solidFill>
                  <a:srgbClr val="0070C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2439-4B73-B073-EBA6A053671D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rgbClr val="0070C0"/>
                  </a:solidFill>
                  <a:prstDash val="dash"/>
                </a:ln>
                <a:effectLst/>
              </c:spPr>
            </c:marker>
            <c:bubble3D val="0"/>
            <c:spPr>
              <a:ln w="28575" cap="rnd">
                <a:solidFill>
                  <a:srgbClr val="0070C0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CC66-4FCE-B133-5E44D0A2E259}"/>
              </c:ext>
            </c:extLst>
          </c:dPt>
          <c:dLbls>
            <c:dLbl>
              <c:idx val="0"/>
              <c:layout>
                <c:manualLayout>
                  <c:x val="-5.3629630464786998E-2"/>
                  <c:y val="-2.9742740673775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439-4B73-B073-EBA6A053671D}"/>
                </c:ext>
              </c:extLst>
            </c:dLbl>
            <c:dLbl>
              <c:idx val="1"/>
              <c:layout>
                <c:manualLayout>
                  <c:x val="-6.002680541971199E-2"/>
                  <c:y val="-3.00166816157526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94A-48ED-8172-0867AC8ED2CD}"/>
                </c:ext>
              </c:extLst>
            </c:dLbl>
            <c:dLbl>
              <c:idx val="2"/>
              <c:layout>
                <c:manualLayout>
                  <c:x val="-6.257886364938936E-2"/>
                  <c:y val="-4.947804765468910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44.46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C66-4FCE-B133-5E44D0A2E259}"/>
                </c:ext>
              </c:extLst>
            </c:dLbl>
            <c:dLbl>
              <c:idx val="3"/>
              <c:layout>
                <c:manualLayout>
                  <c:x val="-6.2644632292215827E-2"/>
                  <c:y val="-8.9064055991135677E-2"/>
                </c:manualLayout>
              </c:layout>
              <c:tx>
                <c:rich>
                  <a:bodyPr/>
                  <a:lstStyle/>
                  <a:p>
                    <a:fld id="{4F5F8DCD-A282-4DF5-BAA2-E42929CD8B59}" type="VALUE">
                      <a:rPr lang="en-US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pPr/>
                      <a:t>[VALUE]</a:t>
                    </a:fld>
                    <a:endParaRPr lang="th-TH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ABA6-4639-9639-2CDFED38E6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mmm\-yy</c:formatCode>
                <c:ptCount val="4"/>
                <c:pt idx="0">
                  <c:v>24532</c:v>
                </c:pt>
                <c:pt idx="1">
                  <c:v>24563</c:v>
                </c:pt>
                <c:pt idx="2">
                  <c:v>24593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36.119999999999997</c:v>
                </c:pt>
                <c:pt idx="1">
                  <c:v>40.42</c:v>
                </c:pt>
                <c:pt idx="2">
                  <c:v>42.44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04E-42DE-B214-FBC615E8FF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5449456"/>
        <c:axId val="305430736"/>
      </c:lineChart>
      <c:dateAx>
        <c:axId val="30544945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305430736"/>
        <c:crosses val="autoZero"/>
        <c:auto val="1"/>
        <c:lblOffset val="100"/>
        <c:baseTimeUnit val="months"/>
      </c:dateAx>
      <c:valAx>
        <c:axId val="305430736"/>
        <c:scaling>
          <c:orientation val="minMax"/>
          <c:max val="8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305449456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2700">
      <a:noFill/>
    </a:ln>
    <a:effectLst/>
  </c:spPr>
  <c:txPr>
    <a:bodyPr/>
    <a:lstStyle/>
    <a:p>
      <a:pPr>
        <a:defRPr sz="1200">
          <a:solidFill>
            <a:schemeClr val="tx1"/>
          </a:solidFill>
          <a:latin typeface="Chulabhorn Likit Text" panose="00000500000000000000" pitchFamily="50" charset="-34"/>
          <a:cs typeface="Chulabhorn Likit Text" panose="00000500000000000000" pitchFamily="50" charset="-34"/>
        </a:defRPr>
      </a:pPr>
      <a:endParaRPr lang="th-TH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073718145816527E-2"/>
          <c:y val="0.10718232310056544"/>
          <c:w val="0.91550841493446389"/>
          <c:h val="0.7879657480170166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ผลการดำเนินงาน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prstDash val="solid"/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  <a:prstDash val="solid"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994A-48ED-8172-0867AC8ED2CD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  <a:prstDash val="dash"/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994A-48ED-8172-0867AC8ED2CD}"/>
              </c:ext>
            </c:extLst>
          </c:dPt>
          <c:dLbls>
            <c:dLbl>
              <c:idx val="0"/>
              <c:layout>
                <c:manualLayout>
                  <c:x val="-3.5367508796623523E-2"/>
                  <c:y val="-3.213937861548238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519-4595-866F-1A9B24D85915}"/>
                </c:ext>
              </c:extLst>
            </c:dLbl>
            <c:dLbl>
              <c:idx val="1"/>
              <c:layout>
                <c:manualLayout>
                  <c:x val="-3.2841258168293246E-2"/>
                  <c:y val="-2.812195628854723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94A-48ED-8172-0867AC8ED2CD}"/>
                </c:ext>
              </c:extLst>
            </c:dLbl>
            <c:dLbl>
              <c:idx val="2"/>
              <c:layout>
                <c:manualLayout>
                  <c:x val="-2.7788756911632656E-2"/>
                  <c:y val="-3.2139378615482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4A-48ED-8172-0867AC8ED2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mmm\-yy</c:formatCode>
                <c:ptCount val="3"/>
                <c:pt idx="0">
                  <c:v>243678</c:v>
                </c:pt>
                <c:pt idx="1">
                  <c:v>243709</c:v>
                </c:pt>
                <c:pt idx="2">
                  <c:v>243739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1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04E-42DE-B214-FBC615E8FF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5449456"/>
        <c:axId val="305430736"/>
      </c:lineChart>
      <c:dateAx>
        <c:axId val="30544945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305430736"/>
        <c:crosses val="autoZero"/>
        <c:auto val="1"/>
        <c:lblOffset val="100"/>
        <c:baseTimeUnit val="months"/>
      </c:dateAx>
      <c:valAx>
        <c:axId val="305430736"/>
        <c:scaling>
          <c:orientation val="minMax"/>
          <c:max val="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305449456"/>
        <c:crosses val="autoZero"/>
        <c:crossBetween val="between"/>
        <c:majorUnit val="1"/>
        <c:min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2700">
      <a:noFill/>
    </a:ln>
    <a:effectLst/>
  </c:spPr>
  <c:txPr>
    <a:bodyPr/>
    <a:lstStyle/>
    <a:p>
      <a:pPr>
        <a:defRPr sz="1200">
          <a:solidFill>
            <a:schemeClr val="tx1"/>
          </a:solidFill>
          <a:latin typeface="Chulabhorn Likit Text" panose="00000500000000000000" pitchFamily="50" charset="-34"/>
          <a:cs typeface="Chulabhorn Likit Text" panose="00000500000000000000" pitchFamily="50" charset="-34"/>
        </a:defRPr>
      </a:pPr>
      <a:endParaRPr lang="th-TH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244187238270476E-2"/>
          <c:y val="0.14860634979862994"/>
          <c:w val="0.90697109384702757"/>
          <c:h val="0.7265029017775669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ผลการดำเนินงาน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prstDash val="solid"/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  <a:prstDash val="solid"/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994A-48ED-8172-0867AC8ED2CD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  <a:prstDash val="dash"/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994A-48ED-8172-0867AC8ED2CD}"/>
              </c:ext>
            </c:extLst>
          </c:dPt>
          <c:dLbls>
            <c:dLbl>
              <c:idx val="0"/>
              <c:layout>
                <c:manualLayout>
                  <c:x val="-6.7889487893370529E-2"/>
                  <c:y val="-6.186960744324154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n/a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0C6-46D6-8A2F-82D5DB032E1C}"/>
                </c:ext>
              </c:extLst>
            </c:dLbl>
            <c:dLbl>
              <c:idx val="1"/>
              <c:layout>
                <c:manualLayout>
                  <c:x val="-6.482680785541256E-2"/>
                  <c:y val="-3.764647319746734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6888232676866753E-2"/>
                      <c:h val="0.11410756968450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994A-48ED-8172-0867AC8ED2CD}"/>
                </c:ext>
              </c:extLst>
            </c:dLbl>
            <c:dLbl>
              <c:idx val="2"/>
              <c:layout>
                <c:manualLayout>
                  <c:x val="-4.0835653454136478E-2"/>
                  <c:y val="-4.66484998819465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4A-48ED-8172-0867AC8ED2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mmm\-yy</c:formatCode>
                <c:ptCount val="3"/>
                <c:pt idx="0">
                  <c:v>243678</c:v>
                </c:pt>
                <c:pt idx="1">
                  <c:v>243709</c:v>
                </c:pt>
                <c:pt idx="2">
                  <c:v>243739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0</c:v>
                </c:pt>
                <c:pt idx="1">
                  <c:v>4</c:v>
                </c:pt>
                <c:pt idx="2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04E-42DE-B214-FBC615E8FF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5449456"/>
        <c:axId val="305430736"/>
      </c:lineChart>
      <c:dateAx>
        <c:axId val="30544945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305430736"/>
        <c:crosses val="autoZero"/>
        <c:auto val="1"/>
        <c:lblOffset val="100"/>
        <c:baseTimeUnit val="months"/>
      </c:dateAx>
      <c:valAx>
        <c:axId val="305430736"/>
        <c:scaling>
          <c:orientation val="minMax"/>
          <c:max val="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305449456"/>
        <c:crosses val="autoZero"/>
        <c:crossBetween val="between"/>
        <c:majorUnit val="1"/>
        <c:min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2700">
      <a:noFill/>
    </a:ln>
    <a:effectLst/>
  </c:spPr>
  <c:txPr>
    <a:bodyPr/>
    <a:lstStyle/>
    <a:p>
      <a:pPr>
        <a:defRPr sz="1200">
          <a:solidFill>
            <a:schemeClr val="tx1"/>
          </a:solidFill>
          <a:latin typeface="Chulabhorn Likit Text" panose="00000500000000000000" pitchFamily="50" charset="-34"/>
          <a:cs typeface="Chulabhorn Likit Text" panose="00000500000000000000" pitchFamily="50" charset="-34"/>
        </a:defRPr>
      </a:pPr>
      <a:endParaRPr lang="th-TH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867680852055842E-2"/>
          <c:y val="6.1620557759886417E-2"/>
          <c:w val="0.91550841493446389"/>
          <c:h val="0.6806454853105923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ผลการดำเนินงาน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28575">
                <a:solidFill>
                  <a:schemeClr val="accent1"/>
                </a:solidFill>
                <a:prstDash val="solid"/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solidFill>
                  <a:schemeClr val="accent1"/>
                </a:solidFill>
                <a:ln w="28575">
                  <a:solidFill>
                    <a:schemeClr val="accent1"/>
                  </a:solidFill>
                  <a:prstDash val="solid"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994A-48ED-8172-0867AC8ED2CD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1"/>
                </a:solidFill>
                <a:ln w="28575">
                  <a:solidFill>
                    <a:schemeClr val="accent1"/>
                  </a:solidFill>
                  <a:prstDash val="dash"/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994A-48ED-8172-0867AC8ED2CD}"/>
              </c:ext>
            </c:extLst>
          </c:dPt>
          <c:dLbls>
            <c:dLbl>
              <c:idx val="0"/>
              <c:layout>
                <c:manualLayout>
                  <c:x val="-6.1253600759158797E-2"/>
                  <c:y val="-2.964001962776103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89B-412C-9B3C-40B86D69112A}"/>
                </c:ext>
              </c:extLst>
            </c:dLbl>
            <c:dLbl>
              <c:idx val="1"/>
              <c:layout>
                <c:manualLayout>
                  <c:x val="-3.0626800379579398E-2"/>
                  <c:y val="-2.59350171742908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94A-48ED-8172-0867AC8ED2CD}"/>
                </c:ext>
              </c:extLst>
            </c:dLbl>
            <c:dLbl>
              <c:idx val="2"/>
              <c:layout>
                <c:manualLayout>
                  <c:x val="-3.8283559742371936E-2"/>
                  <c:y val="-3.6209176394542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4A-48ED-8172-0867AC8ED2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mmm\-yy</c:formatCode>
                <c:ptCount val="3"/>
                <c:pt idx="0">
                  <c:v>243678</c:v>
                </c:pt>
                <c:pt idx="1">
                  <c:v>243709</c:v>
                </c:pt>
                <c:pt idx="2">
                  <c:v>243739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1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04E-42DE-B214-FBC615E8FF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5449456"/>
        <c:axId val="305430736"/>
      </c:lineChart>
      <c:dateAx>
        <c:axId val="30544945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305430736"/>
        <c:crosses val="autoZero"/>
        <c:auto val="1"/>
        <c:lblOffset val="100"/>
        <c:baseTimeUnit val="months"/>
      </c:dateAx>
      <c:valAx>
        <c:axId val="305430736"/>
        <c:scaling>
          <c:orientation val="minMax"/>
          <c:max val="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305449456"/>
        <c:crosses val="autoZero"/>
        <c:crossBetween val="between"/>
        <c:majorUnit val="1"/>
        <c:min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2700">
      <a:noFill/>
    </a:ln>
    <a:effectLst/>
  </c:spPr>
  <c:txPr>
    <a:bodyPr/>
    <a:lstStyle/>
    <a:p>
      <a:pPr>
        <a:defRPr sz="1200">
          <a:solidFill>
            <a:schemeClr val="tx1"/>
          </a:solidFill>
          <a:latin typeface="Chulabhorn Likit Text" panose="00000500000000000000" pitchFamily="50" charset="-34"/>
          <a:cs typeface="Chulabhorn Likit Text" panose="00000500000000000000" pitchFamily="50" charset="-34"/>
        </a:defRPr>
      </a:pPr>
      <a:endParaRPr lang="th-TH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417018050921676E-2"/>
          <c:y val="0.18801795099652518"/>
          <c:w val="0.91550841493446389"/>
          <c:h val="0.621531654758437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ผลการดำเนินงาน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prstDash val="solid"/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  <a:prstDash val="solid"/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994A-48ED-8172-0867AC8ED2CD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  <a:prstDash val="dash"/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994A-48ED-8172-0867AC8ED2CD}"/>
              </c:ext>
            </c:extLst>
          </c:dPt>
          <c:dLbls>
            <c:dLbl>
              <c:idx val="0"/>
              <c:layout>
                <c:manualLayout>
                  <c:x val="-6.2274413719841944E-2"/>
                  <c:y val="-4.12908928872684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76.19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757628665720532"/>
                      <c:h val="0.1307080435969231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80B4-4770-968F-D643D610EC4D}"/>
                </c:ext>
              </c:extLst>
            </c:dLbl>
            <c:dLbl>
              <c:idx val="1"/>
              <c:layout>
                <c:manualLayout>
                  <c:x val="-9.8516288272949906E-2"/>
                  <c:y val="-5.046642609919822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76.35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94A-48ED-8172-0867AC8ED2C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4A-48ED-8172-0867AC8ED2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mmm\-yy</c:formatCode>
                <c:ptCount val="3"/>
                <c:pt idx="0">
                  <c:v>243678</c:v>
                </c:pt>
                <c:pt idx="1">
                  <c:v>243709</c:v>
                </c:pt>
                <c:pt idx="2">
                  <c:v>243739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76.19</c:v>
                </c:pt>
                <c:pt idx="1">
                  <c:v>76.349999999999994</c:v>
                </c:pt>
                <c:pt idx="2">
                  <c:v>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04E-42DE-B214-FBC615E8FF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5449456"/>
        <c:axId val="305430736"/>
      </c:lineChart>
      <c:dateAx>
        <c:axId val="30544945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305430736"/>
        <c:crosses val="autoZero"/>
        <c:auto val="1"/>
        <c:lblOffset val="100"/>
        <c:baseTimeUnit val="months"/>
      </c:dateAx>
      <c:valAx>
        <c:axId val="305430736"/>
        <c:scaling>
          <c:orientation val="minMax"/>
          <c:max val="100"/>
          <c:min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305449456"/>
        <c:crosses val="autoZero"/>
        <c:crossBetween val="between"/>
        <c:majorUnit val="5"/>
        <c:min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2700">
      <a:noFill/>
    </a:ln>
    <a:effectLst/>
  </c:spPr>
  <c:txPr>
    <a:bodyPr/>
    <a:lstStyle/>
    <a:p>
      <a:pPr>
        <a:defRPr sz="1200">
          <a:solidFill>
            <a:schemeClr val="tx1"/>
          </a:solidFill>
          <a:latin typeface="Chulabhorn Likit Text" panose="00000500000000000000" pitchFamily="50" charset="-34"/>
          <a:cs typeface="Chulabhorn Likit Text" panose="00000500000000000000" pitchFamily="50" charset="-34"/>
        </a:defRPr>
      </a:pPr>
      <a:endParaRPr lang="th-TH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43098419343597"/>
          <c:y val="6.0928577200855795E-2"/>
          <c:w val="0.85081685535106877"/>
          <c:h val="0.7974310565928863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ผลการดำเนินงาน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prstDash val="solid"/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  <a:prstDash val="solid"/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994A-48ED-8172-0867AC8ED2CD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  <a:prstDash val="dash"/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994A-48ED-8172-0867AC8ED2CD}"/>
              </c:ext>
            </c:extLst>
          </c:dPt>
          <c:dLbls>
            <c:dLbl>
              <c:idx val="0"/>
              <c:layout>
                <c:manualLayout>
                  <c:x val="-0.11127729432716899"/>
                  <c:y val="3.482959824744043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58.21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C1F-4C8F-B97C-658AB69EC9B8}"/>
                </c:ext>
              </c:extLst>
            </c:dLbl>
            <c:dLbl>
              <c:idx val="1"/>
              <c:layout>
                <c:manualLayout>
                  <c:x val="-0.14241462176504427"/>
                  <c:y val="-1.238397904300330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76.42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94A-48ED-8172-0867AC8ED2CD}"/>
                </c:ext>
              </c:extLst>
            </c:dLbl>
            <c:dLbl>
              <c:idx val="2"/>
              <c:layout>
                <c:manualLayout>
                  <c:x val="-8.3202888083160204E-2"/>
                  <c:y val="-4.102140493640544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88.00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4A-48ED-8172-0867AC8ED2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mmm\-yy</c:formatCode>
                <c:ptCount val="3"/>
                <c:pt idx="0">
                  <c:v>243678</c:v>
                </c:pt>
                <c:pt idx="1">
                  <c:v>243709</c:v>
                </c:pt>
                <c:pt idx="2">
                  <c:v>243739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58.21</c:v>
                </c:pt>
                <c:pt idx="1">
                  <c:v>76.42</c:v>
                </c:pt>
                <c:pt idx="2">
                  <c:v>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04E-42DE-B214-FBC615E8FF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5449456"/>
        <c:axId val="305430736"/>
      </c:lineChart>
      <c:dateAx>
        <c:axId val="30544945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305430736"/>
        <c:crosses val="autoZero"/>
        <c:auto val="1"/>
        <c:lblOffset val="100"/>
        <c:baseTimeUnit val="months"/>
      </c:dateAx>
      <c:valAx>
        <c:axId val="305430736"/>
        <c:scaling>
          <c:orientation val="minMax"/>
          <c:max val="100"/>
          <c:min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305449456"/>
        <c:crosses val="autoZero"/>
        <c:crossBetween val="between"/>
        <c:majorUnit val="10"/>
        <c:min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2700">
      <a:noFill/>
    </a:ln>
    <a:effectLst/>
  </c:spPr>
  <c:txPr>
    <a:bodyPr/>
    <a:lstStyle/>
    <a:p>
      <a:pPr>
        <a:defRPr sz="1200">
          <a:solidFill>
            <a:schemeClr val="tx1"/>
          </a:solidFill>
          <a:latin typeface="Chulabhorn Likit Text" panose="00000500000000000000" pitchFamily="50" charset="-34"/>
          <a:cs typeface="Chulabhorn Likit Text" panose="00000500000000000000" pitchFamily="50" charset="-34"/>
        </a:defRPr>
      </a:pPr>
      <a:endParaRPr lang="th-TH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E8F3D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DB5-4413-B182-B85BDC628988}"/>
              </c:ext>
            </c:extLst>
          </c:dPt>
          <c:dPt>
            <c:idx val="1"/>
            <c:bubble3D val="0"/>
            <c:spPr>
              <a:solidFill>
                <a:srgbClr val="FFE1E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DB5-4413-B182-B85BDC628988}"/>
              </c:ext>
            </c:extLst>
          </c:dPt>
          <c:cat>
            <c:strRef>
              <c:f>Sheet1!$A$2:$A$3</c:f>
              <c:strCache>
                <c:ptCount val="2"/>
                <c:pt idx="0">
                  <c:v>เขียว</c:v>
                </c:pt>
                <c:pt idx="1">
                  <c:v>แดง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37.659999999999997</c:v>
                </c:pt>
                <c:pt idx="1">
                  <c:v>62.34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DB5-4413-B182-B85BDC6289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  <c:userShapes r:id="rId4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rich>
      </c:tx>
      <c:layout>
        <c:manualLayout>
          <c:xMode val="edge"/>
          <c:yMode val="edge"/>
          <c:x val="0.4999960629921260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h-TH"/>
        </a:p>
      </c:txPr>
    </c:title>
    <c:autoTitleDeleted val="0"/>
    <c:plotArea>
      <c:layout>
        <c:manualLayout>
          <c:layoutTarget val="inner"/>
          <c:xMode val="edge"/>
          <c:yMode val="edge"/>
          <c:x val="5.5456924585415693E-2"/>
          <c:y val="4.256618359445459E-2"/>
          <c:w val="0.94133715814994301"/>
          <c:h val="0.8089966549002938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จำนวนลูกหนี้ที่เข้าร่วมมาตรการ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1.4511836116349274E-2"/>
                  <c:y val="8.189696370172184E-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420-4B05-9D4E-8A0CED6478E7}"/>
                </c:ext>
              </c:extLst>
            </c:dLbl>
            <c:dLbl>
              <c:idx val="1"/>
              <c:layout>
                <c:manualLayout>
                  <c:x val="1.4511836116348742E-3"/>
                  <c:y val="-1.42949078892978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D1A-4EF6-A421-53CC963FD68C}"/>
                </c:ext>
              </c:extLst>
            </c:dLbl>
            <c:dLbl>
              <c:idx val="3"/>
              <c:layout>
                <c:manualLayout>
                  <c:x val="-8.7071016698096713E-3"/>
                  <c:y val="-2.144236183394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4D1A-4EF6-A421-53CC963FD68C}"/>
                </c:ext>
              </c:extLst>
            </c:dLbl>
            <c:dLbl>
              <c:idx val="4"/>
              <c:layout>
                <c:manualLayout>
                  <c:x val="-3.3741335772682721E-2"/>
                  <c:y val="-2.50023451195954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D1A-4EF6-A421-53CC963FD6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ตุลาคม พ.ศ. 2566</c:v>
                </c:pt>
                <c:pt idx="1">
                  <c:v>พฤศจิกายน พ.ศ. 2566</c:v>
                </c:pt>
                <c:pt idx="2">
                  <c:v>ธันวาคม พ.ศ. 2566</c:v>
                </c:pt>
                <c:pt idx="3">
                  <c:v>มกราคม พ.ศ. 2567</c:v>
                </c:pt>
                <c:pt idx="4">
                  <c:v>กุมภาพันธ์ พ.ศ. 2567</c:v>
                </c:pt>
                <c:pt idx="5">
                  <c:v>มีนาคม พ.ศ. 2567</c:v>
                </c:pt>
                <c:pt idx="6">
                  <c:v>เมษายน พ.ศ. 2567</c:v>
                </c:pt>
                <c:pt idx="7">
                  <c:v>พฤษภาคม พ.ศ. 2567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128</c:v>
                </c:pt>
                <c:pt idx="1">
                  <c:v>43</c:v>
                </c:pt>
                <c:pt idx="2">
                  <c:v>17</c:v>
                </c:pt>
                <c:pt idx="3">
                  <c:v>52</c:v>
                </c:pt>
                <c:pt idx="4">
                  <c:v>52</c:v>
                </c:pt>
                <c:pt idx="5">
                  <c:v>111</c:v>
                </c:pt>
                <c:pt idx="6">
                  <c:v>155</c:v>
                </c:pt>
                <c:pt idx="7">
                  <c:v>101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A1-4A48-A737-58E30AB9EE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20206192"/>
        <c:axId val="320207312"/>
      </c:lineChart>
      <c:catAx>
        <c:axId val="320206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320207312"/>
        <c:crosses val="autoZero"/>
        <c:auto val="1"/>
        <c:lblAlgn val="ctr"/>
        <c:lblOffset val="100"/>
        <c:noMultiLvlLbl val="0"/>
      </c:catAx>
      <c:valAx>
        <c:axId val="320207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320206192"/>
        <c:crosses val="autoZero"/>
        <c:crossBetween val="between"/>
      </c:valAx>
      <c:spPr>
        <a:noFill/>
        <a:ln>
          <a:noFill/>
        </a:ln>
        <a:effectLst/>
      </c:spPr>
    </c:plotArea>
    <c:plotVisOnly val="0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324361311580497"/>
          <c:y val="0.15393218663647387"/>
          <c:w val="0.90344901180337589"/>
          <c:h val="0.7143042663697626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ผลการดำเนินงาน</c:v>
                </c:pt>
              </c:strCache>
            </c:strRef>
          </c:tx>
          <c:spPr>
            <a:ln w="28575" cap="rnd">
              <a:solidFill>
                <a:schemeClr val="accent5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5"/>
                </a:solidFill>
                <a:prstDash val="solid"/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5"/>
                  </a:solidFill>
                  <a:prstDash val="solid"/>
                </a:ln>
                <a:effectLst/>
              </c:spPr>
            </c:marker>
            <c:bubble3D val="0"/>
            <c:spPr>
              <a:ln w="28575" cap="rnd">
                <a:solidFill>
                  <a:schemeClr val="accent5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994A-48ED-8172-0867AC8ED2CD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5"/>
                  </a:solidFill>
                  <a:prstDash val="dash"/>
                </a:ln>
                <a:effectLst/>
              </c:spPr>
            </c:marker>
            <c:bubble3D val="0"/>
            <c:spPr>
              <a:ln w="28575" cap="rnd">
                <a:solidFill>
                  <a:schemeClr val="accent5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994A-48ED-8172-0867AC8ED2CD}"/>
              </c:ext>
            </c:extLst>
          </c:dPt>
          <c:dLbls>
            <c:dLbl>
              <c:idx val="0"/>
              <c:layout>
                <c:manualLayout>
                  <c:x val="-0.12569205625344673"/>
                  <c:y val="-4.1009091191425054E-2"/>
                </c:manualLayout>
              </c:layout>
              <c:tx>
                <c:rich>
                  <a:bodyPr/>
                  <a:lstStyle/>
                  <a:p>
                    <a:fld id="{C3207AA7-31DA-4F1D-ACA7-E3B6221AF350}" type="VALUE">
                      <a:rPr lang="en-US" smtClean="0"/>
                      <a:pPr/>
                      <a:t>[VALUE]</a:t>
                    </a:fld>
                    <a:endParaRPr lang="th-TH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042512513198656"/>
                      <c:h val="0.1405877546701102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BCB8-46F7-8F51-E83F85E1E989}"/>
                </c:ext>
              </c:extLst>
            </c:dLbl>
            <c:dLbl>
              <c:idx val="1"/>
              <c:layout>
                <c:manualLayout>
                  <c:x val="-9.7691199311006921E-2"/>
                  <c:y val="-4.2718745890253131E-2"/>
                </c:manualLayout>
              </c:layout>
              <c:tx>
                <c:rich>
                  <a:bodyPr/>
                  <a:lstStyle/>
                  <a:p>
                    <a:fld id="{E0B4A5A6-FA29-4A10-A9AE-FE196B5F04DF}" type="VALUE">
                      <a:rPr lang="en-US" smtClean="0"/>
                      <a:pPr/>
                      <a:t>[VALUE]</a:t>
                    </a:fld>
                    <a:endParaRPr lang="th-TH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01329287775267"/>
                      <c:h val="0.1008370368183475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94A-48ED-8172-0867AC8ED2CD}"/>
                </c:ext>
              </c:extLst>
            </c:dLbl>
            <c:dLbl>
              <c:idx val="2"/>
              <c:layout>
                <c:manualLayout>
                  <c:x val="-7.4293183701184082E-2"/>
                  <c:y val="-3.6738980318841589E-2"/>
                </c:manualLayout>
              </c:layout>
              <c:tx>
                <c:rich>
                  <a:bodyPr/>
                  <a:lstStyle/>
                  <a:p>
                    <a:fld id="{4620394D-0265-4AD4-A00F-FB834455D00F}" type="VALUE">
                      <a:rPr lang="en-US" smtClean="0"/>
                      <a:pPr/>
                      <a:t>[VALUE]</a:t>
                    </a:fld>
                    <a:endParaRPr lang="th-TH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758888926837225"/>
                      <c:h val="0.103267642557168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94A-48ED-8172-0867AC8ED2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mmm\-yy</c:formatCode>
                <c:ptCount val="3"/>
                <c:pt idx="0">
                  <c:v>243678</c:v>
                </c:pt>
                <c:pt idx="1">
                  <c:v>243709</c:v>
                </c:pt>
                <c:pt idx="2">
                  <c:v>243739</c:v>
                </c:pt>
              </c:numCache>
            </c:numRef>
          </c:cat>
          <c:val>
            <c:numRef>
              <c:f>Sheet1!$B$2:$B$4</c:f>
              <c:numCache>
                <c:formatCode>_(* #,##0.00_);_(* \(#,##0.00\);_(* "-"??_);_(@_)</c:formatCode>
                <c:ptCount val="3"/>
                <c:pt idx="0">
                  <c:v>17.38</c:v>
                </c:pt>
                <c:pt idx="1">
                  <c:v>18.05</c:v>
                </c:pt>
                <c:pt idx="2">
                  <c:v>17.14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04E-42DE-B214-FBC615E8FF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5449456"/>
        <c:axId val="305430736"/>
      </c:lineChart>
      <c:dateAx>
        <c:axId val="30544945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305430736"/>
        <c:crosses val="autoZero"/>
        <c:auto val="1"/>
        <c:lblOffset val="100"/>
        <c:baseTimeUnit val="months"/>
      </c:dateAx>
      <c:valAx>
        <c:axId val="305430736"/>
        <c:scaling>
          <c:orientation val="minMax"/>
          <c:max val="23"/>
          <c:min val="1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305449456"/>
        <c:crosses val="autoZero"/>
        <c:crossBetween val="between"/>
        <c:majorUnit val="2"/>
        <c:min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2700">
      <a:noFill/>
    </a:ln>
    <a:effectLst/>
  </c:spPr>
  <c:txPr>
    <a:bodyPr/>
    <a:lstStyle/>
    <a:p>
      <a:pPr>
        <a:defRPr sz="1050">
          <a:solidFill>
            <a:schemeClr val="tx1"/>
          </a:solidFill>
          <a:latin typeface="Chulabhorn Likit Text" panose="00000500000000000000" pitchFamily="50" charset="-34"/>
          <a:cs typeface="Chulabhorn Likit Text" panose="00000500000000000000" pitchFamily="50" charset="-34"/>
        </a:defRPr>
      </a:pPr>
      <a:endParaRPr lang="th-TH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994354296814619E-2"/>
          <c:y val="0.10030511253766899"/>
          <c:w val="0.87781266275034586"/>
          <c:h val="0.8030397362487813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ผลการดำเนินงาน</c:v>
                </c:pt>
              </c:strCache>
            </c:strRef>
          </c:tx>
          <c:spPr>
            <a:ln w="28575" cap="rnd">
              <a:solidFill>
                <a:schemeClr val="accent5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5"/>
                </a:solidFill>
                <a:prstDash val="solid"/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5"/>
                  </a:solidFill>
                  <a:prstDash val="solid"/>
                </a:ln>
                <a:effectLst/>
              </c:spPr>
            </c:marker>
            <c:bubble3D val="0"/>
            <c:spPr>
              <a:ln w="28575" cap="rnd">
                <a:solidFill>
                  <a:schemeClr val="accent5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994A-48ED-8172-0867AC8ED2CD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5"/>
                  </a:solidFill>
                  <a:prstDash val="dash"/>
                </a:ln>
                <a:effectLst/>
              </c:spPr>
            </c:marker>
            <c:bubble3D val="0"/>
            <c:spPr>
              <a:ln w="28575" cap="rnd">
                <a:solidFill>
                  <a:schemeClr val="accent5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994A-48ED-8172-0867AC8ED2CD}"/>
              </c:ext>
            </c:extLst>
          </c:dPt>
          <c:dLbls>
            <c:dLbl>
              <c:idx val="0"/>
              <c:layout>
                <c:manualLayout>
                  <c:x val="-4.3387967204404153E-2"/>
                  <c:y val="-4.169443559851213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n/a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F59-40B3-8DC4-015CCA235129}"/>
                </c:ext>
              </c:extLst>
            </c:dLbl>
            <c:dLbl>
              <c:idx val="1"/>
              <c:layout>
                <c:manualLayout>
                  <c:x val="-6.0232787798475768E-2"/>
                  <c:y val="-4.7759083627283601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i="0" u="none" strike="noStrike" kern="1200" baseline="0" dirty="0" smtClean="0">
                        <a:solidFill>
                          <a:prstClr val="black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n/a</a:t>
                    </a:r>
                    <a:endParaRPr lang="en-US" sz="1200" b="1" i="0" u="none" strike="noStrike" kern="1200" baseline="0" dirty="0">
                      <a:solidFill>
                        <a:prstClr val="black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94A-48ED-8172-0867AC8ED2CD}"/>
                </c:ext>
              </c:extLst>
            </c:dLbl>
            <c:dLbl>
              <c:idx val="2"/>
              <c:layout>
                <c:manualLayout>
                  <c:x val="-5.7170107760517827E-2"/>
                  <c:y val="-5.0791525780056246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i="0" u="none" strike="noStrike" kern="1200" baseline="0" dirty="0" smtClean="0">
                        <a:solidFill>
                          <a:prstClr val="black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n/a</a:t>
                    </a:r>
                    <a:endParaRPr lang="en-US" sz="1200" b="1" i="0" u="none" strike="noStrike" kern="1200" baseline="0" dirty="0">
                      <a:solidFill>
                        <a:prstClr val="black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4A-48ED-8172-0867AC8ED2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mmm\-yy</c:formatCode>
                <c:ptCount val="3"/>
                <c:pt idx="0">
                  <c:v>243678</c:v>
                </c:pt>
                <c:pt idx="1">
                  <c:v>243709</c:v>
                </c:pt>
                <c:pt idx="2">
                  <c:v>243739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04E-42DE-B214-FBC615E8FF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5449456"/>
        <c:axId val="305430736"/>
      </c:lineChart>
      <c:dateAx>
        <c:axId val="30544945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305430736"/>
        <c:crosses val="autoZero"/>
        <c:auto val="1"/>
        <c:lblOffset val="100"/>
        <c:baseTimeUnit val="months"/>
      </c:dateAx>
      <c:valAx>
        <c:axId val="305430736"/>
        <c:scaling>
          <c:orientation val="minMax"/>
          <c:max val="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305449456"/>
        <c:crosses val="autoZero"/>
        <c:crossBetween val="between"/>
        <c:majorUnit val="1"/>
        <c:min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2700">
      <a:noFill/>
    </a:ln>
    <a:effectLst/>
  </c:spPr>
  <c:txPr>
    <a:bodyPr/>
    <a:lstStyle/>
    <a:p>
      <a:pPr>
        <a:defRPr sz="1200">
          <a:solidFill>
            <a:schemeClr val="tx1"/>
          </a:solidFill>
          <a:latin typeface="Chulabhorn Likit Text" panose="00000500000000000000" pitchFamily="50" charset="-34"/>
          <a:cs typeface="Chulabhorn Likit Text" panose="00000500000000000000" pitchFamily="50" charset="-34"/>
        </a:defRPr>
      </a:pPr>
      <a:endParaRPr lang="th-TH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31255132099178E-2"/>
          <c:y val="0.17455443857285707"/>
          <c:w val="0.91295618156949887"/>
          <c:h val="0.6349951671821053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ผลการดำเนินงาน</c:v>
                </c:pt>
              </c:strCache>
            </c:strRef>
          </c:tx>
          <c:spPr>
            <a:ln w="28575" cap="rnd">
              <a:solidFill>
                <a:schemeClr val="accent5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5"/>
                </a:solidFill>
                <a:prstDash val="solid"/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5"/>
                  </a:solidFill>
                  <a:prstDash val="solid"/>
                </a:ln>
                <a:effectLst/>
              </c:spPr>
            </c:marker>
            <c:bubble3D val="0"/>
            <c:spPr>
              <a:ln w="28575" cap="rnd">
                <a:solidFill>
                  <a:schemeClr val="accent5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994A-48ED-8172-0867AC8ED2CD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5"/>
                  </a:solidFill>
                  <a:prstDash val="dash"/>
                </a:ln>
                <a:effectLst/>
              </c:spPr>
            </c:marker>
            <c:bubble3D val="0"/>
            <c:spPr>
              <a:ln w="28575" cap="rnd">
                <a:solidFill>
                  <a:schemeClr val="accent5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994A-48ED-8172-0867AC8ED2CD}"/>
              </c:ext>
            </c:extLst>
          </c:dPt>
          <c:dLbls>
            <c:dLbl>
              <c:idx val="0"/>
              <c:layout>
                <c:manualLayout>
                  <c:x val="-4.0447268455558724E-2"/>
                  <c:y val="-3.433195486055565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n/a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629-44CE-B148-54FD39A61D15}"/>
                </c:ext>
              </c:extLst>
            </c:dLbl>
            <c:dLbl>
              <c:idx val="1"/>
              <c:layout>
                <c:manualLayout>
                  <c:x val="-7.1939460718756482E-2"/>
                  <c:y val="-4.3419825264820459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i="0" u="none" strike="noStrike" kern="1200" baseline="0" dirty="0" smtClean="0">
                        <a:solidFill>
                          <a:prstClr val="black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n/a</a:t>
                    </a:r>
                    <a:endParaRPr lang="en-US" sz="1200" b="1" i="0" u="none" strike="noStrike" kern="1200" baseline="0" dirty="0">
                      <a:solidFill>
                        <a:prstClr val="black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816297366678057"/>
                      <c:h val="7.445311374451746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994A-48ED-8172-0867AC8ED2CD}"/>
                </c:ext>
              </c:extLst>
            </c:dLbl>
            <c:dLbl>
              <c:idx val="2"/>
              <c:layout>
                <c:manualLayout>
                  <c:x val="-6.7678334123845538E-2"/>
                  <c:y val="-4.577599282002582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i="0" u="none" strike="noStrike" kern="1200" baseline="0" dirty="0" smtClean="0">
                        <a:solidFill>
                          <a:prstClr val="black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n/a</a:t>
                    </a:r>
                    <a:endParaRPr lang="en-US" sz="1200" b="1" i="0" u="none" strike="noStrike" kern="1200" baseline="0" dirty="0">
                      <a:solidFill>
                        <a:prstClr val="black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5192917074262228E-2"/>
                      <c:h val="0.1128241221180796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94A-48ED-8172-0867AC8ED2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mmm\-yy</c:formatCode>
                <c:ptCount val="3"/>
                <c:pt idx="0">
                  <c:v>243678</c:v>
                </c:pt>
                <c:pt idx="1">
                  <c:v>243709</c:v>
                </c:pt>
                <c:pt idx="2">
                  <c:v>243739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04E-42DE-B214-FBC615E8FF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5449456"/>
        <c:axId val="305430736"/>
      </c:lineChart>
      <c:dateAx>
        <c:axId val="30544945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305430736"/>
        <c:crosses val="autoZero"/>
        <c:auto val="1"/>
        <c:lblOffset val="100"/>
        <c:baseTimeUnit val="months"/>
      </c:dateAx>
      <c:valAx>
        <c:axId val="305430736"/>
        <c:scaling>
          <c:orientation val="minMax"/>
          <c:max val="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305449456"/>
        <c:crosses val="autoZero"/>
        <c:crossBetween val="between"/>
        <c:majorUnit val="1"/>
        <c:min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2700">
      <a:noFill/>
    </a:ln>
    <a:effectLst/>
  </c:spPr>
  <c:txPr>
    <a:bodyPr/>
    <a:lstStyle/>
    <a:p>
      <a:pPr>
        <a:defRPr sz="1200">
          <a:solidFill>
            <a:schemeClr val="tx1"/>
          </a:solidFill>
          <a:latin typeface="Chulabhorn Likit Text" panose="00000500000000000000" pitchFamily="50" charset="-34"/>
          <a:cs typeface="Chulabhorn Likit Text" panose="00000500000000000000" pitchFamily="50" charset="-34"/>
        </a:defRPr>
      </a:pPr>
      <a:endParaRPr lang="th-TH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9290975705801953E-2"/>
          <c:y val="5.2419290298829968E-2"/>
          <c:w val="0.8837626255027633"/>
          <c:h val="0.8096306661589912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ผลการดำเนินงาน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28575">
                <a:solidFill>
                  <a:schemeClr val="accent1"/>
                </a:solidFill>
                <a:prstDash val="solid"/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solidFill>
                  <a:schemeClr val="accent1"/>
                </a:solidFill>
                <a:ln w="28575">
                  <a:solidFill>
                    <a:schemeClr val="accent1"/>
                  </a:solidFill>
                  <a:prstDash val="solid"/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994A-48ED-8172-0867AC8ED2CD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1"/>
                </a:solidFill>
                <a:ln w="28575">
                  <a:solidFill>
                    <a:schemeClr val="accent1"/>
                  </a:solidFill>
                  <a:prstDash val="dash"/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994A-48ED-8172-0867AC8ED2CD}"/>
              </c:ext>
            </c:extLst>
          </c:dPt>
          <c:dLbls>
            <c:dLbl>
              <c:idx val="0"/>
              <c:layout>
                <c:manualLayout>
                  <c:x val="-4.292336659797983E-2"/>
                  <c:y val="-4.364252821756068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n/a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FD9-40A8-A8E0-99C8F0359076}"/>
                </c:ext>
              </c:extLst>
            </c:dLbl>
            <c:dLbl>
              <c:idx val="1"/>
              <c:layout>
                <c:manualLayout>
                  <c:x val="-6.1809526303826669E-2"/>
                  <c:y val="-4.8879648098533728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i="0" u="none" strike="noStrike" kern="1200" baseline="0" dirty="0" smtClean="0">
                        <a:solidFill>
                          <a:prstClr val="black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n/a</a:t>
                    </a:r>
                    <a:endParaRPr lang="en-US" sz="1200" b="1" i="0" u="none" strike="noStrike" kern="1200" baseline="0" dirty="0">
                      <a:solidFill>
                        <a:prstClr val="black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7222419168218587E-2"/>
                      <c:h val="0.1177828261230838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994A-48ED-8172-0867AC8ED2CD}"/>
                </c:ext>
              </c:extLst>
            </c:dLbl>
            <c:dLbl>
              <c:idx val="2"/>
              <c:layout>
                <c:manualLayout>
                  <c:x val="-3.3178982754701949E-2"/>
                  <c:y val="-5.9353887860479827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i="0" u="none" strike="noStrike" kern="1200" baseline="0" dirty="0" smtClean="0">
                        <a:solidFill>
                          <a:prstClr val="black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n/a</a:t>
                    </a:r>
                    <a:endParaRPr lang="en-US" sz="1200" b="1" i="0" u="none" strike="noStrike" kern="1200" baseline="0" dirty="0">
                      <a:solidFill>
                        <a:prstClr val="black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4A-48ED-8172-0867AC8ED2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mmm\-yy</c:formatCode>
                <c:ptCount val="3"/>
                <c:pt idx="0">
                  <c:v>243650</c:v>
                </c:pt>
                <c:pt idx="1">
                  <c:v>243678</c:v>
                </c:pt>
                <c:pt idx="2">
                  <c:v>243709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04E-42DE-B214-FBC615E8FF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5449456"/>
        <c:axId val="305430736"/>
      </c:lineChart>
      <c:dateAx>
        <c:axId val="30544945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305430736"/>
        <c:crosses val="autoZero"/>
        <c:auto val="1"/>
        <c:lblOffset val="100"/>
        <c:baseTimeUnit val="months"/>
      </c:dateAx>
      <c:valAx>
        <c:axId val="305430736"/>
        <c:scaling>
          <c:orientation val="minMax"/>
          <c:max val="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305449456"/>
        <c:crosses val="autoZero"/>
        <c:crossBetween val="between"/>
        <c:majorUnit val="1"/>
        <c:min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2700">
      <a:noFill/>
    </a:ln>
    <a:effectLst/>
  </c:spPr>
  <c:txPr>
    <a:bodyPr/>
    <a:lstStyle/>
    <a:p>
      <a:pPr>
        <a:defRPr sz="1200">
          <a:solidFill>
            <a:schemeClr val="tx1"/>
          </a:solidFill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073718145816527E-2"/>
          <c:y val="8.9803844661948018E-2"/>
          <c:w val="0.91550841493446389"/>
          <c:h val="0.7961931994286148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ผลการดำเนินงาน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28575">
                <a:solidFill>
                  <a:schemeClr val="accent1"/>
                </a:solidFill>
                <a:prstDash val="solid"/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solidFill>
                  <a:schemeClr val="accent1"/>
                </a:solidFill>
                <a:ln w="28575">
                  <a:solidFill>
                    <a:schemeClr val="accent1"/>
                  </a:solidFill>
                  <a:prstDash val="solid"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994A-48ED-8172-0867AC8ED2CD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1"/>
                </a:solidFill>
                <a:ln w="28575">
                  <a:solidFill>
                    <a:schemeClr val="accent1"/>
                  </a:solidFill>
                  <a:prstDash val="dash"/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994A-48ED-8172-0867AC8ED2CD}"/>
              </c:ext>
            </c:extLst>
          </c:dPt>
          <c:dLbls>
            <c:dLbl>
              <c:idx val="0"/>
              <c:layout>
                <c:manualLayout>
                  <c:x val="-3.3179033744544374E-2"/>
                  <c:y val="-2.749899005396483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n/a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164-481B-A50C-B2FD8E43852C}"/>
                </c:ext>
              </c:extLst>
            </c:dLbl>
            <c:dLbl>
              <c:idx val="1"/>
              <c:layout>
                <c:manualLayout>
                  <c:x val="-4.9513407665622865E-2"/>
                  <c:y val="-4.0069961893633273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i="0" u="none" strike="noStrike" kern="1200" baseline="0" dirty="0" smtClean="0">
                        <a:solidFill>
                          <a:prstClr val="black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n/a</a:t>
                    </a:r>
                    <a:endParaRPr lang="en-US" sz="1200" b="1" i="0" u="none" strike="noStrike" kern="1200" baseline="0" dirty="0">
                      <a:solidFill>
                        <a:prstClr val="black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9950912714824693E-2"/>
                      <c:h val="0.1060204050573896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994A-48ED-8172-0867AC8ED2CD}"/>
                </c:ext>
              </c:extLst>
            </c:dLbl>
            <c:dLbl>
              <c:idx val="2"/>
              <c:layout>
                <c:manualLayout>
                  <c:x val="-4.287752053141116E-2"/>
                  <c:y val="-4.949818822154698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200" b="1" i="0" u="none" strike="noStrike" kern="1200" baseline="0">
                        <a:solidFill>
                          <a:prstClr val="black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defRPr>
                    </a:pPr>
                    <a:r>
                      <a:rPr lang="en-US" sz="1200" b="1" i="0" u="none" strike="noStrike" kern="1200" baseline="0" dirty="0" smtClean="0">
                        <a:solidFill>
                          <a:prstClr val="black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n/a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sz="1200" b="1" i="0" u="none" strike="noStrike" kern="1200" baseline="0">
                      <a:solidFill>
                        <a:prstClr val="black"/>
                      </a:solidFill>
                      <a:latin typeface="Chulabhorn Likit Text" panose="00000500000000000000" pitchFamily="50" charset="-34"/>
                      <a:ea typeface="+mn-ea"/>
                      <a:cs typeface="Chulabhorn Likit Text" panose="00000500000000000000" pitchFamily="50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4A-48ED-8172-0867AC8ED2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mmm\-yy</c:formatCode>
                <c:ptCount val="3"/>
                <c:pt idx="0">
                  <c:v>243678</c:v>
                </c:pt>
                <c:pt idx="1">
                  <c:v>243709</c:v>
                </c:pt>
                <c:pt idx="2">
                  <c:v>243739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04E-42DE-B214-FBC615E8FF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5449456"/>
        <c:axId val="305430736"/>
      </c:lineChart>
      <c:dateAx>
        <c:axId val="30544945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305430736"/>
        <c:crosses val="autoZero"/>
        <c:auto val="1"/>
        <c:lblOffset val="100"/>
        <c:baseTimeUnit val="months"/>
      </c:dateAx>
      <c:valAx>
        <c:axId val="305430736"/>
        <c:scaling>
          <c:orientation val="minMax"/>
          <c:max val="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305449456"/>
        <c:crosses val="autoZero"/>
        <c:crossBetween val="between"/>
        <c:majorUnit val="1"/>
        <c:min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2700">
      <a:noFill/>
    </a:ln>
    <a:effectLst/>
  </c:spPr>
  <c:txPr>
    <a:bodyPr/>
    <a:lstStyle/>
    <a:p>
      <a:pPr>
        <a:defRPr sz="1200">
          <a:solidFill>
            <a:schemeClr val="tx1"/>
          </a:solidFill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417018050921676E-2"/>
          <c:y val="0.17118856046694006"/>
          <c:w val="0.91550841493446389"/>
          <c:h val="0.638361045288022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ผลการดำเนินงาน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prstDash val="solid"/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  <a:prstDash val="solid"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994A-48ED-8172-0867AC8ED2CD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  <a:prstDash val="dash"/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994A-48ED-8172-0867AC8ED2CD}"/>
              </c:ext>
            </c:extLst>
          </c:dPt>
          <c:dLbls>
            <c:dLbl>
              <c:idx val="0"/>
              <c:layout>
                <c:manualLayout>
                  <c:x val="-3.5731267109509302E-2"/>
                  <c:y val="-3.029290295325325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n/a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830-45FC-A8AC-4F81DD98D56F}"/>
                </c:ext>
              </c:extLst>
            </c:dLbl>
            <c:dLbl>
              <c:idx val="1"/>
              <c:layout>
                <c:manualLayout>
                  <c:x val="-5.9211733681884066E-2"/>
                  <c:y val="-3.7697726776157882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i="0" u="none" strike="noStrike" kern="1200" baseline="0" dirty="0" smtClean="0">
                        <a:solidFill>
                          <a:prstClr val="black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n/a</a:t>
                    </a:r>
                    <a:endParaRPr lang="en-US" sz="1200" b="1" i="0" u="none" strike="noStrike" kern="1200" baseline="0" dirty="0">
                      <a:solidFill>
                        <a:prstClr val="black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825552638908812E-2"/>
                      <c:h val="9.083831350751725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994A-48ED-8172-0867AC8ED2CD}"/>
                </c:ext>
              </c:extLst>
            </c:dLbl>
            <c:dLbl>
              <c:idx val="2"/>
              <c:layout>
                <c:manualLayout>
                  <c:x val="-3.3178953359241627E-2"/>
                  <c:y val="-3.8371008373562276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i="0" u="none" strike="noStrike" kern="1200" baseline="0" dirty="0" smtClean="0">
                        <a:solidFill>
                          <a:prstClr val="black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n/a</a:t>
                    </a:r>
                    <a:endParaRPr lang="en-US" sz="1200" b="1" i="0" u="none" strike="noStrike" kern="1200" baseline="0" dirty="0">
                      <a:solidFill>
                        <a:prstClr val="black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4A-48ED-8172-0867AC8ED2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mmm\-yy</c:formatCode>
                <c:ptCount val="3"/>
                <c:pt idx="0">
                  <c:v>243650</c:v>
                </c:pt>
                <c:pt idx="1">
                  <c:v>243678</c:v>
                </c:pt>
                <c:pt idx="2">
                  <c:v>243709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04E-42DE-B214-FBC615E8FF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5449456"/>
        <c:axId val="305430736"/>
      </c:lineChart>
      <c:dateAx>
        <c:axId val="30544945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305430736"/>
        <c:crosses val="autoZero"/>
        <c:auto val="1"/>
        <c:lblOffset val="100"/>
        <c:baseTimeUnit val="months"/>
      </c:dateAx>
      <c:valAx>
        <c:axId val="305430736"/>
        <c:scaling>
          <c:orientation val="minMax"/>
          <c:max val="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305449456"/>
        <c:crosses val="autoZero"/>
        <c:crossBetween val="between"/>
        <c:majorUnit val="1"/>
        <c:min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2700">
      <a:noFill/>
    </a:ln>
    <a:effectLst/>
  </c:spPr>
  <c:txPr>
    <a:bodyPr/>
    <a:lstStyle/>
    <a:p>
      <a:pPr>
        <a:defRPr sz="1200">
          <a:solidFill>
            <a:schemeClr val="tx1"/>
          </a:solidFill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46168535022067"/>
          <c:y val="0.11385172693623022"/>
          <c:w val="0.86446374763516487"/>
          <c:h val="0.7754993408571588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ผลการดำเนินงาน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prstDash val="solid"/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  <a:prstDash val="solid"/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994A-48ED-8172-0867AC8ED2CD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  <a:prstDash val="dash"/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994A-48ED-8172-0867AC8ED2CD}"/>
              </c:ext>
            </c:extLst>
          </c:dPt>
          <c:dLbls>
            <c:dLbl>
              <c:idx val="0"/>
              <c:layout>
                <c:manualLayout>
                  <c:x val="-0.10059034399523313"/>
                  <c:y val="-3.7725561206307871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n/a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B56-4899-9F84-B9FCA7FCD62B}"/>
                </c:ext>
              </c:extLst>
            </c:dLbl>
            <c:dLbl>
              <c:idx val="1"/>
              <c:layout>
                <c:manualLayout>
                  <c:x val="-6.0221694141971122E-2"/>
                  <c:y val="-5.203290012012907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4772152328089698E-2"/>
                      <c:h val="0.10725735072394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994A-48ED-8172-0867AC8ED2CD}"/>
                </c:ext>
              </c:extLst>
            </c:dLbl>
            <c:dLbl>
              <c:idx val="2"/>
              <c:layout>
                <c:manualLayout>
                  <c:x val="-2.807456701461445E-2"/>
                  <c:y val="-3.86702573957290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94A-48ED-8172-0867AC8ED2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mmm\-yy</c:formatCode>
                <c:ptCount val="3"/>
                <c:pt idx="0">
                  <c:v>243678</c:v>
                </c:pt>
                <c:pt idx="1">
                  <c:v>243709</c:v>
                </c:pt>
                <c:pt idx="2">
                  <c:v>243739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2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04E-42DE-B214-FBC615E8FF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5449456"/>
        <c:axId val="305430736"/>
      </c:lineChart>
      <c:dateAx>
        <c:axId val="30544945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305430736"/>
        <c:crosses val="autoZero"/>
        <c:auto val="1"/>
        <c:lblOffset val="100"/>
        <c:baseTimeUnit val="months"/>
      </c:dateAx>
      <c:valAx>
        <c:axId val="305430736"/>
        <c:scaling>
          <c:orientation val="minMax"/>
          <c:max val="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305449456"/>
        <c:crosses val="autoZero"/>
        <c:crossBetween val="between"/>
        <c:majorUnit val="1"/>
        <c:min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2700">
      <a:noFill/>
    </a:ln>
    <a:effectLst/>
  </c:spPr>
  <c:txPr>
    <a:bodyPr/>
    <a:lstStyle/>
    <a:p>
      <a:pPr>
        <a:defRPr sz="1200">
          <a:solidFill>
            <a:schemeClr val="tx1"/>
          </a:solidFill>
          <a:latin typeface="Chulabhorn Likit Text" panose="00000500000000000000" pitchFamily="50" charset="-34"/>
          <a:cs typeface="Chulabhorn Likit Text" panose="00000500000000000000" pitchFamily="50" charset="-34"/>
        </a:defRPr>
      </a:pPr>
      <a:endParaRPr lang="th-TH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46168535022067"/>
          <c:y val="0.11385172693623022"/>
          <c:w val="0.86446374763516487"/>
          <c:h val="0.7754993408571588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ผลการดำเนินงาน</c:v>
                </c:pt>
              </c:strCache>
            </c:strRef>
          </c:tx>
          <c:spPr>
            <a:ln w="28575" cap="rnd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prstDash val="solid"/>
              </a:ln>
              <a:effectLst/>
            </c:spPr>
          </c:marker>
          <c:dPt>
            <c:idx val="1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  <a:prstDash val="solid"/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prstDash val="solid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C1DB-4734-8976-FD97F944FCFE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chemeClr val="accent1"/>
                </a:solidFill>
                <a:ln w="9525">
                  <a:solidFill>
                    <a:schemeClr val="accent1"/>
                  </a:solidFill>
                  <a:prstDash val="dash"/>
                </a:ln>
                <a:effectLst/>
              </c:spPr>
            </c:marker>
            <c:bubble3D val="0"/>
            <c:spPr>
              <a:ln w="28575" cap="rnd">
                <a:solidFill>
                  <a:schemeClr val="accent1"/>
                </a:solidFill>
                <a:prstDash val="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C1DB-4734-8976-FD97F944FCFE}"/>
              </c:ext>
            </c:extLst>
          </c:dPt>
          <c:dLbls>
            <c:dLbl>
              <c:idx val="0"/>
              <c:layout>
                <c:manualLayout>
                  <c:x val="-4.5940200569369122E-2"/>
                  <c:y val="-4.726364792811324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n/a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1DB-4734-8976-FD97F944FCFE}"/>
                </c:ext>
              </c:extLst>
            </c:dLbl>
            <c:dLbl>
              <c:idx val="1"/>
              <c:layout>
                <c:manualLayout>
                  <c:x val="-5.8940487791328822E-2"/>
                  <c:y val="-4.726348920994532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0457330410690017E-2"/>
                      <c:h val="0.1041952730673989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1DB-4734-8976-FD97F944FCFE}"/>
                </c:ext>
              </c:extLst>
            </c:dLbl>
            <c:dLbl>
              <c:idx val="2"/>
              <c:layout>
                <c:manualLayout>
                  <c:x val="-2.807456701461445E-2"/>
                  <c:y val="-3.86702573957290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1DB-4734-8976-FD97F944FC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Chulabhorn Likit Text" panose="00000500000000000000" pitchFamily="50" charset="-34"/>
                    <a:ea typeface="+mn-ea"/>
                    <a:cs typeface="Chulabhorn Likit Text" panose="00000500000000000000" pitchFamily="50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mmm\-yy</c:formatCode>
                <c:ptCount val="3"/>
                <c:pt idx="0">
                  <c:v>243678</c:v>
                </c:pt>
                <c:pt idx="1">
                  <c:v>243709</c:v>
                </c:pt>
                <c:pt idx="2">
                  <c:v>243739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C1DB-4734-8976-FD97F944FC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5449456"/>
        <c:axId val="305430736"/>
      </c:lineChart>
      <c:dateAx>
        <c:axId val="305449456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305430736"/>
        <c:crosses val="autoZero"/>
        <c:auto val="1"/>
        <c:lblOffset val="100"/>
        <c:baseTimeUnit val="months"/>
      </c:dateAx>
      <c:valAx>
        <c:axId val="305430736"/>
        <c:scaling>
          <c:orientation val="minMax"/>
          <c:max val="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Chulabhorn Likit Text" panose="00000500000000000000" pitchFamily="50" charset="-34"/>
                <a:ea typeface="+mn-ea"/>
                <a:cs typeface="Chulabhorn Likit Text" panose="00000500000000000000" pitchFamily="50" charset="-34"/>
              </a:defRPr>
            </a:pPr>
            <a:endParaRPr lang="th-TH"/>
          </a:p>
        </c:txPr>
        <c:crossAx val="305449456"/>
        <c:crosses val="autoZero"/>
        <c:crossBetween val="between"/>
        <c:majorUnit val="1"/>
        <c:min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2700">
      <a:noFill/>
    </a:ln>
    <a:effectLst/>
  </c:spPr>
  <c:txPr>
    <a:bodyPr/>
    <a:lstStyle/>
    <a:p>
      <a:pPr>
        <a:defRPr sz="1200">
          <a:solidFill>
            <a:schemeClr val="tx1"/>
          </a:solidFill>
          <a:latin typeface="TH SarabunPSK" panose="020B0500040200020003" pitchFamily="34" charset="-34"/>
          <a:cs typeface="TH SarabunPSK" panose="020B0500040200020003" pitchFamily="34" charset="-34"/>
        </a:defRPr>
      </a:pPr>
      <a:endParaRPr lang="th-T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8206F6-ACA5-4491-8928-1E39BEF2C2E3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7577F7-52E0-4144-8E00-546B04AD0B1E}">
      <dgm:prSet phldrT="[Text]" custT="1"/>
      <dgm:spPr>
        <a:ln>
          <a:solidFill>
            <a:srgbClr val="FDD8D1"/>
          </a:solidFill>
        </a:ln>
      </dgm:spPr>
      <dgm:t>
        <a:bodyPr/>
        <a:lstStyle/>
        <a:p>
          <a:pPr algn="ctr"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th-TH" sz="14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จัดทำหนังสือทวงถามหนี้</a:t>
          </a:r>
        </a:p>
        <a:p>
          <a:pPr algn="ctr"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th-TH" sz="1400" b="1" dirty="0">
              <a:solidFill>
                <a:srgbClr val="C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28 โครงการ</a:t>
          </a:r>
        </a:p>
        <a:p>
          <a:pPr algn="ctr"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th-TH" sz="1400" dirty="0">
              <a:solidFill>
                <a:schemeClr val="tx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(จำนวน 148 ฉบับ) </a:t>
          </a:r>
          <a:endParaRPr lang="en-US" sz="1400" dirty="0">
            <a:solidFill>
              <a:schemeClr val="tx1"/>
            </a:solidFill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63BCFBFA-93EE-4DF4-98B3-06CC830E43B6}" type="parTrans" cxnId="{BA8AC300-DB7C-4538-B01E-2239C727C79B}">
      <dgm:prSet/>
      <dgm:spPr/>
      <dgm:t>
        <a:bodyPr/>
        <a:lstStyle/>
        <a:p>
          <a:endParaRPr lang="en-US" sz="140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B1CD4549-3B91-42DA-9950-1DCA202700B3}" type="sibTrans" cxnId="{BA8AC300-DB7C-4538-B01E-2239C727C79B}">
      <dgm:prSet/>
      <dgm:spPr/>
      <dgm:t>
        <a:bodyPr/>
        <a:lstStyle/>
        <a:p>
          <a:endParaRPr lang="en-US" sz="140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670D06E7-4265-4425-84C0-B0CC8C1390D4}">
      <dgm:prSet phldrT="[Text]" custT="1"/>
      <dgm:spPr>
        <a:ln>
          <a:solidFill>
            <a:srgbClr val="CEDEBD"/>
          </a:solidFill>
        </a:ln>
      </dgm:spPr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th-TH" sz="14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ลูกหนี้ติดต่อกลับ </a:t>
          </a:r>
        </a:p>
        <a:p>
          <a:pPr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th-TH" sz="1400" b="1" dirty="0">
              <a:solidFill>
                <a:srgbClr val="C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7 โครงการ</a:t>
          </a:r>
        </a:p>
        <a:p>
          <a:pPr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th-TH" sz="1400" dirty="0">
              <a:solidFill>
                <a:schemeClr val="tx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(จำนวน 35 ฉบับ)</a:t>
          </a:r>
          <a:endParaRPr lang="en-US" sz="1400" dirty="0">
            <a:solidFill>
              <a:schemeClr val="tx1"/>
            </a:solidFill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6B3EE02D-3CC2-4AC6-B375-275604D84FEF}" type="parTrans" cxnId="{DEF793D3-0043-43E6-AA8C-4D7B9250409D}">
      <dgm:prSet/>
      <dgm:spPr/>
      <dgm:t>
        <a:bodyPr/>
        <a:lstStyle/>
        <a:p>
          <a:endParaRPr lang="en-US" sz="140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90A058D0-41E8-4073-9D09-6A0470B4DBD6}" type="sibTrans" cxnId="{DEF793D3-0043-43E6-AA8C-4D7B9250409D}">
      <dgm:prSet/>
      <dgm:spPr/>
      <dgm:t>
        <a:bodyPr/>
        <a:lstStyle/>
        <a:p>
          <a:endParaRPr lang="en-US" sz="140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14ACC4C7-922A-4E58-9248-126326CEAEEF}">
      <dgm:prSet phldrT="[Text]" custT="1"/>
      <dgm:spPr>
        <a:ln>
          <a:solidFill>
            <a:srgbClr val="CEDEBD"/>
          </a:solidFill>
        </a:ln>
      </dgm:spPr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th-TH" sz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ตรวจสอบ</a:t>
          </a:r>
        </a:p>
        <a:p>
          <a:pPr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th-TH" sz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ยอดเงินรอตรวจสอบ</a:t>
          </a:r>
        </a:p>
        <a:p>
          <a:pPr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th-TH" sz="1200" b="1" dirty="0">
              <a:solidFill>
                <a:srgbClr val="C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1 โครงการ</a:t>
          </a:r>
          <a:endParaRPr lang="en-US" sz="1200" b="1" dirty="0">
            <a:solidFill>
              <a:srgbClr val="C00000"/>
            </a:solidFill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178EFC95-3E74-4B3D-A808-30BCEBC0F93B}" type="parTrans" cxnId="{244164F4-918E-45B0-BE7F-5EFBE62E8DAD}">
      <dgm:prSet/>
      <dgm:spPr/>
      <dgm:t>
        <a:bodyPr/>
        <a:lstStyle/>
        <a:p>
          <a:endParaRPr lang="en-US" sz="140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0F39E8E7-5F8A-45CA-B2E7-0D47E5493F53}" type="sibTrans" cxnId="{244164F4-918E-45B0-BE7F-5EFBE62E8DAD}">
      <dgm:prSet/>
      <dgm:spPr/>
      <dgm:t>
        <a:bodyPr/>
        <a:lstStyle/>
        <a:p>
          <a:endParaRPr lang="en-US" sz="140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888B0C1F-4F56-405A-BC9F-5AA09BE6DFDE}">
      <dgm:prSet phldrT="[Text]" custT="1"/>
      <dgm:spPr>
        <a:ln>
          <a:solidFill>
            <a:srgbClr val="CEDEBD"/>
          </a:solidFill>
        </a:ln>
      </dgm:spPr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th-TH" sz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ติดต่อเพื่อขอเข้าร่วม</a:t>
          </a:r>
        </a:p>
        <a:p>
          <a:r>
            <a:rPr lang="th-TH" sz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มาตรการของกองทุนฯ</a:t>
          </a:r>
        </a:p>
        <a:p>
          <a:r>
            <a:rPr lang="th-TH" sz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ที่สามารถเข้าร่วมได้</a:t>
          </a:r>
        </a:p>
        <a:p>
          <a:pPr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th-TH" sz="1200" b="1" dirty="0">
              <a:solidFill>
                <a:srgbClr val="C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2 โครงการ</a:t>
          </a:r>
          <a:endParaRPr lang="en-US" sz="1200" b="1" dirty="0">
            <a:solidFill>
              <a:srgbClr val="C00000"/>
            </a:solidFill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A148A586-11AE-44B7-B6E5-C247798A9DBB}" type="parTrans" cxnId="{94400DFB-5EA4-439A-8A0C-A6E7D0619101}">
      <dgm:prSet/>
      <dgm:spPr/>
      <dgm:t>
        <a:bodyPr/>
        <a:lstStyle/>
        <a:p>
          <a:endParaRPr lang="en-US" sz="140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7B5719A8-86CC-4EE8-A62E-77BB8CA60799}" type="sibTrans" cxnId="{94400DFB-5EA4-439A-8A0C-A6E7D0619101}">
      <dgm:prSet/>
      <dgm:spPr/>
      <dgm:t>
        <a:bodyPr/>
        <a:lstStyle/>
        <a:p>
          <a:endParaRPr lang="en-US" sz="140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52D59A1C-957A-40C1-99F0-31114B84E6A3}">
      <dgm:prSet phldrT="[Text]" custT="1"/>
      <dgm:spPr>
        <a:ln>
          <a:solidFill>
            <a:srgbClr val="FDD8D1"/>
          </a:solidFill>
        </a:ln>
      </dgm:spPr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th-TH" sz="1400" spc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ยังไม่มีการติดต่อจากลูกหนี้</a:t>
          </a:r>
        </a:p>
        <a:p>
          <a:pPr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th-TH" sz="1400" b="1" spc="0" baseline="0" dirty="0">
              <a:solidFill>
                <a:srgbClr val="C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21 โครงการ</a:t>
          </a:r>
        </a:p>
        <a:p>
          <a:pPr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th-TH" sz="1400" spc="0" baseline="0" dirty="0">
              <a:solidFill>
                <a:schemeClr val="tx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(จำนวน 113 ฉบับ)</a:t>
          </a:r>
          <a:endParaRPr lang="en-US" sz="1400" spc="0" baseline="0" dirty="0">
            <a:solidFill>
              <a:schemeClr val="tx1"/>
            </a:solidFill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773723EE-D297-4E45-82FC-CBEEBD2AF546}" type="parTrans" cxnId="{B83786F0-5DF4-40CC-B6EF-AFD9F918C228}">
      <dgm:prSet/>
      <dgm:spPr/>
      <dgm:t>
        <a:bodyPr/>
        <a:lstStyle/>
        <a:p>
          <a:endParaRPr lang="en-US" sz="140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43BFBBEB-438C-4860-B33F-0BA91503E06D}" type="sibTrans" cxnId="{B83786F0-5DF4-40CC-B6EF-AFD9F918C228}">
      <dgm:prSet/>
      <dgm:spPr/>
      <dgm:t>
        <a:bodyPr/>
        <a:lstStyle/>
        <a:p>
          <a:endParaRPr lang="en-US" sz="140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A3BBCBF0-A971-478D-BF28-0FCF922A020D}">
      <dgm:prSet phldrT="[Text]" custT="1"/>
      <dgm:spPr>
        <a:ln>
          <a:solidFill>
            <a:srgbClr val="FDD8D1"/>
          </a:solidFill>
        </a:ln>
      </dgm:spPr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th-TH" sz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จะดำเนินการส่ง</a:t>
          </a:r>
        </a:p>
        <a:p>
          <a:pPr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th-TH" sz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หนังสือทวงถามหนี้</a:t>
          </a:r>
        </a:p>
        <a:p>
          <a:pPr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th-TH" sz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ให้ครบ </a:t>
          </a:r>
          <a:r>
            <a:rPr lang="th-TH" sz="1200" b="1" dirty="0">
              <a:solidFill>
                <a:srgbClr val="C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จำนวน 3 ครั้ง</a:t>
          </a:r>
          <a:endParaRPr lang="en-US" sz="1200" b="1" dirty="0">
            <a:solidFill>
              <a:srgbClr val="C00000"/>
            </a:solidFill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8C596C54-28A3-4016-801A-70AA1DB066F3}" type="sibTrans" cxnId="{50F540B7-9686-4149-AFB2-BFC488F7676B}">
      <dgm:prSet/>
      <dgm:spPr/>
      <dgm:t>
        <a:bodyPr/>
        <a:lstStyle/>
        <a:p>
          <a:endParaRPr lang="en-US" sz="140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B5506B1A-7F78-488B-ADE3-03CF0F9A4060}" type="parTrans" cxnId="{50F540B7-9686-4149-AFB2-BFC488F7676B}">
      <dgm:prSet/>
      <dgm:spPr/>
      <dgm:t>
        <a:bodyPr/>
        <a:lstStyle/>
        <a:p>
          <a:endParaRPr lang="en-US" sz="140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D68FF5EA-70D7-4C05-A352-7D8D993E4199}">
      <dgm:prSet phldrT="[Text]" custT="1"/>
      <dgm:spPr>
        <a:ln>
          <a:solidFill>
            <a:srgbClr val="CEDEBD"/>
          </a:solidFill>
        </a:ln>
      </dgm:spPr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th-TH" sz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ติดต่อ</a:t>
          </a:r>
        </a:p>
        <a:p>
          <a:pPr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th-TH" sz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ขอปรับโครงสร้างหนี้</a:t>
          </a:r>
        </a:p>
        <a:p>
          <a:pPr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th-TH" sz="1200" b="1" dirty="0">
              <a:solidFill>
                <a:srgbClr val="C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2 โครงการ</a:t>
          </a:r>
          <a:endParaRPr lang="en-US" sz="1200" b="1" dirty="0">
            <a:solidFill>
              <a:srgbClr val="C00000"/>
            </a:solidFill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A95A41C6-23F7-402F-8CCE-3C7392A86391}" type="parTrans" cxnId="{A700EED5-6410-4ACB-9D29-1A7DC89BB947}">
      <dgm:prSet/>
      <dgm:spPr/>
      <dgm:t>
        <a:bodyPr/>
        <a:lstStyle/>
        <a:p>
          <a:endParaRPr lang="en-US"/>
        </a:p>
      </dgm:t>
    </dgm:pt>
    <dgm:pt modelId="{A7A07E6C-246A-492C-808D-5C7F63A77C5F}" type="sibTrans" cxnId="{A700EED5-6410-4ACB-9D29-1A7DC89BB947}">
      <dgm:prSet/>
      <dgm:spPr/>
      <dgm:t>
        <a:bodyPr/>
        <a:lstStyle/>
        <a:p>
          <a:endParaRPr lang="en-US"/>
        </a:p>
      </dgm:t>
    </dgm:pt>
    <dgm:pt modelId="{F301287C-0C47-42B4-86FB-7D7D863BEC51}">
      <dgm:prSet phldrT="[Text]" custT="1"/>
      <dgm:spPr>
        <a:ln>
          <a:solidFill>
            <a:srgbClr val="CEDEBD"/>
          </a:solidFill>
        </a:ln>
      </dgm:spPr>
      <dgm:t>
        <a:bodyPr/>
        <a:lstStyle/>
        <a:p>
          <a:pPr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th-TH" sz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ติดต่อเพื่อขอเข้าร่วมมาตรการลดหรืองด</a:t>
          </a:r>
        </a:p>
        <a:p>
          <a:pPr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th-TH" sz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เบี้ยปรับ/ดอกเบี้ยผิดนัด</a:t>
          </a:r>
        </a:p>
        <a:p>
          <a:pPr>
            <a:lnSpc>
              <a:spcPct val="100000"/>
            </a:lnSpc>
            <a:spcBef>
              <a:spcPts val="600"/>
            </a:spcBef>
            <a:spcAft>
              <a:spcPts val="0"/>
            </a:spcAft>
          </a:pPr>
          <a:r>
            <a:rPr lang="th-TH" sz="1200" b="1" dirty="0">
              <a:solidFill>
                <a:srgbClr val="C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2 โครงการ</a:t>
          </a:r>
          <a:endParaRPr lang="en-US" sz="1200" b="1" dirty="0">
            <a:solidFill>
              <a:srgbClr val="C00000"/>
            </a:solidFill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3B8873C6-FE2D-4AD2-BD8D-42DF61EFAA1B}" type="parTrans" cxnId="{48DB9039-D985-478F-B833-94C63722881D}">
      <dgm:prSet/>
      <dgm:spPr/>
      <dgm:t>
        <a:bodyPr/>
        <a:lstStyle/>
        <a:p>
          <a:endParaRPr lang="th-TH"/>
        </a:p>
      </dgm:t>
    </dgm:pt>
    <dgm:pt modelId="{86534CE9-21CC-45AC-9B5D-64F2BD2B9AD9}" type="sibTrans" cxnId="{48DB9039-D985-478F-B833-94C63722881D}">
      <dgm:prSet/>
      <dgm:spPr/>
      <dgm:t>
        <a:bodyPr/>
        <a:lstStyle/>
        <a:p>
          <a:endParaRPr lang="th-TH"/>
        </a:p>
      </dgm:t>
    </dgm:pt>
    <dgm:pt modelId="{F673AF62-EE0E-46A3-B9CD-86222C80CC5D}" type="pres">
      <dgm:prSet presAssocID="{C08206F6-ACA5-4491-8928-1E39BEF2C2E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29EC485-969C-41DC-BADC-BC00F75A66FE}" type="pres">
      <dgm:prSet presAssocID="{EE7577F7-52E0-4144-8E00-546B04AD0B1E}" presName="hierRoot1" presStyleCnt="0"/>
      <dgm:spPr/>
    </dgm:pt>
    <dgm:pt modelId="{4D428C5E-CB88-41DE-8347-137302801FF6}" type="pres">
      <dgm:prSet presAssocID="{EE7577F7-52E0-4144-8E00-546B04AD0B1E}" presName="composite" presStyleCnt="0"/>
      <dgm:spPr/>
    </dgm:pt>
    <dgm:pt modelId="{B26CE79E-D831-4511-BBAD-8C40B0B20DAB}" type="pres">
      <dgm:prSet presAssocID="{EE7577F7-52E0-4144-8E00-546B04AD0B1E}" presName="background" presStyleLbl="node0" presStyleIdx="0" presStyleCnt="1"/>
      <dgm:spPr>
        <a:solidFill>
          <a:schemeClr val="accent2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</dgm:pt>
    <dgm:pt modelId="{5998A214-A114-45A4-B4C8-B0F94B0A0F14}" type="pres">
      <dgm:prSet presAssocID="{EE7577F7-52E0-4144-8E00-546B04AD0B1E}" presName="text" presStyleLbl="fgAcc0" presStyleIdx="0" presStyleCnt="1" custScaleX="164295" custScaleY="123589" custLinFactNeighborX="-36930" custLinFactNeighborY="-2947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4C6F04A-260E-4060-91B9-C5D437BF78E7}" type="pres">
      <dgm:prSet presAssocID="{EE7577F7-52E0-4144-8E00-546B04AD0B1E}" presName="hierChild2" presStyleCnt="0"/>
      <dgm:spPr/>
    </dgm:pt>
    <dgm:pt modelId="{9B353382-5FA4-4108-BAEA-BEC80AA6E98C}" type="pres">
      <dgm:prSet presAssocID="{6B3EE02D-3CC2-4AC6-B375-275604D84FEF}" presName="Name10" presStyleLbl="parChTrans1D2" presStyleIdx="0" presStyleCnt="2"/>
      <dgm:spPr/>
      <dgm:t>
        <a:bodyPr/>
        <a:lstStyle/>
        <a:p>
          <a:endParaRPr lang="en-US"/>
        </a:p>
      </dgm:t>
    </dgm:pt>
    <dgm:pt modelId="{FF4EAFBA-39E9-43E6-8ADC-5ED18A36A1B5}" type="pres">
      <dgm:prSet presAssocID="{670D06E7-4265-4425-84C0-B0CC8C1390D4}" presName="hierRoot2" presStyleCnt="0"/>
      <dgm:spPr/>
    </dgm:pt>
    <dgm:pt modelId="{CBE1DCFF-F5E0-4F9D-97B5-7CC6A7549803}" type="pres">
      <dgm:prSet presAssocID="{670D06E7-4265-4425-84C0-B0CC8C1390D4}" presName="composite2" presStyleCnt="0"/>
      <dgm:spPr/>
    </dgm:pt>
    <dgm:pt modelId="{F56071C8-463A-43FC-90D7-150D698AA63A}" type="pres">
      <dgm:prSet presAssocID="{670D06E7-4265-4425-84C0-B0CC8C1390D4}" presName="background2" presStyleLbl="node2" presStyleIdx="0" presStyleCnt="2"/>
      <dgm:spPr>
        <a:solidFill>
          <a:srgbClr val="AFC09A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</dgm:pt>
    <dgm:pt modelId="{5A34C91B-A5C5-4576-ABE4-66F4BDB39A16}" type="pres">
      <dgm:prSet presAssocID="{670D06E7-4265-4425-84C0-B0CC8C1390D4}" presName="text2" presStyleLbl="fgAcc2" presStyleIdx="0" presStyleCnt="2" custScaleX="146397" custScaleY="109805" custLinFactNeighborX="1704" custLinFactNeighborY="-83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7619373-DF25-44B7-B628-BFA7FA21E95A}" type="pres">
      <dgm:prSet presAssocID="{670D06E7-4265-4425-84C0-B0CC8C1390D4}" presName="hierChild3" presStyleCnt="0"/>
      <dgm:spPr/>
    </dgm:pt>
    <dgm:pt modelId="{1782F4DA-DB50-48CC-A461-6809DDB0E66D}" type="pres">
      <dgm:prSet presAssocID="{178EFC95-3E74-4B3D-A808-30BCEBC0F93B}" presName="Name17" presStyleLbl="parChTrans1D3" presStyleIdx="0" presStyleCnt="5"/>
      <dgm:spPr/>
      <dgm:t>
        <a:bodyPr/>
        <a:lstStyle/>
        <a:p>
          <a:endParaRPr lang="en-US"/>
        </a:p>
      </dgm:t>
    </dgm:pt>
    <dgm:pt modelId="{41539F12-BD33-4C3C-92C9-A6533D6F1656}" type="pres">
      <dgm:prSet presAssocID="{14ACC4C7-922A-4E58-9248-126326CEAEEF}" presName="hierRoot3" presStyleCnt="0"/>
      <dgm:spPr/>
    </dgm:pt>
    <dgm:pt modelId="{759D2D33-380D-4EC3-84B8-DD6F469E3EF6}" type="pres">
      <dgm:prSet presAssocID="{14ACC4C7-922A-4E58-9248-126326CEAEEF}" presName="composite3" presStyleCnt="0"/>
      <dgm:spPr/>
    </dgm:pt>
    <dgm:pt modelId="{F167CB9A-A7A3-48F4-885E-5C7E11DC32F4}" type="pres">
      <dgm:prSet presAssocID="{14ACC4C7-922A-4E58-9248-126326CEAEEF}" presName="background3" presStyleLbl="node3" presStyleIdx="0" presStyleCnt="5"/>
      <dgm:spPr>
        <a:solidFill>
          <a:srgbClr val="CEDEBD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</dgm:pt>
    <dgm:pt modelId="{994FA7A2-8470-4983-9F71-40516AB72AA0}" type="pres">
      <dgm:prSet presAssocID="{14ACC4C7-922A-4E58-9248-126326CEAEEF}" presName="text3" presStyleLbl="fgAcc3" presStyleIdx="0" presStyleCnt="5" custScaleY="105230" custLinFactNeighborX="2166" custLinFactNeighborY="138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2B07C8D-1B94-490C-9050-EED03734B0AE}" type="pres">
      <dgm:prSet presAssocID="{14ACC4C7-922A-4E58-9248-126326CEAEEF}" presName="hierChild4" presStyleCnt="0"/>
      <dgm:spPr/>
    </dgm:pt>
    <dgm:pt modelId="{3559EFD7-76F6-4F54-A42E-A666F744DDD5}" type="pres">
      <dgm:prSet presAssocID="{A95A41C6-23F7-402F-8CCE-3C7392A86391}" presName="Name17" presStyleLbl="parChTrans1D3" presStyleIdx="1" presStyleCnt="5"/>
      <dgm:spPr/>
      <dgm:t>
        <a:bodyPr/>
        <a:lstStyle/>
        <a:p>
          <a:endParaRPr lang="en-US"/>
        </a:p>
      </dgm:t>
    </dgm:pt>
    <dgm:pt modelId="{E130D7FD-1EC9-4559-A1EB-D8A7C1CD4747}" type="pres">
      <dgm:prSet presAssocID="{D68FF5EA-70D7-4C05-A352-7D8D993E4199}" presName="hierRoot3" presStyleCnt="0"/>
      <dgm:spPr/>
    </dgm:pt>
    <dgm:pt modelId="{DAA29D8E-0EC4-4983-A9E6-636208690D9B}" type="pres">
      <dgm:prSet presAssocID="{D68FF5EA-70D7-4C05-A352-7D8D993E4199}" presName="composite3" presStyleCnt="0"/>
      <dgm:spPr/>
    </dgm:pt>
    <dgm:pt modelId="{AC893FB1-8FCD-4004-948C-9D95C44E57BA}" type="pres">
      <dgm:prSet presAssocID="{D68FF5EA-70D7-4C05-A352-7D8D993E4199}" presName="background3" presStyleLbl="node3" presStyleIdx="1" presStyleCnt="5"/>
      <dgm:spPr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</dgm:pt>
    <dgm:pt modelId="{10E12F99-E341-4632-A5D8-4EB0313CF46B}" type="pres">
      <dgm:prSet presAssocID="{D68FF5EA-70D7-4C05-A352-7D8D993E4199}" presName="text3" presStyleLbl="fgAcc3" presStyleIdx="1" presStyleCnt="5" custScaleY="105230" custLinFactNeighborX="1819" custLinFactNeighborY="1414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379B31C-C65D-4DEE-A612-960656EAB39B}" type="pres">
      <dgm:prSet presAssocID="{D68FF5EA-70D7-4C05-A352-7D8D993E4199}" presName="hierChild4" presStyleCnt="0"/>
      <dgm:spPr/>
    </dgm:pt>
    <dgm:pt modelId="{C195285F-7AE8-4F72-8B10-FD6D953B26B8}" type="pres">
      <dgm:prSet presAssocID="{3B8873C6-FE2D-4AD2-BD8D-42DF61EFAA1B}" presName="Name17" presStyleLbl="parChTrans1D3" presStyleIdx="2" presStyleCnt="5"/>
      <dgm:spPr/>
      <dgm:t>
        <a:bodyPr/>
        <a:lstStyle/>
        <a:p>
          <a:endParaRPr lang="en-US"/>
        </a:p>
      </dgm:t>
    </dgm:pt>
    <dgm:pt modelId="{F22CDDD4-91C8-41C3-8B1F-BF2C82863792}" type="pres">
      <dgm:prSet presAssocID="{F301287C-0C47-42B4-86FB-7D7D863BEC51}" presName="hierRoot3" presStyleCnt="0"/>
      <dgm:spPr/>
    </dgm:pt>
    <dgm:pt modelId="{1B9DB204-627B-42A5-8ACD-68CF929FE6D0}" type="pres">
      <dgm:prSet presAssocID="{F301287C-0C47-42B4-86FB-7D7D863BEC51}" presName="composite3" presStyleCnt="0"/>
      <dgm:spPr/>
    </dgm:pt>
    <dgm:pt modelId="{8C3BA522-DCF9-4D76-872A-798101EAF4E3}" type="pres">
      <dgm:prSet presAssocID="{F301287C-0C47-42B4-86FB-7D7D863BEC51}" presName="background3" presStyleLbl="node3" presStyleIdx="2" presStyleCnt="5"/>
      <dgm:spPr>
        <a:solidFill>
          <a:srgbClr val="CEDEBD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</dgm:pt>
    <dgm:pt modelId="{7DABBE3B-1CEB-41D1-9E0E-636E1FD77568}" type="pres">
      <dgm:prSet presAssocID="{F301287C-0C47-42B4-86FB-7D7D863BEC51}" presName="text3" presStyleLbl="fgAcc3" presStyleIdx="2" presStyleCnt="5" custScaleX="116959" custScaleY="105230" custLinFactNeighborX="1391" custLinFactNeighborY="1414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4A66E1E-BB6E-472A-AA52-A6E801E59F1D}" type="pres">
      <dgm:prSet presAssocID="{F301287C-0C47-42B4-86FB-7D7D863BEC51}" presName="hierChild4" presStyleCnt="0"/>
      <dgm:spPr/>
    </dgm:pt>
    <dgm:pt modelId="{F5075639-0F3C-4ED7-AAC2-F7CCD6FE4D24}" type="pres">
      <dgm:prSet presAssocID="{A148A586-11AE-44B7-B6E5-C247798A9DBB}" presName="Name17" presStyleLbl="parChTrans1D3" presStyleIdx="3" presStyleCnt="5"/>
      <dgm:spPr/>
      <dgm:t>
        <a:bodyPr/>
        <a:lstStyle/>
        <a:p>
          <a:endParaRPr lang="en-US"/>
        </a:p>
      </dgm:t>
    </dgm:pt>
    <dgm:pt modelId="{CCA5D3BD-6BA3-4470-923B-E99C07C7B2D9}" type="pres">
      <dgm:prSet presAssocID="{888B0C1F-4F56-405A-BC9F-5AA09BE6DFDE}" presName="hierRoot3" presStyleCnt="0"/>
      <dgm:spPr/>
    </dgm:pt>
    <dgm:pt modelId="{A106D845-1FCF-43C2-9ACD-37CA7835171B}" type="pres">
      <dgm:prSet presAssocID="{888B0C1F-4F56-405A-BC9F-5AA09BE6DFDE}" presName="composite3" presStyleCnt="0"/>
      <dgm:spPr/>
    </dgm:pt>
    <dgm:pt modelId="{A043C573-C2F8-4324-B9BF-B8BB82A68899}" type="pres">
      <dgm:prSet presAssocID="{888B0C1F-4F56-405A-BC9F-5AA09BE6DFDE}" presName="background3" presStyleLbl="node3" presStyleIdx="3" presStyleCnt="5"/>
      <dgm:spPr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</dgm:pt>
    <dgm:pt modelId="{880A0319-CF38-4631-BFC2-4984F0C6FE25}" type="pres">
      <dgm:prSet presAssocID="{888B0C1F-4F56-405A-BC9F-5AA09BE6DFDE}" presName="text3" presStyleLbl="fgAcc3" presStyleIdx="3" presStyleCnt="5" custScaleX="105579" custScaleY="105230" custLinFactNeighborX="1056" custLinFactNeighborY="139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3F2568-A89C-45B5-A44E-3A27145E560B}" type="pres">
      <dgm:prSet presAssocID="{888B0C1F-4F56-405A-BC9F-5AA09BE6DFDE}" presName="hierChild4" presStyleCnt="0"/>
      <dgm:spPr/>
    </dgm:pt>
    <dgm:pt modelId="{414C8C6E-433A-468A-9516-B4FD1534A323}" type="pres">
      <dgm:prSet presAssocID="{773723EE-D297-4E45-82FC-CBEEBD2AF546}" presName="Name10" presStyleLbl="parChTrans1D2" presStyleIdx="1" presStyleCnt="2"/>
      <dgm:spPr/>
      <dgm:t>
        <a:bodyPr/>
        <a:lstStyle/>
        <a:p>
          <a:endParaRPr lang="en-US"/>
        </a:p>
      </dgm:t>
    </dgm:pt>
    <dgm:pt modelId="{3CA313D8-90D1-4E2E-B9A6-D18CFC7B1CF4}" type="pres">
      <dgm:prSet presAssocID="{52D59A1C-957A-40C1-99F0-31114B84E6A3}" presName="hierRoot2" presStyleCnt="0"/>
      <dgm:spPr/>
    </dgm:pt>
    <dgm:pt modelId="{2629D9E7-04C6-4593-9409-1E03006628DB}" type="pres">
      <dgm:prSet presAssocID="{52D59A1C-957A-40C1-99F0-31114B84E6A3}" presName="composite2" presStyleCnt="0"/>
      <dgm:spPr/>
    </dgm:pt>
    <dgm:pt modelId="{E2090292-1A28-49BF-BC58-D9E031400FC8}" type="pres">
      <dgm:prSet presAssocID="{52D59A1C-957A-40C1-99F0-31114B84E6A3}" presName="background2" presStyleLbl="node2" presStyleIdx="1" presStyleCnt="2"/>
      <dgm:spPr>
        <a:solidFill>
          <a:srgbClr val="FDD8D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</dgm:pt>
    <dgm:pt modelId="{BC760C20-4F8C-48D1-ACE9-85F9CA78153D}" type="pres">
      <dgm:prSet presAssocID="{52D59A1C-957A-40C1-99F0-31114B84E6A3}" presName="text2" presStyleLbl="fgAcc2" presStyleIdx="1" presStyleCnt="2" custScaleX="146141" custScaleY="109805" custLinFactNeighborX="-82045" custLinFactNeighborY="-835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B4D24ED-2421-473F-B380-08880B0B568F}" type="pres">
      <dgm:prSet presAssocID="{52D59A1C-957A-40C1-99F0-31114B84E6A3}" presName="hierChild3" presStyleCnt="0"/>
      <dgm:spPr/>
    </dgm:pt>
    <dgm:pt modelId="{B900EDB3-B117-41DE-867A-3FF54D49E6A2}" type="pres">
      <dgm:prSet presAssocID="{B5506B1A-7F78-488B-ADE3-03CF0F9A4060}" presName="Name17" presStyleLbl="parChTrans1D3" presStyleIdx="4" presStyleCnt="5"/>
      <dgm:spPr/>
      <dgm:t>
        <a:bodyPr/>
        <a:lstStyle/>
        <a:p>
          <a:endParaRPr lang="en-US"/>
        </a:p>
      </dgm:t>
    </dgm:pt>
    <dgm:pt modelId="{C5608FD2-A494-4E2A-BED7-4A9A2F66133B}" type="pres">
      <dgm:prSet presAssocID="{A3BBCBF0-A971-478D-BF28-0FCF922A020D}" presName="hierRoot3" presStyleCnt="0"/>
      <dgm:spPr/>
    </dgm:pt>
    <dgm:pt modelId="{06A8C345-19E6-48E4-A749-555EA65A8D67}" type="pres">
      <dgm:prSet presAssocID="{A3BBCBF0-A971-478D-BF28-0FCF922A020D}" presName="composite3" presStyleCnt="0"/>
      <dgm:spPr/>
    </dgm:pt>
    <dgm:pt modelId="{60C31ECD-B48C-4B31-8EBF-32D771240F09}" type="pres">
      <dgm:prSet presAssocID="{A3BBCBF0-A971-478D-BF28-0FCF922A020D}" presName="background3" presStyleLbl="node3" presStyleIdx="4" presStyleCnt="5"/>
      <dgm:spPr>
        <a:solidFill>
          <a:srgbClr val="FDD8D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gm:spPr>
    </dgm:pt>
    <dgm:pt modelId="{17B5DF4E-2B9C-4D53-B81D-D90A4FED2695}" type="pres">
      <dgm:prSet presAssocID="{A3BBCBF0-A971-478D-BF28-0FCF922A020D}" presName="text3" presStyleLbl="fgAcc3" presStyleIdx="4" presStyleCnt="5" custScaleX="114058" custScaleY="105230" custLinFactNeighborX="665" custLinFactNeighborY="1377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DF3C2A7-16B7-4C41-95D0-D0A87699C751}" type="pres">
      <dgm:prSet presAssocID="{A3BBCBF0-A971-478D-BF28-0FCF922A020D}" presName="hierChild4" presStyleCnt="0"/>
      <dgm:spPr/>
    </dgm:pt>
  </dgm:ptLst>
  <dgm:cxnLst>
    <dgm:cxn modelId="{DEF793D3-0043-43E6-AA8C-4D7B9250409D}" srcId="{EE7577F7-52E0-4144-8E00-546B04AD0B1E}" destId="{670D06E7-4265-4425-84C0-B0CC8C1390D4}" srcOrd="0" destOrd="0" parTransId="{6B3EE02D-3CC2-4AC6-B375-275604D84FEF}" sibTransId="{90A058D0-41E8-4073-9D09-6A0470B4DBD6}"/>
    <dgm:cxn modelId="{B5971712-81EA-49A5-B45F-04A5505939A2}" type="presOf" srcId="{888B0C1F-4F56-405A-BC9F-5AA09BE6DFDE}" destId="{880A0319-CF38-4631-BFC2-4984F0C6FE25}" srcOrd="0" destOrd="0" presId="urn:microsoft.com/office/officeart/2005/8/layout/hierarchy1"/>
    <dgm:cxn modelId="{B41FA3D1-85F8-460A-81A3-554C3EC82DF4}" type="presOf" srcId="{A148A586-11AE-44B7-B6E5-C247798A9DBB}" destId="{F5075639-0F3C-4ED7-AAC2-F7CCD6FE4D24}" srcOrd="0" destOrd="0" presId="urn:microsoft.com/office/officeart/2005/8/layout/hierarchy1"/>
    <dgm:cxn modelId="{A700EED5-6410-4ACB-9D29-1A7DC89BB947}" srcId="{670D06E7-4265-4425-84C0-B0CC8C1390D4}" destId="{D68FF5EA-70D7-4C05-A352-7D8D993E4199}" srcOrd="1" destOrd="0" parTransId="{A95A41C6-23F7-402F-8CCE-3C7392A86391}" sibTransId="{A7A07E6C-246A-492C-808D-5C7F63A77C5F}"/>
    <dgm:cxn modelId="{48DB9039-D985-478F-B833-94C63722881D}" srcId="{670D06E7-4265-4425-84C0-B0CC8C1390D4}" destId="{F301287C-0C47-42B4-86FB-7D7D863BEC51}" srcOrd="2" destOrd="0" parTransId="{3B8873C6-FE2D-4AD2-BD8D-42DF61EFAA1B}" sibTransId="{86534CE9-21CC-45AC-9B5D-64F2BD2B9AD9}"/>
    <dgm:cxn modelId="{BA8AC300-DB7C-4538-B01E-2239C727C79B}" srcId="{C08206F6-ACA5-4491-8928-1E39BEF2C2E3}" destId="{EE7577F7-52E0-4144-8E00-546B04AD0B1E}" srcOrd="0" destOrd="0" parTransId="{63BCFBFA-93EE-4DF4-98B3-06CC830E43B6}" sibTransId="{B1CD4549-3B91-42DA-9950-1DCA202700B3}"/>
    <dgm:cxn modelId="{0351543B-7A17-40A6-8246-F23E45570091}" type="presOf" srcId="{52D59A1C-957A-40C1-99F0-31114B84E6A3}" destId="{BC760C20-4F8C-48D1-ACE9-85F9CA78153D}" srcOrd="0" destOrd="0" presId="urn:microsoft.com/office/officeart/2005/8/layout/hierarchy1"/>
    <dgm:cxn modelId="{119CD7D3-541F-4FF2-9A64-141FE6CC8369}" type="presOf" srcId="{A3BBCBF0-A971-478D-BF28-0FCF922A020D}" destId="{17B5DF4E-2B9C-4D53-B81D-D90A4FED2695}" srcOrd="0" destOrd="0" presId="urn:microsoft.com/office/officeart/2005/8/layout/hierarchy1"/>
    <dgm:cxn modelId="{B83786F0-5DF4-40CC-B6EF-AFD9F918C228}" srcId="{EE7577F7-52E0-4144-8E00-546B04AD0B1E}" destId="{52D59A1C-957A-40C1-99F0-31114B84E6A3}" srcOrd="1" destOrd="0" parTransId="{773723EE-D297-4E45-82FC-CBEEBD2AF546}" sibTransId="{43BFBBEB-438C-4860-B33F-0BA91503E06D}"/>
    <dgm:cxn modelId="{3DE772E7-86FE-4E2D-A524-2F746F4BB562}" type="presOf" srcId="{A95A41C6-23F7-402F-8CCE-3C7392A86391}" destId="{3559EFD7-76F6-4F54-A42E-A666F744DDD5}" srcOrd="0" destOrd="0" presId="urn:microsoft.com/office/officeart/2005/8/layout/hierarchy1"/>
    <dgm:cxn modelId="{1BA19825-6054-46C1-8252-E0A5DB3D6AA6}" type="presOf" srcId="{EE7577F7-52E0-4144-8E00-546B04AD0B1E}" destId="{5998A214-A114-45A4-B4C8-B0F94B0A0F14}" srcOrd="0" destOrd="0" presId="urn:microsoft.com/office/officeart/2005/8/layout/hierarchy1"/>
    <dgm:cxn modelId="{DBD07952-3C09-48F6-A086-F8F4FF8C6B9A}" type="presOf" srcId="{3B8873C6-FE2D-4AD2-BD8D-42DF61EFAA1B}" destId="{C195285F-7AE8-4F72-8B10-FD6D953B26B8}" srcOrd="0" destOrd="0" presId="urn:microsoft.com/office/officeart/2005/8/layout/hierarchy1"/>
    <dgm:cxn modelId="{94400DFB-5EA4-439A-8A0C-A6E7D0619101}" srcId="{670D06E7-4265-4425-84C0-B0CC8C1390D4}" destId="{888B0C1F-4F56-405A-BC9F-5AA09BE6DFDE}" srcOrd="3" destOrd="0" parTransId="{A148A586-11AE-44B7-B6E5-C247798A9DBB}" sibTransId="{7B5719A8-86CC-4EE8-A62E-77BB8CA60799}"/>
    <dgm:cxn modelId="{DA2A7036-2DC0-4A16-AA2E-7722AF77DBA7}" type="presOf" srcId="{14ACC4C7-922A-4E58-9248-126326CEAEEF}" destId="{994FA7A2-8470-4983-9F71-40516AB72AA0}" srcOrd="0" destOrd="0" presId="urn:microsoft.com/office/officeart/2005/8/layout/hierarchy1"/>
    <dgm:cxn modelId="{11C7FFBE-7F81-4B95-B7C0-AADFEFDE70B7}" type="presOf" srcId="{670D06E7-4265-4425-84C0-B0CC8C1390D4}" destId="{5A34C91B-A5C5-4576-ABE4-66F4BDB39A16}" srcOrd="0" destOrd="0" presId="urn:microsoft.com/office/officeart/2005/8/layout/hierarchy1"/>
    <dgm:cxn modelId="{549C0E50-946E-41A9-B2C8-BADA27BDB0BE}" type="presOf" srcId="{D68FF5EA-70D7-4C05-A352-7D8D993E4199}" destId="{10E12F99-E341-4632-A5D8-4EB0313CF46B}" srcOrd="0" destOrd="0" presId="urn:microsoft.com/office/officeart/2005/8/layout/hierarchy1"/>
    <dgm:cxn modelId="{FC36C825-1F96-4EAC-BDED-9BEA9E295542}" type="presOf" srcId="{B5506B1A-7F78-488B-ADE3-03CF0F9A4060}" destId="{B900EDB3-B117-41DE-867A-3FF54D49E6A2}" srcOrd="0" destOrd="0" presId="urn:microsoft.com/office/officeart/2005/8/layout/hierarchy1"/>
    <dgm:cxn modelId="{50F540B7-9686-4149-AFB2-BFC488F7676B}" srcId="{52D59A1C-957A-40C1-99F0-31114B84E6A3}" destId="{A3BBCBF0-A971-478D-BF28-0FCF922A020D}" srcOrd="0" destOrd="0" parTransId="{B5506B1A-7F78-488B-ADE3-03CF0F9A4060}" sibTransId="{8C596C54-28A3-4016-801A-70AA1DB066F3}"/>
    <dgm:cxn modelId="{02AAA469-A454-4841-974A-54BEC65CA8B5}" type="presOf" srcId="{C08206F6-ACA5-4491-8928-1E39BEF2C2E3}" destId="{F673AF62-EE0E-46A3-B9CD-86222C80CC5D}" srcOrd="0" destOrd="0" presId="urn:microsoft.com/office/officeart/2005/8/layout/hierarchy1"/>
    <dgm:cxn modelId="{C1D4317E-EB0B-4C96-8D33-E1E049BB6734}" type="presOf" srcId="{178EFC95-3E74-4B3D-A808-30BCEBC0F93B}" destId="{1782F4DA-DB50-48CC-A461-6809DDB0E66D}" srcOrd="0" destOrd="0" presId="urn:microsoft.com/office/officeart/2005/8/layout/hierarchy1"/>
    <dgm:cxn modelId="{B4F5286D-E30A-4610-843E-70E4E061D688}" type="presOf" srcId="{F301287C-0C47-42B4-86FB-7D7D863BEC51}" destId="{7DABBE3B-1CEB-41D1-9E0E-636E1FD77568}" srcOrd="0" destOrd="0" presId="urn:microsoft.com/office/officeart/2005/8/layout/hierarchy1"/>
    <dgm:cxn modelId="{5123FEC1-CA87-4671-A813-6760E4B2A090}" type="presOf" srcId="{773723EE-D297-4E45-82FC-CBEEBD2AF546}" destId="{414C8C6E-433A-468A-9516-B4FD1534A323}" srcOrd="0" destOrd="0" presId="urn:microsoft.com/office/officeart/2005/8/layout/hierarchy1"/>
    <dgm:cxn modelId="{CCCEF4E3-F7E2-4E11-9DA0-8F1E1821827C}" type="presOf" srcId="{6B3EE02D-3CC2-4AC6-B375-275604D84FEF}" destId="{9B353382-5FA4-4108-BAEA-BEC80AA6E98C}" srcOrd="0" destOrd="0" presId="urn:microsoft.com/office/officeart/2005/8/layout/hierarchy1"/>
    <dgm:cxn modelId="{244164F4-918E-45B0-BE7F-5EFBE62E8DAD}" srcId="{670D06E7-4265-4425-84C0-B0CC8C1390D4}" destId="{14ACC4C7-922A-4E58-9248-126326CEAEEF}" srcOrd="0" destOrd="0" parTransId="{178EFC95-3E74-4B3D-A808-30BCEBC0F93B}" sibTransId="{0F39E8E7-5F8A-45CA-B2E7-0D47E5493F53}"/>
    <dgm:cxn modelId="{0FBCB3D2-EC2E-4A7B-A41C-960B8F84555C}" type="presParOf" srcId="{F673AF62-EE0E-46A3-B9CD-86222C80CC5D}" destId="{629EC485-969C-41DC-BADC-BC00F75A66FE}" srcOrd="0" destOrd="0" presId="urn:microsoft.com/office/officeart/2005/8/layout/hierarchy1"/>
    <dgm:cxn modelId="{B0D5A750-E4C1-40A5-BF3B-3FE8B977CC9C}" type="presParOf" srcId="{629EC485-969C-41DC-BADC-BC00F75A66FE}" destId="{4D428C5E-CB88-41DE-8347-137302801FF6}" srcOrd="0" destOrd="0" presId="urn:microsoft.com/office/officeart/2005/8/layout/hierarchy1"/>
    <dgm:cxn modelId="{E855703C-B430-4B6B-B095-374EDE8BFA82}" type="presParOf" srcId="{4D428C5E-CB88-41DE-8347-137302801FF6}" destId="{B26CE79E-D831-4511-BBAD-8C40B0B20DAB}" srcOrd="0" destOrd="0" presId="urn:microsoft.com/office/officeart/2005/8/layout/hierarchy1"/>
    <dgm:cxn modelId="{862401F6-2E7B-4EAE-9E1A-0A127CC1ADB6}" type="presParOf" srcId="{4D428C5E-CB88-41DE-8347-137302801FF6}" destId="{5998A214-A114-45A4-B4C8-B0F94B0A0F14}" srcOrd="1" destOrd="0" presId="urn:microsoft.com/office/officeart/2005/8/layout/hierarchy1"/>
    <dgm:cxn modelId="{416E69FF-719E-47D5-8C59-6F32EB2E1004}" type="presParOf" srcId="{629EC485-969C-41DC-BADC-BC00F75A66FE}" destId="{E4C6F04A-260E-4060-91B9-C5D437BF78E7}" srcOrd="1" destOrd="0" presId="urn:microsoft.com/office/officeart/2005/8/layout/hierarchy1"/>
    <dgm:cxn modelId="{03522257-C94A-4150-997E-2040B0FDEE8A}" type="presParOf" srcId="{E4C6F04A-260E-4060-91B9-C5D437BF78E7}" destId="{9B353382-5FA4-4108-BAEA-BEC80AA6E98C}" srcOrd="0" destOrd="0" presId="urn:microsoft.com/office/officeart/2005/8/layout/hierarchy1"/>
    <dgm:cxn modelId="{E0310403-1B77-4C17-8373-79BF63E3E1D0}" type="presParOf" srcId="{E4C6F04A-260E-4060-91B9-C5D437BF78E7}" destId="{FF4EAFBA-39E9-43E6-8ADC-5ED18A36A1B5}" srcOrd="1" destOrd="0" presId="urn:microsoft.com/office/officeart/2005/8/layout/hierarchy1"/>
    <dgm:cxn modelId="{4CC60E1A-37D1-4EB4-A1E9-7DBCADFFBD80}" type="presParOf" srcId="{FF4EAFBA-39E9-43E6-8ADC-5ED18A36A1B5}" destId="{CBE1DCFF-F5E0-4F9D-97B5-7CC6A7549803}" srcOrd="0" destOrd="0" presId="urn:microsoft.com/office/officeart/2005/8/layout/hierarchy1"/>
    <dgm:cxn modelId="{589E0078-1B14-4B0B-85B3-09B39F28EA82}" type="presParOf" srcId="{CBE1DCFF-F5E0-4F9D-97B5-7CC6A7549803}" destId="{F56071C8-463A-43FC-90D7-150D698AA63A}" srcOrd="0" destOrd="0" presId="urn:microsoft.com/office/officeart/2005/8/layout/hierarchy1"/>
    <dgm:cxn modelId="{DA55EDA4-4824-4A76-B831-37C69B5BFA64}" type="presParOf" srcId="{CBE1DCFF-F5E0-4F9D-97B5-7CC6A7549803}" destId="{5A34C91B-A5C5-4576-ABE4-66F4BDB39A16}" srcOrd="1" destOrd="0" presId="urn:microsoft.com/office/officeart/2005/8/layout/hierarchy1"/>
    <dgm:cxn modelId="{DBA57732-C82B-49E4-BAA8-58E8C441A2D6}" type="presParOf" srcId="{FF4EAFBA-39E9-43E6-8ADC-5ED18A36A1B5}" destId="{97619373-DF25-44B7-B628-BFA7FA21E95A}" srcOrd="1" destOrd="0" presId="urn:microsoft.com/office/officeart/2005/8/layout/hierarchy1"/>
    <dgm:cxn modelId="{0FEC2B9F-8A13-4249-9351-DD8FF01D19CC}" type="presParOf" srcId="{97619373-DF25-44B7-B628-BFA7FA21E95A}" destId="{1782F4DA-DB50-48CC-A461-6809DDB0E66D}" srcOrd="0" destOrd="0" presId="urn:microsoft.com/office/officeart/2005/8/layout/hierarchy1"/>
    <dgm:cxn modelId="{09B3745F-A629-441A-9691-4643E25D3463}" type="presParOf" srcId="{97619373-DF25-44B7-B628-BFA7FA21E95A}" destId="{41539F12-BD33-4C3C-92C9-A6533D6F1656}" srcOrd="1" destOrd="0" presId="urn:microsoft.com/office/officeart/2005/8/layout/hierarchy1"/>
    <dgm:cxn modelId="{E4FC3710-D753-4C18-8296-5B4032C405E4}" type="presParOf" srcId="{41539F12-BD33-4C3C-92C9-A6533D6F1656}" destId="{759D2D33-380D-4EC3-84B8-DD6F469E3EF6}" srcOrd="0" destOrd="0" presId="urn:microsoft.com/office/officeart/2005/8/layout/hierarchy1"/>
    <dgm:cxn modelId="{37DEDF96-2B94-4D78-A39F-4E6473AD3514}" type="presParOf" srcId="{759D2D33-380D-4EC3-84B8-DD6F469E3EF6}" destId="{F167CB9A-A7A3-48F4-885E-5C7E11DC32F4}" srcOrd="0" destOrd="0" presId="urn:microsoft.com/office/officeart/2005/8/layout/hierarchy1"/>
    <dgm:cxn modelId="{15B23E67-8D3F-4DB9-94BC-04556AB79B65}" type="presParOf" srcId="{759D2D33-380D-4EC3-84B8-DD6F469E3EF6}" destId="{994FA7A2-8470-4983-9F71-40516AB72AA0}" srcOrd="1" destOrd="0" presId="urn:microsoft.com/office/officeart/2005/8/layout/hierarchy1"/>
    <dgm:cxn modelId="{ACDF34FD-9955-457B-9785-FE67C5A460EC}" type="presParOf" srcId="{41539F12-BD33-4C3C-92C9-A6533D6F1656}" destId="{02B07C8D-1B94-490C-9050-EED03734B0AE}" srcOrd="1" destOrd="0" presId="urn:microsoft.com/office/officeart/2005/8/layout/hierarchy1"/>
    <dgm:cxn modelId="{EE01EE90-2BFD-4C1C-A7FA-E1395A84A661}" type="presParOf" srcId="{97619373-DF25-44B7-B628-BFA7FA21E95A}" destId="{3559EFD7-76F6-4F54-A42E-A666F744DDD5}" srcOrd="2" destOrd="0" presId="urn:microsoft.com/office/officeart/2005/8/layout/hierarchy1"/>
    <dgm:cxn modelId="{473C4460-CAB7-4BDB-A10E-9C5FB5D5D15D}" type="presParOf" srcId="{97619373-DF25-44B7-B628-BFA7FA21E95A}" destId="{E130D7FD-1EC9-4559-A1EB-D8A7C1CD4747}" srcOrd="3" destOrd="0" presId="urn:microsoft.com/office/officeart/2005/8/layout/hierarchy1"/>
    <dgm:cxn modelId="{4EB6190E-DA53-4E26-A715-FDD1DD8E4E6F}" type="presParOf" srcId="{E130D7FD-1EC9-4559-A1EB-D8A7C1CD4747}" destId="{DAA29D8E-0EC4-4983-A9E6-636208690D9B}" srcOrd="0" destOrd="0" presId="urn:microsoft.com/office/officeart/2005/8/layout/hierarchy1"/>
    <dgm:cxn modelId="{C73351FC-6B1E-42F8-900A-5A0B23781C8A}" type="presParOf" srcId="{DAA29D8E-0EC4-4983-A9E6-636208690D9B}" destId="{AC893FB1-8FCD-4004-948C-9D95C44E57BA}" srcOrd="0" destOrd="0" presId="urn:microsoft.com/office/officeart/2005/8/layout/hierarchy1"/>
    <dgm:cxn modelId="{C6352776-1464-493F-A2DE-0C9A04C27CB8}" type="presParOf" srcId="{DAA29D8E-0EC4-4983-A9E6-636208690D9B}" destId="{10E12F99-E341-4632-A5D8-4EB0313CF46B}" srcOrd="1" destOrd="0" presId="urn:microsoft.com/office/officeart/2005/8/layout/hierarchy1"/>
    <dgm:cxn modelId="{CE34FA5E-30FA-4F55-A029-157C7F781CAB}" type="presParOf" srcId="{E130D7FD-1EC9-4559-A1EB-D8A7C1CD4747}" destId="{5379B31C-C65D-4DEE-A612-960656EAB39B}" srcOrd="1" destOrd="0" presId="urn:microsoft.com/office/officeart/2005/8/layout/hierarchy1"/>
    <dgm:cxn modelId="{BB89847B-8057-4967-B6B1-607C33BCEA62}" type="presParOf" srcId="{97619373-DF25-44B7-B628-BFA7FA21E95A}" destId="{C195285F-7AE8-4F72-8B10-FD6D953B26B8}" srcOrd="4" destOrd="0" presId="urn:microsoft.com/office/officeart/2005/8/layout/hierarchy1"/>
    <dgm:cxn modelId="{F616838D-9A15-44C4-BFB1-6FEA1891A279}" type="presParOf" srcId="{97619373-DF25-44B7-B628-BFA7FA21E95A}" destId="{F22CDDD4-91C8-41C3-8B1F-BF2C82863792}" srcOrd="5" destOrd="0" presId="urn:microsoft.com/office/officeart/2005/8/layout/hierarchy1"/>
    <dgm:cxn modelId="{A5D8E57C-6CBD-425F-AA93-B5A099460C92}" type="presParOf" srcId="{F22CDDD4-91C8-41C3-8B1F-BF2C82863792}" destId="{1B9DB204-627B-42A5-8ACD-68CF929FE6D0}" srcOrd="0" destOrd="0" presId="urn:microsoft.com/office/officeart/2005/8/layout/hierarchy1"/>
    <dgm:cxn modelId="{4B0466E7-D3A5-4236-A69F-6C6C86F02FF8}" type="presParOf" srcId="{1B9DB204-627B-42A5-8ACD-68CF929FE6D0}" destId="{8C3BA522-DCF9-4D76-872A-798101EAF4E3}" srcOrd="0" destOrd="0" presId="urn:microsoft.com/office/officeart/2005/8/layout/hierarchy1"/>
    <dgm:cxn modelId="{00F8CAAA-CC88-4D62-9693-99F28C60A88D}" type="presParOf" srcId="{1B9DB204-627B-42A5-8ACD-68CF929FE6D0}" destId="{7DABBE3B-1CEB-41D1-9E0E-636E1FD77568}" srcOrd="1" destOrd="0" presId="urn:microsoft.com/office/officeart/2005/8/layout/hierarchy1"/>
    <dgm:cxn modelId="{CCA2A936-E7E6-4AA7-97F3-1AA1715DDDC4}" type="presParOf" srcId="{F22CDDD4-91C8-41C3-8B1F-BF2C82863792}" destId="{94A66E1E-BB6E-472A-AA52-A6E801E59F1D}" srcOrd="1" destOrd="0" presId="urn:microsoft.com/office/officeart/2005/8/layout/hierarchy1"/>
    <dgm:cxn modelId="{03D77D95-2A40-4FD0-AE2B-0AA16716C95D}" type="presParOf" srcId="{97619373-DF25-44B7-B628-BFA7FA21E95A}" destId="{F5075639-0F3C-4ED7-AAC2-F7CCD6FE4D24}" srcOrd="6" destOrd="0" presId="urn:microsoft.com/office/officeart/2005/8/layout/hierarchy1"/>
    <dgm:cxn modelId="{4E4F9EC4-9999-451A-824C-A318BDA82E5B}" type="presParOf" srcId="{97619373-DF25-44B7-B628-BFA7FA21E95A}" destId="{CCA5D3BD-6BA3-4470-923B-E99C07C7B2D9}" srcOrd="7" destOrd="0" presId="urn:microsoft.com/office/officeart/2005/8/layout/hierarchy1"/>
    <dgm:cxn modelId="{8EE67BC0-86F0-4B8D-B372-6AB8526A594D}" type="presParOf" srcId="{CCA5D3BD-6BA3-4470-923B-E99C07C7B2D9}" destId="{A106D845-1FCF-43C2-9ACD-37CA7835171B}" srcOrd="0" destOrd="0" presId="urn:microsoft.com/office/officeart/2005/8/layout/hierarchy1"/>
    <dgm:cxn modelId="{F3AA4CA9-B78A-4647-A7F9-A2590BA669A9}" type="presParOf" srcId="{A106D845-1FCF-43C2-9ACD-37CA7835171B}" destId="{A043C573-C2F8-4324-B9BF-B8BB82A68899}" srcOrd="0" destOrd="0" presId="urn:microsoft.com/office/officeart/2005/8/layout/hierarchy1"/>
    <dgm:cxn modelId="{59485385-A1DB-442D-A978-F1CC468C5C09}" type="presParOf" srcId="{A106D845-1FCF-43C2-9ACD-37CA7835171B}" destId="{880A0319-CF38-4631-BFC2-4984F0C6FE25}" srcOrd="1" destOrd="0" presId="urn:microsoft.com/office/officeart/2005/8/layout/hierarchy1"/>
    <dgm:cxn modelId="{8DFA8597-A777-49B4-A94E-22967EAA6284}" type="presParOf" srcId="{CCA5D3BD-6BA3-4470-923B-E99C07C7B2D9}" destId="{CD3F2568-A89C-45B5-A44E-3A27145E560B}" srcOrd="1" destOrd="0" presId="urn:microsoft.com/office/officeart/2005/8/layout/hierarchy1"/>
    <dgm:cxn modelId="{37CEB855-623A-450E-9BE0-EE4D68C397CD}" type="presParOf" srcId="{E4C6F04A-260E-4060-91B9-C5D437BF78E7}" destId="{414C8C6E-433A-468A-9516-B4FD1534A323}" srcOrd="2" destOrd="0" presId="urn:microsoft.com/office/officeart/2005/8/layout/hierarchy1"/>
    <dgm:cxn modelId="{3DB86DAF-78D9-4A85-8CF5-D61F2384D4D5}" type="presParOf" srcId="{E4C6F04A-260E-4060-91B9-C5D437BF78E7}" destId="{3CA313D8-90D1-4E2E-B9A6-D18CFC7B1CF4}" srcOrd="3" destOrd="0" presId="urn:microsoft.com/office/officeart/2005/8/layout/hierarchy1"/>
    <dgm:cxn modelId="{4EBF9C7F-13A6-4F90-AC24-190A702790FF}" type="presParOf" srcId="{3CA313D8-90D1-4E2E-B9A6-D18CFC7B1CF4}" destId="{2629D9E7-04C6-4593-9409-1E03006628DB}" srcOrd="0" destOrd="0" presId="urn:microsoft.com/office/officeart/2005/8/layout/hierarchy1"/>
    <dgm:cxn modelId="{627A1319-758B-4CEB-BFD4-0228FE0BBBAA}" type="presParOf" srcId="{2629D9E7-04C6-4593-9409-1E03006628DB}" destId="{E2090292-1A28-49BF-BC58-D9E031400FC8}" srcOrd="0" destOrd="0" presId="urn:microsoft.com/office/officeart/2005/8/layout/hierarchy1"/>
    <dgm:cxn modelId="{9F0E4F83-FE5A-4DB3-BBC6-0A11675D772B}" type="presParOf" srcId="{2629D9E7-04C6-4593-9409-1E03006628DB}" destId="{BC760C20-4F8C-48D1-ACE9-85F9CA78153D}" srcOrd="1" destOrd="0" presId="urn:microsoft.com/office/officeart/2005/8/layout/hierarchy1"/>
    <dgm:cxn modelId="{6CDF5EBB-9E7B-49BC-8F12-9F05F1AB21B5}" type="presParOf" srcId="{3CA313D8-90D1-4E2E-B9A6-D18CFC7B1CF4}" destId="{CB4D24ED-2421-473F-B380-08880B0B568F}" srcOrd="1" destOrd="0" presId="urn:microsoft.com/office/officeart/2005/8/layout/hierarchy1"/>
    <dgm:cxn modelId="{18139208-5741-43BB-B11D-D13530982031}" type="presParOf" srcId="{CB4D24ED-2421-473F-B380-08880B0B568F}" destId="{B900EDB3-B117-41DE-867A-3FF54D49E6A2}" srcOrd="0" destOrd="0" presId="urn:microsoft.com/office/officeart/2005/8/layout/hierarchy1"/>
    <dgm:cxn modelId="{B1722F9A-2ECE-4778-9F19-64D283B198C8}" type="presParOf" srcId="{CB4D24ED-2421-473F-B380-08880B0B568F}" destId="{C5608FD2-A494-4E2A-BED7-4A9A2F66133B}" srcOrd="1" destOrd="0" presId="urn:microsoft.com/office/officeart/2005/8/layout/hierarchy1"/>
    <dgm:cxn modelId="{C3DBE2A6-1274-4DEA-85FF-1A320A738913}" type="presParOf" srcId="{C5608FD2-A494-4E2A-BED7-4A9A2F66133B}" destId="{06A8C345-19E6-48E4-A749-555EA65A8D67}" srcOrd="0" destOrd="0" presId="urn:microsoft.com/office/officeart/2005/8/layout/hierarchy1"/>
    <dgm:cxn modelId="{50377BC5-D16A-4E23-8A47-441BD3414E2B}" type="presParOf" srcId="{06A8C345-19E6-48E4-A749-555EA65A8D67}" destId="{60C31ECD-B48C-4B31-8EBF-32D771240F09}" srcOrd="0" destOrd="0" presId="urn:microsoft.com/office/officeart/2005/8/layout/hierarchy1"/>
    <dgm:cxn modelId="{BD5ED853-EF3B-4BB1-9149-656ECC051426}" type="presParOf" srcId="{06A8C345-19E6-48E4-A749-555EA65A8D67}" destId="{17B5DF4E-2B9C-4D53-B81D-D90A4FED2695}" srcOrd="1" destOrd="0" presId="urn:microsoft.com/office/officeart/2005/8/layout/hierarchy1"/>
    <dgm:cxn modelId="{6FD2D022-9FC7-4BA5-A0C8-02DF8D67843B}" type="presParOf" srcId="{C5608FD2-A494-4E2A-BED7-4A9A2F66133B}" destId="{5DF3C2A7-16B7-4C41-95D0-D0A87699C75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543D263-5303-4C04-93DB-587CADD66918}" type="doc">
      <dgm:prSet loTypeId="urn:microsoft.com/office/officeart/2005/8/layout/hProcess9" loCatId="process" qsTypeId="urn:microsoft.com/office/officeart/2005/8/quickstyle/3d2" qsCatId="3D" csTypeId="urn:microsoft.com/office/officeart/2005/8/colors/accent2_4" csCatId="accent2" phldr="1"/>
      <dgm:spPr/>
    </dgm:pt>
    <dgm:pt modelId="{70702F50-34F6-4973-BDCC-3991DD506007}">
      <dgm:prSet phldrT="[Text]" custT="1"/>
      <dgm:spPr>
        <a:solidFill>
          <a:srgbClr val="FFD8E1"/>
        </a:solidFill>
      </dgm:spPr>
      <dgm:t>
        <a:bodyPr/>
        <a:lstStyle/>
        <a:p>
          <a:pPr>
            <a:lnSpc>
              <a:spcPct val="150000"/>
            </a:lnSpc>
            <a:spcBef>
              <a:spcPts val="600"/>
            </a:spcBef>
            <a:spcAft>
              <a:spcPts val="0"/>
            </a:spcAft>
          </a:pPr>
          <a:r>
            <a:rPr lang="th-TH" sz="15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ข้อมูล </a:t>
          </a:r>
          <a:r>
            <a:rPr lang="th-TH" sz="1500" b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ณ </a:t>
          </a:r>
          <a:r>
            <a:rPr lang="th-TH" sz="1500" b="0" u="sng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วันที่ 15 กันยายน 2562</a:t>
          </a:r>
          <a:endParaRPr lang="th-TH" sz="1500" b="0" dirty="0">
            <a:solidFill>
              <a:srgbClr val="002060"/>
            </a:solidFill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  <a:p>
          <a:pPr>
            <a:lnSpc>
              <a:spcPct val="150000"/>
            </a:lnSpc>
            <a:spcBef>
              <a:spcPts val="600"/>
            </a:spcBef>
            <a:spcAft>
              <a:spcPts val="0"/>
            </a:spcAft>
          </a:pPr>
          <a:r>
            <a:rPr lang="th-TH" sz="2000" b="1" dirty="0">
              <a:solidFill>
                <a:schemeClr val="tx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15,010,134.17</a:t>
          </a:r>
          <a:r>
            <a:rPr lang="th-TH" sz="2000" b="1" dirty="0">
              <a:solidFill>
                <a:schemeClr val="tx1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rPr>
            <a:t> บาท</a:t>
          </a:r>
          <a:endParaRPr lang="en-US" sz="2000" b="1" dirty="0">
            <a:solidFill>
              <a:schemeClr val="tx1"/>
            </a:solidFill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F79DFD1F-5FE3-47CA-8EB5-C99D7548D6FC}" type="parTrans" cxnId="{8FE506FC-C346-4A77-822D-D9B24E1E061F}">
      <dgm:prSet/>
      <dgm:spPr/>
      <dgm:t>
        <a:bodyPr/>
        <a:lstStyle/>
        <a:p>
          <a:endParaRPr lang="en-US" sz="1400">
            <a:solidFill>
              <a:schemeClr val="tx2"/>
            </a:solidFill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D643FF3A-E1A9-4860-9C0C-2C1B1893B1C1}" type="sibTrans" cxnId="{8FE506FC-C346-4A77-822D-D9B24E1E061F}">
      <dgm:prSet/>
      <dgm:spPr/>
      <dgm:t>
        <a:bodyPr/>
        <a:lstStyle/>
        <a:p>
          <a:endParaRPr lang="en-US" sz="1400">
            <a:solidFill>
              <a:schemeClr val="tx2"/>
            </a:solidFill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5DF9012C-E251-4935-854F-71A2DFD6042D}">
      <dgm:prSet phldrT="[Text]" custT="1"/>
      <dgm:spPr>
        <a:solidFill>
          <a:srgbClr val="BBDEE2"/>
        </a:solidFill>
      </dgm:spPr>
      <dgm:t>
        <a:bodyPr/>
        <a:lstStyle/>
        <a:p>
          <a:pPr>
            <a:lnSpc>
              <a:spcPct val="150000"/>
            </a:lnSpc>
            <a:spcBef>
              <a:spcPts val="1200"/>
            </a:spcBef>
            <a:spcAft>
              <a:spcPts val="0"/>
            </a:spcAft>
          </a:pPr>
          <a:r>
            <a:rPr lang="th-TH" sz="15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ข้อมูล ณ </a:t>
          </a:r>
          <a:r>
            <a:rPr lang="th-TH" sz="1500" b="0" u="sng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วันที่ 8 พฤษภาคม 2567</a:t>
          </a:r>
          <a:endParaRPr lang="th-TH" sz="1500" b="0" dirty="0">
            <a:solidFill>
              <a:srgbClr val="002060"/>
            </a:solidFill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  <a:p>
          <a:pPr>
            <a:lnSpc>
              <a:spcPct val="150000"/>
            </a:lnSpc>
            <a:spcBef>
              <a:spcPts val="1200"/>
            </a:spcBef>
            <a:spcAft>
              <a:spcPts val="0"/>
            </a:spcAft>
          </a:pPr>
          <a:r>
            <a:rPr lang="th-TH" sz="2000" b="1" dirty="0">
              <a:solidFill>
                <a:schemeClr val="tx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7,555,972.84 </a:t>
          </a:r>
          <a:r>
            <a:rPr lang="th-TH" sz="2000" b="1" dirty="0">
              <a:solidFill>
                <a:schemeClr val="tx1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rPr>
            <a:t>บาท</a:t>
          </a:r>
          <a:endParaRPr lang="en-US" sz="2000" b="1" dirty="0">
            <a:solidFill>
              <a:schemeClr val="tx1"/>
            </a:solidFill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EE4B93CF-91A1-4C1B-95AD-A5FEC02F6453}" type="parTrans" cxnId="{83A29C37-7DA1-4937-8322-2ACD9E30BE92}">
      <dgm:prSet/>
      <dgm:spPr/>
      <dgm:t>
        <a:bodyPr/>
        <a:lstStyle/>
        <a:p>
          <a:endParaRPr lang="en-US" sz="1400">
            <a:solidFill>
              <a:schemeClr val="tx2"/>
            </a:solidFill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ECB27620-82A6-443E-BE68-95A90BB6C2B0}" type="sibTrans" cxnId="{83A29C37-7DA1-4937-8322-2ACD9E30BE92}">
      <dgm:prSet/>
      <dgm:spPr/>
      <dgm:t>
        <a:bodyPr/>
        <a:lstStyle/>
        <a:p>
          <a:endParaRPr lang="en-US" sz="1400">
            <a:solidFill>
              <a:schemeClr val="tx2"/>
            </a:solidFill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5C853644-0951-4D6D-8837-2BC6B1B01ACA}">
      <dgm:prSet phldrT="[Text]" custT="1"/>
      <dgm:spPr>
        <a:solidFill>
          <a:srgbClr val="F4EECE"/>
        </a:solidFill>
      </dgm:spPr>
      <dgm:t>
        <a:bodyPr/>
        <a:lstStyle/>
        <a:p>
          <a:pPr>
            <a:lnSpc>
              <a:spcPct val="150000"/>
            </a:lnSpc>
            <a:spcAft>
              <a:spcPts val="0"/>
            </a:spcAft>
          </a:pPr>
          <a:r>
            <a:rPr lang="th-TH" sz="1800" b="1" u="sng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จำนวนเงินที่ลดลงไป</a:t>
          </a:r>
        </a:p>
        <a:p>
          <a:pPr>
            <a:lnSpc>
              <a:spcPct val="150000"/>
            </a:lnSpc>
            <a:spcAft>
              <a:spcPts val="0"/>
            </a:spcAft>
          </a:pPr>
          <a:r>
            <a:rPr lang="th-TH" sz="2000" b="1" u="none" dirty="0">
              <a:solidFill>
                <a:srgbClr val="C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7,454,161.33 </a:t>
          </a:r>
          <a:r>
            <a:rPr lang="th-TH" sz="2000" b="1" u="none" dirty="0">
              <a:solidFill>
                <a:srgbClr val="C0000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rPr>
            <a:t>บาท </a:t>
          </a:r>
          <a:endParaRPr lang="en-US" sz="2000" b="1" u="none" dirty="0">
            <a:solidFill>
              <a:srgbClr val="C00000"/>
            </a:solidFill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98BDB08D-2AF0-438D-8253-A17E0FB65296}" type="parTrans" cxnId="{D5CF7106-2727-4C4C-8D50-A10810EE253A}">
      <dgm:prSet/>
      <dgm:spPr/>
      <dgm:t>
        <a:bodyPr/>
        <a:lstStyle/>
        <a:p>
          <a:endParaRPr lang="en-US" sz="1400">
            <a:solidFill>
              <a:schemeClr val="tx2"/>
            </a:solidFill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AC45E66D-0303-4968-AC21-5D2765593D34}" type="sibTrans" cxnId="{D5CF7106-2727-4C4C-8D50-A10810EE253A}">
      <dgm:prSet/>
      <dgm:spPr/>
      <dgm:t>
        <a:bodyPr/>
        <a:lstStyle/>
        <a:p>
          <a:endParaRPr lang="en-US" sz="1400">
            <a:solidFill>
              <a:schemeClr val="tx2"/>
            </a:solidFill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gm:t>
    </dgm:pt>
    <dgm:pt modelId="{43884CD2-3585-4DD3-A3B1-897AA8EE545F}" type="pres">
      <dgm:prSet presAssocID="{F543D263-5303-4C04-93DB-587CADD66918}" presName="CompostProcess" presStyleCnt="0">
        <dgm:presLayoutVars>
          <dgm:dir/>
          <dgm:resizeHandles val="exact"/>
        </dgm:presLayoutVars>
      </dgm:prSet>
      <dgm:spPr/>
    </dgm:pt>
    <dgm:pt modelId="{4CB19429-2E1F-4C29-933A-4B63D8CF84D6}" type="pres">
      <dgm:prSet presAssocID="{F543D263-5303-4C04-93DB-587CADD66918}" presName="arrow" presStyleLbl="bgShp" presStyleIdx="0" presStyleCnt="1"/>
      <dgm:spPr>
        <a:solidFill>
          <a:srgbClr val="C7CFE2"/>
        </a:solidFill>
        <a:ln>
          <a:solidFill>
            <a:srgbClr val="EDD4E9"/>
          </a:solidFill>
        </a:ln>
      </dgm:spPr>
    </dgm:pt>
    <dgm:pt modelId="{BC8F9E28-27F4-4CE3-9AB6-600DEC79C8CF}" type="pres">
      <dgm:prSet presAssocID="{F543D263-5303-4C04-93DB-587CADD66918}" presName="linearProcess" presStyleCnt="0"/>
      <dgm:spPr/>
    </dgm:pt>
    <dgm:pt modelId="{17329F06-60F9-47F5-8FB8-29E53270C0A9}" type="pres">
      <dgm:prSet presAssocID="{70702F50-34F6-4973-BDCC-3991DD506007}" presName="textNode" presStyleLbl="node1" presStyleIdx="0" presStyleCnt="3" custScaleX="1962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061529-B2C0-44BF-BC92-86060D4F9DD7}" type="pres">
      <dgm:prSet presAssocID="{D643FF3A-E1A9-4860-9C0C-2C1B1893B1C1}" presName="sibTrans" presStyleCnt="0"/>
      <dgm:spPr/>
    </dgm:pt>
    <dgm:pt modelId="{7F6B4258-15C4-4A17-8400-B0F88D8A4A8E}" type="pres">
      <dgm:prSet presAssocID="{5DF9012C-E251-4935-854F-71A2DFD6042D}" presName="textNode" presStyleLbl="node1" presStyleIdx="1" presStyleCnt="3" custScaleX="1969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54A70F-D7AA-4E07-AFDC-26E585FC878D}" type="pres">
      <dgm:prSet presAssocID="{ECB27620-82A6-443E-BE68-95A90BB6C2B0}" presName="sibTrans" presStyleCnt="0"/>
      <dgm:spPr/>
    </dgm:pt>
    <dgm:pt modelId="{54200D3A-7291-4B4C-804E-0C146293DA8B}" type="pres">
      <dgm:prSet presAssocID="{5C853644-0951-4D6D-8837-2BC6B1B01ACA}" presName="textNode" presStyleLbl="node1" presStyleIdx="2" presStyleCnt="3" custScaleX="1997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C37A9D4-5DCD-4455-9561-6BEE05303AC0}" type="presOf" srcId="{70702F50-34F6-4973-BDCC-3991DD506007}" destId="{17329F06-60F9-47F5-8FB8-29E53270C0A9}" srcOrd="0" destOrd="0" presId="urn:microsoft.com/office/officeart/2005/8/layout/hProcess9"/>
    <dgm:cxn modelId="{8FE506FC-C346-4A77-822D-D9B24E1E061F}" srcId="{F543D263-5303-4C04-93DB-587CADD66918}" destId="{70702F50-34F6-4973-BDCC-3991DD506007}" srcOrd="0" destOrd="0" parTransId="{F79DFD1F-5FE3-47CA-8EB5-C99D7548D6FC}" sibTransId="{D643FF3A-E1A9-4860-9C0C-2C1B1893B1C1}"/>
    <dgm:cxn modelId="{461B8786-B7E6-406A-969F-9C32AFE498B2}" type="presOf" srcId="{5DF9012C-E251-4935-854F-71A2DFD6042D}" destId="{7F6B4258-15C4-4A17-8400-B0F88D8A4A8E}" srcOrd="0" destOrd="0" presId="urn:microsoft.com/office/officeart/2005/8/layout/hProcess9"/>
    <dgm:cxn modelId="{D5CF7106-2727-4C4C-8D50-A10810EE253A}" srcId="{F543D263-5303-4C04-93DB-587CADD66918}" destId="{5C853644-0951-4D6D-8837-2BC6B1B01ACA}" srcOrd="2" destOrd="0" parTransId="{98BDB08D-2AF0-438D-8253-A17E0FB65296}" sibTransId="{AC45E66D-0303-4968-AC21-5D2765593D34}"/>
    <dgm:cxn modelId="{83A29C37-7DA1-4937-8322-2ACD9E30BE92}" srcId="{F543D263-5303-4C04-93DB-587CADD66918}" destId="{5DF9012C-E251-4935-854F-71A2DFD6042D}" srcOrd="1" destOrd="0" parTransId="{EE4B93CF-91A1-4C1B-95AD-A5FEC02F6453}" sibTransId="{ECB27620-82A6-443E-BE68-95A90BB6C2B0}"/>
    <dgm:cxn modelId="{4F94C4FF-D5FB-4B78-BCBC-C6A586DA6425}" type="presOf" srcId="{F543D263-5303-4C04-93DB-587CADD66918}" destId="{43884CD2-3585-4DD3-A3B1-897AA8EE545F}" srcOrd="0" destOrd="0" presId="urn:microsoft.com/office/officeart/2005/8/layout/hProcess9"/>
    <dgm:cxn modelId="{C426B0DB-7601-4E50-B237-BF599B86D9CC}" type="presOf" srcId="{5C853644-0951-4D6D-8837-2BC6B1B01ACA}" destId="{54200D3A-7291-4B4C-804E-0C146293DA8B}" srcOrd="0" destOrd="0" presId="urn:microsoft.com/office/officeart/2005/8/layout/hProcess9"/>
    <dgm:cxn modelId="{3B1C76CB-CD2C-4E90-A360-754F05551056}" type="presParOf" srcId="{43884CD2-3585-4DD3-A3B1-897AA8EE545F}" destId="{4CB19429-2E1F-4C29-933A-4B63D8CF84D6}" srcOrd="0" destOrd="0" presId="urn:microsoft.com/office/officeart/2005/8/layout/hProcess9"/>
    <dgm:cxn modelId="{411DCD9B-F3C6-48DF-AF61-72777097F6AC}" type="presParOf" srcId="{43884CD2-3585-4DD3-A3B1-897AA8EE545F}" destId="{BC8F9E28-27F4-4CE3-9AB6-600DEC79C8CF}" srcOrd="1" destOrd="0" presId="urn:microsoft.com/office/officeart/2005/8/layout/hProcess9"/>
    <dgm:cxn modelId="{684D5CD8-3C55-4075-9860-79128499999F}" type="presParOf" srcId="{BC8F9E28-27F4-4CE3-9AB6-600DEC79C8CF}" destId="{17329F06-60F9-47F5-8FB8-29E53270C0A9}" srcOrd="0" destOrd="0" presId="urn:microsoft.com/office/officeart/2005/8/layout/hProcess9"/>
    <dgm:cxn modelId="{8E23C2CA-F85D-4EA3-A971-D8723F3779C5}" type="presParOf" srcId="{BC8F9E28-27F4-4CE3-9AB6-600DEC79C8CF}" destId="{69061529-B2C0-44BF-BC92-86060D4F9DD7}" srcOrd="1" destOrd="0" presId="urn:microsoft.com/office/officeart/2005/8/layout/hProcess9"/>
    <dgm:cxn modelId="{5A0C1180-1798-4AD1-BBC4-91774F15C90B}" type="presParOf" srcId="{BC8F9E28-27F4-4CE3-9AB6-600DEC79C8CF}" destId="{7F6B4258-15C4-4A17-8400-B0F88D8A4A8E}" srcOrd="2" destOrd="0" presId="urn:microsoft.com/office/officeart/2005/8/layout/hProcess9"/>
    <dgm:cxn modelId="{B1078B13-1D2E-4955-B87A-0BA4D39E1D92}" type="presParOf" srcId="{BC8F9E28-27F4-4CE3-9AB6-600DEC79C8CF}" destId="{B254A70F-D7AA-4E07-AFDC-26E585FC878D}" srcOrd="3" destOrd="0" presId="urn:microsoft.com/office/officeart/2005/8/layout/hProcess9"/>
    <dgm:cxn modelId="{49D76F8F-7511-469A-8D92-A0820F834CCC}" type="presParOf" srcId="{BC8F9E28-27F4-4CE3-9AB6-600DEC79C8CF}" destId="{54200D3A-7291-4B4C-804E-0C146293DA8B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00EDB3-B117-41DE-867A-3FF54D49E6A2}">
      <dsp:nvSpPr>
        <dsp:cNvPr id="0" name=""/>
        <dsp:cNvSpPr/>
      </dsp:nvSpPr>
      <dsp:spPr>
        <a:xfrm>
          <a:off x="7092436" y="2547589"/>
          <a:ext cx="1205611" cy="5420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6984"/>
              </a:lnTo>
              <a:lnTo>
                <a:pt x="1205611" y="406984"/>
              </a:lnTo>
              <a:lnTo>
                <a:pt x="1205611" y="54201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4C8C6E-433A-468A-9516-B4FD1534A323}">
      <dsp:nvSpPr>
        <dsp:cNvPr id="0" name=""/>
        <dsp:cNvSpPr/>
      </dsp:nvSpPr>
      <dsp:spPr>
        <a:xfrm>
          <a:off x="5388811" y="990077"/>
          <a:ext cx="1703625" cy="5411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6123"/>
              </a:lnTo>
              <a:lnTo>
                <a:pt x="1703625" y="406123"/>
              </a:lnTo>
              <a:lnTo>
                <a:pt x="1703625" y="5411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075639-0F3C-4ED7-AAC2-F7CCD6FE4D24}">
      <dsp:nvSpPr>
        <dsp:cNvPr id="0" name=""/>
        <dsp:cNvSpPr/>
      </dsp:nvSpPr>
      <dsp:spPr>
        <a:xfrm>
          <a:off x="3592582" y="2548015"/>
          <a:ext cx="2786490" cy="5415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6559"/>
              </a:lnTo>
              <a:lnTo>
                <a:pt x="2786490" y="406559"/>
              </a:lnTo>
              <a:lnTo>
                <a:pt x="2786490" y="54159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95285F-7AE8-4F72-8B10-FD6D953B26B8}">
      <dsp:nvSpPr>
        <dsp:cNvPr id="0" name=""/>
        <dsp:cNvSpPr/>
      </dsp:nvSpPr>
      <dsp:spPr>
        <a:xfrm>
          <a:off x="3592582" y="2548015"/>
          <a:ext cx="845555" cy="5415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6559"/>
              </a:lnTo>
              <a:lnTo>
                <a:pt x="845555" y="406559"/>
              </a:lnTo>
              <a:lnTo>
                <a:pt x="845555" y="54159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59EFD7-76F6-4F54-A42E-A666F744DDD5}">
      <dsp:nvSpPr>
        <dsp:cNvPr id="0" name=""/>
        <dsp:cNvSpPr/>
      </dsp:nvSpPr>
      <dsp:spPr>
        <a:xfrm>
          <a:off x="2539219" y="2548015"/>
          <a:ext cx="1053363" cy="541593"/>
        </a:xfrm>
        <a:custGeom>
          <a:avLst/>
          <a:gdLst/>
          <a:ahLst/>
          <a:cxnLst/>
          <a:rect l="0" t="0" r="0" b="0"/>
          <a:pathLst>
            <a:path>
              <a:moveTo>
                <a:pt x="1053363" y="0"/>
              </a:moveTo>
              <a:lnTo>
                <a:pt x="1053363" y="406559"/>
              </a:lnTo>
              <a:lnTo>
                <a:pt x="0" y="406559"/>
              </a:lnTo>
              <a:lnTo>
                <a:pt x="0" y="54159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82F4DA-DB50-48CC-A461-6809DDB0E66D}">
      <dsp:nvSpPr>
        <dsp:cNvPr id="0" name=""/>
        <dsp:cNvSpPr/>
      </dsp:nvSpPr>
      <dsp:spPr>
        <a:xfrm>
          <a:off x="762720" y="2548015"/>
          <a:ext cx="2829862" cy="541593"/>
        </a:xfrm>
        <a:custGeom>
          <a:avLst/>
          <a:gdLst/>
          <a:ahLst/>
          <a:cxnLst/>
          <a:rect l="0" t="0" r="0" b="0"/>
          <a:pathLst>
            <a:path>
              <a:moveTo>
                <a:pt x="2829862" y="0"/>
              </a:moveTo>
              <a:lnTo>
                <a:pt x="2829862" y="406559"/>
              </a:lnTo>
              <a:lnTo>
                <a:pt x="0" y="406559"/>
              </a:lnTo>
              <a:lnTo>
                <a:pt x="0" y="54159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353382-5FA4-4108-BAEA-BEC80AA6E98C}">
      <dsp:nvSpPr>
        <dsp:cNvPr id="0" name=""/>
        <dsp:cNvSpPr/>
      </dsp:nvSpPr>
      <dsp:spPr>
        <a:xfrm>
          <a:off x="3592582" y="990077"/>
          <a:ext cx="1796228" cy="541583"/>
        </a:xfrm>
        <a:custGeom>
          <a:avLst/>
          <a:gdLst/>
          <a:ahLst/>
          <a:cxnLst/>
          <a:rect l="0" t="0" r="0" b="0"/>
          <a:pathLst>
            <a:path>
              <a:moveTo>
                <a:pt x="1796228" y="0"/>
              </a:moveTo>
              <a:lnTo>
                <a:pt x="1796228" y="406549"/>
              </a:lnTo>
              <a:lnTo>
                <a:pt x="0" y="406549"/>
              </a:lnTo>
              <a:lnTo>
                <a:pt x="0" y="5415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6CE79E-D831-4511-BBAD-8C40B0B20DAB}">
      <dsp:nvSpPr>
        <dsp:cNvPr id="0" name=""/>
        <dsp:cNvSpPr/>
      </dsp:nvSpPr>
      <dsp:spPr>
        <a:xfrm>
          <a:off x="4191398" y="-153861"/>
          <a:ext cx="2394825" cy="1143939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98A214-A114-45A4-B4C8-B0F94B0A0F14}">
      <dsp:nvSpPr>
        <dsp:cNvPr id="0" name=""/>
        <dsp:cNvSpPr/>
      </dsp:nvSpPr>
      <dsp:spPr>
        <a:xfrm>
          <a:off x="4353358" y="0"/>
          <a:ext cx="2394825" cy="11439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DD8D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1400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จัดทำหนังสือทวงถามหนี้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1400" b="1" kern="1200" dirty="0">
              <a:solidFill>
                <a:srgbClr val="C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28 โครงการ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1400" kern="1200" dirty="0">
              <a:solidFill>
                <a:schemeClr val="tx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(จำนวน 148 ฉบับ) </a:t>
          </a:r>
          <a:endParaRPr lang="en-US" sz="1400" kern="1200" dirty="0">
            <a:solidFill>
              <a:schemeClr val="tx1"/>
            </a:solidFill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sp:txBody>
      <dsp:txXfrm>
        <a:off x="4386863" y="33505"/>
        <a:ext cx="2327815" cy="1076929"/>
      </dsp:txXfrm>
    </dsp:sp>
    <dsp:sp modelId="{F56071C8-463A-43FC-90D7-150D698AA63A}">
      <dsp:nvSpPr>
        <dsp:cNvPr id="0" name=""/>
        <dsp:cNvSpPr/>
      </dsp:nvSpPr>
      <dsp:spPr>
        <a:xfrm>
          <a:off x="2525613" y="1531660"/>
          <a:ext cx="2133937" cy="1016354"/>
        </a:xfrm>
        <a:prstGeom prst="roundRect">
          <a:avLst>
            <a:gd name="adj" fmla="val 10000"/>
          </a:avLst>
        </a:prstGeom>
        <a:solidFill>
          <a:srgbClr val="AFC09A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34C91B-A5C5-4576-ABE4-66F4BDB39A16}">
      <dsp:nvSpPr>
        <dsp:cNvPr id="0" name=""/>
        <dsp:cNvSpPr/>
      </dsp:nvSpPr>
      <dsp:spPr>
        <a:xfrm>
          <a:off x="2687573" y="1685522"/>
          <a:ext cx="2133937" cy="10163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EDEB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1400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ลูกหนี้ติดต่อกลับ 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1400" b="1" kern="1200" dirty="0">
              <a:solidFill>
                <a:srgbClr val="C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7 โครงการ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1400" kern="1200" dirty="0">
              <a:solidFill>
                <a:schemeClr val="tx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(จำนวน 35 ฉบับ)</a:t>
          </a:r>
          <a:endParaRPr lang="en-US" sz="1400" kern="1200" dirty="0">
            <a:solidFill>
              <a:schemeClr val="tx1"/>
            </a:solidFill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sp:txBody>
      <dsp:txXfrm>
        <a:off x="2717341" y="1715290"/>
        <a:ext cx="2074401" cy="956818"/>
      </dsp:txXfrm>
    </dsp:sp>
    <dsp:sp modelId="{F167CB9A-A7A3-48F4-885E-5C7E11DC32F4}">
      <dsp:nvSpPr>
        <dsp:cNvPr id="0" name=""/>
        <dsp:cNvSpPr/>
      </dsp:nvSpPr>
      <dsp:spPr>
        <a:xfrm>
          <a:off x="33901" y="3089608"/>
          <a:ext cx="1457637" cy="974008"/>
        </a:xfrm>
        <a:prstGeom prst="roundRect">
          <a:avLst>
            <a:gd name="adj" fmla="val 10000"/>
          </a:avLst>
        </a:prstGeom>
        <a:solidFill>
          <a:srgbClr val="CEDEBD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4FA7A2-8470-4983-9F71-40516AB72AA0}">
      <dsp:nvSpPr>
        <dsp:cNvPr id="0" name=""/>
        <dsp:cNvSpPr/>
      </dsp:nvSpPr>
      <dsp:spPr>
        <a:xfrm>
          <a:off x="195861" y="3243470"/>
          <a:ext cx="1457637" cy="9740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EDEB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1200" kern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ตรวจสอบ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1200" kern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ยอดเงินรอตรวจสอบ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1200" b="1" kern="1200" dirty="0">
              <a:solidFill>
                <a:srgbClr val="C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1 โครงการ</a:t>
          </a:r>
          <a:endParaRPr lang="en-US" sz="1200" b="1" kern="1200" dirty="0">
            <a:solidFill>
              <a:srgbClr val="C00000"/>
            </a:solidFill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sp:txBody>
      <dsp:txXfrm>
        <a:off x="224389" y="3271998"/>
        <a:ext cx="1400581" cy="916952"/>
      </dsp:txXfrm>
    </dsp:sp>
    <dsp:sp modelId="{AC893FB1-8FCD-4004-948C-9D95C44E57BA}">
      <dsp:nvSpPr>
        <dsp:cNvPr id="0" name=""/>
        <dsp:cNvSpPr/>
      </dsp:nvSpPr>
      <dsp:spPr>
        <a:xfrm>
          <a:off x="1810400" y="3089608"/>
          <a:ext cx="1457637" cy="974008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E12F99-E341-4632-A5D8-4EB0313CF46B}">
      <dsp:nvSpPr>
        <dsp:cNvPr id="0" name=""/>
        <dsp:cNvSpPr/>
      </dsp:nvSpPr>
      <dsp:spPr>
        <a:xfrm>
          <a:off x="1972360" y="3243470"/>
          <a:ext cx="1457637" cy="9740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EDEB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1200" kern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ติดต่อ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1200" kern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ขอปรับโครงสร้างหนี้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1200" b="1" kern="1200" dirty="0">
              <a:solidFill>
                <a:srgbClr val="C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2 โครงการ</a:t>
          </a:r>
          <a:endParaRPr lang="en-US" sz="1200" b="1" kern="1200" dirty="0">
            <a:solidFill>
              <a:srgbClr val="C00000"/>
            </a:solidFill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sp:txBody>
      <dsp:txXfrm>
        <a:off x="2000888" y="3271998"/>
        <a:ext cx="1400581" cy="916952"/>
      </dsp:txXfrm>
    </dsp:sp>
    <dsp:sp modelId="{8C3BA522-DCF9-4D76-872A-798101EAF4E3}">
      <dsp:nvSpPr>
        <dsp:cNvPr id="0" name=""/>
        <dsp:cNvSpPr/>
      </dsp:nvSpPr>
      <dsp:spPr>
        <a:xfrm>
          <a:off x="3585718" y="3089608"/>
          <a:ext cx="1704838" cy="974008"/>
        </a:xfrm>
        <a:prstGeom prst="roundRect">
          <a:avLst>
            <a:gd name="adj" fmla="val 10000"/>
          </a:avLst>
        </a:prstGeom>
        <a:solidFill>
          <a:srgbClr val="CEDEBD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ABBE3B-1CEB-41D1-9E0E-636E1FD77568}">
      <dsp:nvSpPr>
        <dsp:cNvPr id="0" name=""/>
        <dsp:cNvSpPr/>
      </dsp:nvSpPr>
      <dsp:spPr>
        <a:xfrm>
          <a:off x="3747678" y="3243470"/>
          <a:ext cx="1704838" cy="9740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EDEB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1200" kern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ติดต่อเพื่อขอเข้าร่วมมาตรการลดหรืองด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1200" kern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เบี้ยปรับ/ดอกเบี้ยผิดนัด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1200" b="1" kern="1200" dirty="0">
              <a:solidFill>
                <a:srgbClr val="C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2 โครงการ</a:t>
          </a:r>
          <a:endParaRPr lang="en-US" sz="1200" b="1" kern="1200" dirty="0">
            <a:solidFill>
              <a:srgbClr val="C00000"/>
            </a:solidFill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sp:txBody>
      <dsp:txXfrm>
        <a:off x="3776206" y="3271998"/>
        <a:ext cx="1647782" cy="916952"/>
      </dsp:txXfrm>
    </dsp:sp>
    <dsp:sp modelId="{A043C573-C2F8-4324-B9BF-B8BB82A68899}">
      <dsp:nvSpPr>
        <dsp:cNvPr id="0" name=""/>
        <dsp:cNvSpPr/>
      </dsp:nvSpPr>
      <dsp:spPr>
        <a:xfrm>
          <a:off x="5609593" y="3089608"/>
          <a:ext cx="1538958" cy="974008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0A0319-CF38-4631-BFC2-4984F0C6FE25}">
      <dsp:nvSpPr>
        <dsp:cNvPr id="0" name=""/>
        <dsp:cNvSpPr/>
      </dsp:nvSpPr>
      <dsp:spPr>
        <a:xfrm>
          <a:off x="5771552" y="3243470"/>
          <a:ext cx="1538958" cy="9740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CEDEB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1200" kern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ติดต่อเพื่อขอเข้าร่วม</a:t>
          </a:r>
        </a:p>
        <a:p>
          <a:pPr lvl="0" algn="ctr" defTabSz="533400">
            <a:spcBef>
              <a:spcPct val="0"/>
            </a:spcBef>
          </a:pPr>
          <a:r>
            <a:rPr lang="th-TH" sz="1200" kern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มาตรการของกองทุนฯ</a:t>
          </a:r>
        </a:p>
        <a:p>
          <a:pPr lvl="0" algn="ctr" defTabSz="533400">
            <a:spcBef>
              <a:spcPct val="0"/>
            </a:spcBef>
          </a:pPr>
          <a:r>
            <a:rPr lang="th-TH" sz="1200" kern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ที่สามารถเข้าร่วมได้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1200" b="1" kern="1200" dirty="0">
              <a:solidFill>
                <a:srgbClr val="C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2 โครงการ</a:t>
          </a:r>
          <a:endParaRPr lang="en-US" sz="1200" b="1" kern="1200" dirty="0">
            <a:solidFill>
              <a:srgbClr val="C00000"/>
            </a:solidFill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sp:txBody>
      <dsp:txXfrm>
        <a:off x="5800080" y="3271998"/>
        <a:ext cx="1481902" cy="916952"/>
      </dsp:txXfrm>
    </dsp:sp>
    <dsp:sp modelId="{E2090292-1A28-49BF-BC58-D9E031400FC8}">
      <dsp:nvSpPr>
        <dsp:cNvPr id="0" name=""/>
        <dsp:cNvSpPr/>
      </dsp:nvSpPr>
      <dsp:spPr>
        <a:xfrm>
          <a:off x="6027333" y="1531235"/>
          <a:ext cx="2130205" cy="1016354"/>
        </a:xfrm>
        <a:prstGeom prst="roundRect">
          <a:avLst>
            <a:gd name="adj" fmla="val 10000"/>
          </a:avLst>
        </a:prstGeom>
        <a:solidFill>
          <a:srgbClr val="FDD8D1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760C20-4F8C-48D1-ACE9-85F9CA78153D}">
      <dsp:nvSpPr>
        <dsp:cNvPr id="0" name=""/>
        <dsp:cNvSpPr/>
      </dsp:nvSpPr>
      <dsp:spPr>
        <a:xfrm>
          <a:off x="6189293" y="1685096"/>
          <a:ext cx="2130205" cy="10163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DD8D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1400" kern="1200" spc="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ยังไม่มีการติดต่อจากลูกหนี้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1400" b="1" kern="1200" spc="0" baseline="0" dirty="0">
              <a:solidFill>
                <a:srgbClr val="C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21 โครงการ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1400" kern="1200" spc="0" baseline="0" dirty="0">
              <a:solidFill>
                <a:schemeClr val="tx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(จำนวน 113 ฉบับ)</a:t>
          </a:r>
          <a:endParaRPr lang="en-US" sz="1400" kern="1200" spc="0" baseline="0" dirty="0">
            <a:solidFill>
              <a:schemeClr val="tx1"/>
            </a:solidFill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sp:txBody>
      <dsp:txXfrm>
        <a:off x="6219061" y="1714864"/>
        <a:ext cx="2070669" cy="956818"/>
      </dsp:txXfrm>
    </dsp:sp>
    <dsp:sp modelId="{60C31ECD-B48C-4B31-8EBF-32D771240F09}">
      <dsp:nvSpPr>
        <dsp:cNvPr id="0" name=""/>
        <dsp:cNvSpPr/>
      </dsp:nvSpPr>
      <dsp:spPr>
        <a:xfrm>
          <a:off x="7466772" y="3089608"/>
          <a:ext cx="1662552" cy="974008"/>
        </a:xfrm>
        <a:prstGeom prst="roundRect">
          <a:avLst>
            <a:gd name="adj" fmla="val 10000"/>
          </a:avLst>
        </a:prstGeom>
        <a:solidFill>
          <a:srgbClr val="FDD8D1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7800000"/>
          </a:lightRig>
        </a:scene3d>
        <a:sp3d>
          <a:bevelT w="139700" h="1397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B5DF4E-2B9C-4D53-B81D-D90A4FED2695}">
      <dsp:nvSpPr>
        <dsp:cNvPr id="0" name=""/>
        <dsp:cNvSpPr/>
      </dsp:nvSpPr>
      <dsp:spPr>
        <a:xfrm>
          <a:off x="7628731" y="3243470"/>
          <a:ext cx="1662552" cy="97400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DD8D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1200" kern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จะดำเนินการส่ง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1200" kern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หนังสือทวงถามหนี้</a:t>
          </a:r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1200" kern="1200" dirty="0">
              <a:latin typeface="Chulabhorn Likit Text" panose="00000500000000000000" pitchFamily="50" charset="-34"/>
              <a:cs typeface="Chulabhorn Likit Text" panose="00000500000000000000" pitchFamily="50" charset="-34"/>
            </a:rPr>
            <a:t>ให้ครบ </a:t>
          </a:r>
          <a:r>
            <a:rPr lang="th-TH" sz="1200" b="1" kern="1200" dirty="0">
              <a:solidFill>
                <a:srgbClr val="C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จำนวน 3 ครั้ง</a:t>
          </a:r>
          <a:endParaRPr lang="en-US" sz="1200" b="1" kern="1200" dirty="0">
            <a:solidFill>
              <a:srgbClr val="C00000"/>
            </a:solidFill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sp:txBody>
      <dsp:txXfrm>
        <a:off x="7657259" y="3271998"/>
        <a:ext cx="1605496" cy="9169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B19429-2E1F-4C29-933A-4B63D8CF84D6}">
      <dsp:nvSpPr>
        <dsp:cNvPr id="0" name=""/>
        <dsp:cNvSpPr/>
      </dsp:nvSpPr>
      <dsp:spPr>
        <a:xfrm>
          <a:off x="703599" y="0"/>
          <a:ext cx="7974132" cy="4209288"/>
        </a:xfrm>
        <a:prstGeom prst="rightArrow">
          <a:avLst/>
        </a:prstGeom>
        <a:solidFill>
          <a:srgbClr val="C7CFE2"/>
        </a:solidFill>
        <a:ln>
          <a:solidFill>
            <a:srgbClr val="EDD4E9"/>
          </a:solidFill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17329F06-60F9-47F5-8FB8-29E53270C0A9}">
      <dsp:nvSpPr>
        <dsp:cNvPr id="0" name=""/>
        <dsp:cNvSpPr/>
      </dsp:nvSpPr>
      <dsp:spPr>
        <a:xfrm>
          <a:off x="2863" y="1262786"/>
          <a:ext cx="2948230" cy="1683715"/>
        </a:xfrm>
        <a:prstGeom prst="roundRect">
          <a:avLst/>
        </a:prstGeom>
        <a:solidFill>
          <a:srgbClr val="FFD8E1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th-TH" sz="1500" b="1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ข้อมูล </a:t>
          </a:r>
          <a:r>
            <a:rPr lang="th-TH" sz="1500" b="0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ณ </a:t>
          </a:r>
          <a:r>
            <a:rPr lang="th-TH" sz="1500" b="0" u="sng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วันที่ 15 กันยายน 2562</a:t>
          </a:r>
          <a:endParaRPr lang="th-TH" sz="1500" b="0" kern="1200" dirty="0">
            <a:solidFill>
              <a:srgbClr val="002060"/>
            </a:solidFill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  <a:p>
          <a:pPr lvl="0" algn="ctr" defTabSz="66675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th-TH" sz="2000" b="1" kern="1200" dirty="0">
              <a:solidFill>
                <a:schemeClr val="tx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15,010,134.17</a:t>
          </a:r>
          <a:r>
            <a:rPr lang="th-TH" sz="2000" b="1" kern="1200" dirty="0">
              <a:solidFill>
                <a:schemeClr val="tx1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rPr>
            <a:t> บาท</a:t>
          </a:r>
          <a:endParaRPr lang="en-US" sz="2000" b="1" kern="1200" dirty="0">
            <a:solidFill>
              <a:schemeClr val="tx1"/>
            </a:solidFill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sp:txBody>
      <dsp:txXfrm>
        <a:off x="85055" y="1344978"/>
        <a:ext cx="2783846" cy="1519331"/>
      </dsp:txXfrm>
    </dsp:sp>
    <dsp:sp modelId="{7F6B4258-15C4-4A17-8400-B0F88D8A4A8E}">
      <dsp:nvSpPr>
        <dsp:cNvPr id="0" name=""/>
        <dsp:cNvSpPr/>
      </dsp:nvSpPr>
      <dsp:spPr>
        <a:xfrm>
          <a:off x="3184481" y="1262786"/>
          <a:ext cx="2959047" cy="1683715"/>
        </a:xfrm>
        <a:prstGeom prst="roundRect">
          <a:avLst/>
        </a:prstGeom>
        <a:solidFill>
          <a:srgbClr val="BBDEE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th-TH" sz="1500" b="1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ข้อมูล ณ </a:t>
          </a:r>
          <a:r>
            <a:rPr lang="th-TH" sz="1500" b="0" u="sng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วันที่ 8 พฤษภาคม 2567</a:t>
          </a:r>
          <a:endParaRPr lang="th-TH" sz="1500" b="0" kern="1200" dirty="0">
            <a:solidFill>
              <a:srgbClr val="002060"/>
            </a:solidFill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  <a:p>
          <a:pPr lvl="0" algn="ctr" defTabSz="66675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th-TH" sz="2000" b="1" kern="1200" dirty="0">
              <a:solidFill>
                <a:schemeClr val="tx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7,555,972.84 </a:t>
          </a:r>
          <a:r>
            <a:rPr lang="th-TH" sz="2000" b="1" kern="1200" dirty="0">
              <a:solidFill>
                <a:schemeClr val="tx1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rPr>
            <a:t>บาท</a:t>
          </a:r>
          <a:endParaRPr lang="en-US" sz="2000" b="1" kern="1200" dirty="0">
            <a:solidFill>
              <a:schemeClr val="tx1"/>
            </a:solidFill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sp:txBody>
      <dsp:txXfrm>
        <a:off x="3266673" y="1344978"/>
        <a:ext cx="2794663" cy="1519331"/>
      </dsp:txXfrm>
    </dsp:sp>
    <dsp:sp modelId="{54200D3A-7291-4B4C-804E-0C146293DA8B}">
      <dsp:nvSpPr>
        <dsp:cNvPr id="0" name=""/>
        <dsp:cNvSpPr/>
      </dsp:nvSpPr>
      <dsp:spPr>
        <a:xfrm>
          <a:off x="6376917" y="1262786"/>
          <a:ext cx="3001551" cy="1683715"/>
        </a:xfrm>
        <a:prstGeom prst="roundRect">
          <a:avLst/>
        </a:prstGeom>
        <a:solidFill>
          <a:srgbClr val="F4EECE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th-TH" sz="1800" b="1" u="sng" kern="12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จำนวนเงินที่ลดลงไป</a:t>
          </a:r>
        </a:p>
        <a:p>
          <a:pPr lvl="0" algn="ctr" defTabSz="80010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th-TH" sz="2000" b="1" u="none" kern="1200" dirty="0">
              <a:solidFill>
                <a:srgbClr val="C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7,454,161.33 </a:t>
          </a:r>
          <a:r>
            <a:rPr lang="th-TH" sz="2000" b="1" u="none" kern="1200" dirty="0">
              <a:solidFill>
                <a:srgbClr val="C0000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rPr>
            <a:t>บาท </a:t>
          </a:r>
          <a:endParaRPr lang="en-US" sz="2000" b="1" u="none" kern="1200" dirty="0">
            <a:solidFill>
              <a:srgbClr val="C00000"/>
            </a:solidFill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dsp:txBody>
      <dsp:txXfrm>
        <a:off x="6459109" y="1344978"/>
        <a:ext cx="2837167" cy="15193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0.73027</cdr:x>
      <cdr:y>0.54041</cdr:y>
    </cdr:from>
    <cdr:to>
      <cdr:x>0.90258</cdr:x>
      <cdr:y>0.66008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028226" y="1495947"/>
          <a:ext cx="714490" cy="3312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200" b="1" dirty="0" smtClean="0">
              <a:latin typeface="Chulabhorn Likit Text" panose="00000500000000000000" pitchFamily="50" charset="-34"/>
              <a:cs typeface="Chulabhorn Likit Text" panose="00000500000000000000" pitchFamily="50" charset="-34"/>
            </a:rPr>
            <a:t>80.00</a:t>
          </a:r>
          <a:endParaRPr lang="th-TH" sz="1200" b="1" dirty="0"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0.17781</cdr:x>
      <cdr:y>0.53268</cdr:y>
    </cdr:from>
    <cdr:to>
      <cdr:x>0.53418</cdr:x>
      <cdr:y>0.68863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7648" y="771712"/>
          <a:ext cx="676738" cy="2259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th-TH" sz="1100" b="1" dirty="0">
              <a:solidFill>
                <a:srgbClr val="C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 </a:t>
          </a:r>
          <a:r>
            <a:rPr lang="th-TH" b="1" dirty="0" smtClean="0">
              <a:solidFill>
                <a:srgbClr val="C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rPr>
            <a:t>62.34</a:t>
          </a:r>
          <a:endParaRPr lang="th-TH" sz="1100" b="1" dirty="0">
            <a:solidFill>
              <a:srgbClr val="C00000"/>
            </a:solidFill>
            <a:latin typeface="Chulabhorn Likit Text" panose="00000500000000000000" pitchFamily="50" charset="-34"/>
            <a:cs typeface="Chulabhorn Likit Text" panose="00000500000000000000" pitchFamily="50" charset="-34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8"/>
            <a:ext cx="2986088" cy="5016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902076" y="8"/>
            <a:ext cx="2986088" cy="5016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A74C7-ACB0-4EC4-AC49-EABDB89AEE9D}" type="datetimeFigureOut">
              <a:rPr lang="th-TH" smtClean="0"/>
              <a:t>23/05/67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520246"/>
            <a:ext cx="2986088" cy="5016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3"/>
          </p:nvPr>
        </p:nvSpPr>
        <p:spPr>
          <a:xfrm>
            <a:off x="3902076" y="9520246"/>
            <a:ext cx="2986088" cy="5016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FE47EA-5A7A-4822-8210-06A4D03C7C3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851513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8"/>
            <a:ext cx="2986088" cy="5016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 dirty="0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902076" y="8"/>
            <a:ext cx="2986088" cy="50164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8BFDC-ECE7-43E2-87D2-133B36FE0225}" type="datetimeFigureOut">
              <a:rPr lang="th-TH" smtClean="0"/>
              <a:t>23/05/67</a:t>
            </a:fld>
            <a:endParaRPr lang="th-TH" dirty="0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0950"/>
            <a:ext cx="6013450" cy="33829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 dirty="0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8976" y="4822827"/>
            <a:ext cx="5511800" cy="394652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520247"/>
            <a:ext cx="2986088" cy="5016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 dirty="0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902076" y="9520247"/>
            <a:ext cx="2986088" cy="5016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5F51A1-A190-4FE8-BD22-59A8BF5E5BA7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79728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6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240737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16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99134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19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163904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20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765615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21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623023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45EBE-8949-4B8A-9DD2-810D76ED3261}" type="slidenum">
              <a:rPr lang="th-TH" smtClean="0"/>
              <a:t>24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67327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45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599041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48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241222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45EBE-8949-4B8A-9DD2-810D76ED3261}" type="slidenum">
              <a:rPr lang="th-TH" smtClean="0"/>
              <a:t>51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588178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45EBE-8949-4B8A-9DD2-810D76ED3261}" type="slidenum">
              <a:rPr lang="th-TH" smtClean="0"/>
              <a:t>52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524907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53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47260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7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0187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54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166951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55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077357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56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359003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57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516883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58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89447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59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481710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60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306445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62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6425877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63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661582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64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799495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8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630303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65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066376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75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228976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76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697394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77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766565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81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348734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82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354887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83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560433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89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52376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9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81755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10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33580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11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72051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12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41053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13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75557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5F51A1-A190-4FE8-BD22-59A8BF5E5BA7}" type="slidenum">
              <a:rPr lang="th-TH" smtClean="0"/>
              <a:t>14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79849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23/05/67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83961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23/05/67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12240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23/05/67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32421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23/05/67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24699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1424782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3824553"/>
            <a:ext cx="87630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23/05/67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29315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23/05/67</a:t>
            </a:fld>
            <a:endParaRPr lang="th-T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30022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23/05/67</a:t>
            </a:fld>
            <a:endParaRPr lang="th-TH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08359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23/05/67</a:t>
            </a:fld>
            <a:endParaRPr lang="th-T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46418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23/05/67</a:t>
            </a:fld>
            <a:endParaRPr lang="th-TH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62838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23/05/67</a:t>
            </a:fld>
            <a:endParaRPr lang="th-T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4129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 anchor="t"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070FC-0B66-45F4-862E-AC35BDE9927B}" type="datetimeFigureOut">
              <a:rPr lang="th-TH" smtClean="0"/>
              <a:t>23/05/67</a:t>
            </a:fld>
            <a:endParaRPr lang="th-TH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88501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500" y="1521354"/>
            <a:ext cx="87630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070FC-0B66-45F4-862E-AC35BDE9927B}" type="datetimeFigureOut">
              <a:rPr lang="th-TH" smtClean="0"/>
              <a:t>23/05/67</a:t>
            </a:fld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B76DE-B38D-4960-9A84-C5901B2944D9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6065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2.png"/><Relationship Id="rId7" Type="http://schemas.openxmlformats.org/officeDocument/2006/relationships/image" Target="../media/image11.svg"/><Relationship Id="rId12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.png"/><Relationship Id="rId5" Type="http://schemas.openxmlformats.org/officeDocument/2006/relationships/image" Target="../media/image14.png"/><Relationship Id="rId10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.png"/><Relationship Id="rId7" Type="http://schemas.openxmlformats.org/officeDocument/2006/relationships/image" Target="../media/image11.sv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5.png"/><Relationship Id="rId5" Type="http://schemas.openxmlformats.org/officeDocument/2006/relationships/image" Target="../media/image17.png"/><Relationship Id="rId10" Type="http://schemas.openxmlformats.org/officeDocument/2006/relationships/image" Target="../media/image4.png"/><Relationship Id="rId4" Type="http://schemas.openxmlformats.org/officeDocument/2006/relationships/image" Target="../media/image16.png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1.svg"/><Relationship Id="rId10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1.png"/><Relationship Id="rId7" Type="http://schemas.openxmlformats.org/officeDocument/2006/relationships/image" Target="../media/image11.svg"/><Relationship Id="rId12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.png"/><Relationship Id="rId5" Type="http://schemas.openxmlformats.org/officeDocument/2006/relationships/image" Target="../media/image23.png"/><Relationship Id="rId10" Type="http://schemas.openxmlformats.org/officeDocument/2006/relationships/image" Target="../media/image4.png"/><Relationship Id="rId4" Type="http://schemas.openxmlformats.org/officeDocument/2006/relationships/image" Target="../media/image22.png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6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5.png"/><Relationship Id="rId21" Type="http://schemas.openxmlformats.org/officeDocument/2006/relationships/image" Target="../media/image40.png"/><Relationship Id="rId42" Type="http://schemas.openxmlformats.org/officeDocument/2006/relationships/image" Target="../media/image61.png"/><Relationship Id="rId47" Type="http://schemas.openxmlformats.org/officeDocument/2006/relationships/image" Target="../media/image66.png"/><Relationship Id="rId63" Type="http://schemas.openxmlformats.org/officeDocument/2006/relationships/image" Target="../media/image82.png"/><Relationship Id="rId68" Type="http://schemas.openxmlformats.org/officeDocument/2006/relationships/image" Target="../media/image87.png"/><Relationship Id="rId84" Type="http://schemas.openxmlformats.org/officeDocument/2006/relationships/image" Target="../media/image4.png"/><Relationship Id="rId16" Type="http://schemas.openxmlformats.org/officeDocument/2006/relationships/image" Target="../media/image35.png"/><Relationship Id="rId11" Type="http://schemas.openxmlformats.org/officeDocument/2006/relationships/image" Target="../media/image30.png"/><Relationship Id="rId32" Type="http://schemas.openxmlformats.org/officeDocument/2006/relationships/image" Target="../media/image51.png"/><Relationship Id="rId37" Type="http://schemas.openxmlformats.org/officeDocument/2006/relationships/image" Target="../media/image56.png"/><Relationship Id="rId53" Type="http://schemas.openxmlformats.org/officeDocument/2006/relationships/image" Target="../media/image72.png"/><Relationship Id="rId58" Type="http://schemas.openxmlformats.org/officeDocument/2006/relationships/image" Target="../media/image77.png"/><Relationship Id="rId74" Type="http://schemas.openxmlformats.org/officeDocument/2006/relationships/image" Target="../media/image93.png"/><Relationship Id="rId79" Type="http://schemas.openxmlformats.org/officeDocument/2006/relationships/image" Target="../media/image98.png"/><Relationship Id="rId5" Type="http://schemas.openxmlformats.org/officeDocument/2006/relationships/image" Target="../media/image24.png"/><Relationship Id="rId19" Type="http://schemas.openxmlformats.org/officeDocument/2006/relationships/image" Target="../media/image3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Relationship Id="rId27" Type="http://schemas.openxmlformats.org/officeDocument/2006/relationships/image" Target="../media/image46.png"/><Relationship Id="rId30" Type="http://schemas.openxmlformats.org/officeDocument/2006/relationships/image" Target="../media/image49.png"/><Relationship Id="rId35" Type="http://schemas.openxmlformats.org/officeDocument/2006/relationships/image" Target="../media/image54.png"/><Relationship Id="rId43" Type="http://schemas.openxmlformats.org/officeDocument/2006/relationships/image" Target="../media/image62.png"/><Relationship Id="rId48" Type="http://schemas.openxmlformats.org/officeDocument/2006/relationships/image" Target="../media/image67.png"/><Relationship Id="rId56" Type="http://schemas.openxmlformats.org/officeDocument/2006/relationships/image" Target="../media/image75.png"/><Relationship Id="rId64" Type="http://schemas.openxmlformats.org/officeDocument/2006/relationships/image" Target="../media/image83.png"/><Relationship Id="rId69" Type="http://schemas.openxmlformats.org/officeDocument/2006/relationships/image" Target="../media/image88.png"/><Relationship Id="rId77" Type="http://schemas.openxmlformats.org/officeDocument/2006/relationships/image" Target="../media/image96.png"/><Relationship Id="rId8" Type="http://schemas.openxmlformats.org/officeDocument/2006/relationships/image" Target="../media/image27.png"/><Relationship Id="rId51" Type="http://schemas.openxmlformats.org/officeDocument/2006/relationships/image" Target="../media/image70.png"/><Relationship Id="rId72" Type="http://schemas.openxmlformats.org/officeDocument/2006/relationships/image" Target="../media/image91.png"/><Relationship Id="rId80" Type="http://schemas.openxmlformats.org/officeDocument/2006/relationships/image" Target="../media/image99.png"/><Relationship Id="rId85" Type="http://schemas.openxmlformats.org/officeDocument/2006/relationships/image" Target="../media/image5.png"/><Relationship Id="rId3" Type="http://schemas.openxmlformats.org/officeDocument/2006/relationships/image" Target="../media/image9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33" Type="http://schemas.openxmlformats.org/officeDocument/2006/relationships/image" Target="../media/image52.png"/><Relationship Id="rId38" Type="http://schemas.openxmlformats.org/officeDocument/2006/relationships/image" Target="../media/image57.png"/><Relationship Id="rId46" Type="http://schemas.openxmlformats.org/officeDocument/2006/relationships/image" Target="../media/image65.png"/><Relationship Id="rId59" Type="http://schemas.openxmlformats.org/officeDocument/2006/relationships/image" Target="../media/image78.png"/><Relationship Id="rId67" Type="http://schemas.openxmlformats.org/officeDocument/2006/relationships/image" Target="../media/image86.png"/><Relationship Id="rId20" Type="http://schemas.openxmlformats.org/officeDocument/2006/relationships/image" Target="../media/image39.png"/><Relationship Id="rId41" Type="http://schemas.openxmlformats.org/officeDocument/2006/relationships/image" Target="../media/image60.png"/><Relationship Id="rId54" Type="http://schemas.openxmlformats.org/officeDocument/2006/relationships/image" Target="../media/image73.png"/><Relationship Id="rId62" Type="http://schemas.openxmlformats.org/officeDocument/2006/relationships/image" Target="../media/image81.png"/><Relationship Id="rId70" Type="http://schemas.openxmlformats.org/officeDocument/2006/relationships/image" Target="../media/image89.png"/><Relationship Id="rId75" Type="http://schemas.openxmlformats.org/officeDocument/2006/relationships/image" Target="../media/image94.png"/><Relationship Id="rId83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28" Type="http://schemas.openxmlformats.org/officeDocument/2006/relationships/image" Target="../media/image47.png"/><Relationship Id="rId36" Type="http://schemas.openxmlformats.org/officeDocument/2006/relationships/image" Target="../media/image55.png"/><Relationship Id="rId49" Type="http://schemas.openxmlformats.org/officeDocument/2006/relationships/image" Target="../media/image68.png"/><Relationship Id="rId57" Type="http://schemas.openxmlformats.org/officeDocument/2006/relationships/image" Target="../media/image76.png"/><Relationship Id="rId10" Type="http://schemas.openxmlformats.org/officeDocument/2006/relationships/image" Target="../media/image29.png"/><Relationship Id="rId31" Type="http://schemas.openxmlformats.org/officeDocument/2006/relationships/image" Target="../media/image50.png"/><Relationship Id="rId44" Type="http://schemas.openxmlformats.org/officeDocument/2006/relationships/image" Target="../media/image63.png"/><Relationship Id="rId52" Type="http://schemas.openxmlformats.org/officeDocument/2006/relationships/image" Target="../media/image71.png"/><Relationship Id="rId60" Type="http://schemas.openxmlformats.org/officeDocument/2006/relationships/image" Target="../media/image79.png"/><Relationship Id="rId65" Type="http://schemas.openxmlformats.org/officeDocument/2006/relationships/image" Target="../media/image84.png"/><Relationship Id="rId73" Type="http://schemas.openxmlformats.org/officeDocument/2006/relationships/image" Target="../media/image92.png"/><Relationship Id="rId78" Type="http://schemas.openxmlformats.org/officeDocument/2006/relationships/image" Target="../media/image97.png"/><Relationship Id="rId81" Type="http://schemas.openxmlformats.org/officeDocument/2006/relationships/image" Target="../media/image100.png"/><Relationship Id="rId86" Type="http://schemas.openxmlformats.org/officeDocument/2006/relationships/image" Target="../media/image8.png"/><Relationship Id="rId4" Type="http://schemas.openxmlformats.org/officeDocument/2006/relationships/image" Target="../media/image11.svg"/><Relationship Id="rId9" Type="http://schemas.openxmlformats.org/officeDocument/2006/relationships/image" Target="../media/image28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9" Type="http://schemas.openxmlformats.org/officeDocument/2006/relationships/image" Target="../media/image58.png"/><Relationship Id="rId34" Type="http://schemas.openxmlformats.org/officeDocument/2006/relationships/image" Target="../media/image53.png"/><Relationship Id="rId50" Type="http://schemas.openxmlformats.org/officeDocument/2006/relationships/image" Target="../media/image69.png"/><Relationship Id="rId55" Type="http://schemas.openxmlformats.org/officeDocument/2006/relationships/image" Target="../media/image74.png"/><Relationship Id="rId76" Type="http://schemas.openxmlformats.org/officeDocument/2006/relationships/image" Target="../media/image95.png"/><Relationship Id="rId7" Type="http://schemas.openxmlformats.org/officeDocument/2006/relationships/image" Target="../media/image26.png"/><Relationship Id="rId71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29" Type="http://schemas.openxmlformats.org/officeDocument/2006/relationships/image" Target="../media/image48.png"/><Relationship Id="rId24" Type="http://schemas.openxmlformats.org/officeDocument/2006/relationships/image" Target="../media/image43.png"/><Relationship Id="rId40" Type="http://schemas.openxmlformats.org/officeDocument/2006/relationships/image" Target="../media/image59.png"/><Relationship Id="rId45" Type="http://schemas.openxmlformats.org/officeDocument/2006/relationships/image" Target="../media/image64.png"/><Relationship Id="rId66" Type="http://schemas.openxmlformats.org/officeDocument/2006/relationships/image" Target="../media/image85.png"/><Relationship Id="rId61" Type="http://schemas.openxmlformats.org/officeDocument/2006/relationships/image" Target="../media/image80.png"/><Relationship Id="rId82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0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02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svg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03.emf"/><Relationship Id="rId9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0.svg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chart" Target="../charts/chart1.xml"/><Relationship Id="rId9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0.svg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chart" Target="../charts/chart2.xml"/><Relationship Id="rId9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0.svg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chart" Target="../charts/chart3.xml"/><Relationship Id="rId9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1.svg"/><Relationship Id="rId7" Type="http://schemas.openxmlformats.org/officeDocument/2006/relationships/image" Target="../media/image4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chart" Target="../charts/chart4.xml"/><Relationship Id="rId9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1.svg"/><Relationship Id="rId7" Type="http://schemas.openxmlformats.org/officeDocument/2006/relationships/image" Target="../media/image4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chart" Target="../charts/chart5.xml"/><Relationship Id="rId9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1.svg"/><Relationship Id="rId7" Type="http://schemas.openxmlformats.org/officeDocument/2006/relationships/image" Target="../media/image4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chart" Target="../charts/chart6.xml"/><Relationship Id="rId9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0.svg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chart" Target="../charts/chart7.xml"/><Relationship Id="rId9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1.svg"/><Relationship Id="rId7" Type="http://schemas.openxmlformats.org/officeDocument/2006/relationships/image" Target="../media/image4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chart" Target="../charts/chart8.xml"/><Relationship Id="rId9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1.svg"/><Relationship Id="rId7" Type="http://schemas.openxmlformats.org/officeDocument/2006/relationships/image" Target="../media/image4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chart" Target="../charts/chart9.xml"/><Relationship Id="rId9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1.svg"/><Relationship Id="rId7" Type="http://schemas.openxmlformats.org/officeDocument/2006/relationships/image" Target="../media/image4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chart" Target="../charts/chart10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svg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2.svg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chart" Target="../charts/chart11.xml"/><Relationship Id="rId9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1.svg"/><Relationship Id="rId7" Type="http://schemas.openxmlformats.org/officeDocument/2006/relationships/image" Target="../media/image4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chart" Target="../charts/chart12.xml"/><Relationship Id="rId9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1.svg"/><Relationship Id="rId7" Type="http://schemas.openxmlformats.org/officeDocument/2006/relationships/image" Target="../media/image4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chart" Target="../charts/chart13.xml"/><Relationship Id="rId9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1.svg"/><Relationship Id="rId7" Type="http://schemas.openxmlformats.org/officeDocument/2006/relationships/image" Target="../media/image4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chart" Target="../charts/chart14.xml"/><Relationship Id="rId9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5.png"/><Relationship Id="rId3" Type="http://schemas.openxmlformats.org/officeDocument/2006/relationships/image" Target="../media/image105.jpeg"/><Relationship Id="rId7" Type="http://schemas.openxmlformats.org/officeDocument/2006/relationships/image" Target="../media/image1100.sv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11" Type="http://schemas.openxmlformats.org/officeDocument/2006/relationships/image" Target="../media/image3.png"/><Relationship Id="rId5" Type="http://schemas.openxmlformats.org/officeDocument/2006/relationships/image" Target="../media/image11.svg"/><Relationship Id="rId10" Type="http://schemas.openxmlformats.org/officeDocument/2006/relationships/image" Target="../media/image2.png"/><Relationship Id="rId4" Type="http://schemas.openxmlformats.org/officeDocument/2006/relationships/image" Target="../media/image9.png"/><Relationship Id="rId9" Type="http://schemas.openxmlformats.org/officeDocument/2006/relationships/image" Target="../media/image1120.svg"/><Relationship Id="rId14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svg"/><Relationship Id="rId13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110.png"/><Relationship Id="rId12" Type="http://schemas.openxmlformats.org/officeDocument/2006/relationships/image" Target="../media/image5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svg"/><Relationship Id="rId11" Type="http://schemas.openxmlformats.org/officeDocument/2006/relationships/image" Target="../media/image4.png"/><Relationship Id="rId5" Type="http://schemas.openxmlformats.org/officeDocument/2006/relationships/image" Target="../media/image109.png"/><Relationship Id="rId10" Type="http://schemas.openxmlformats.org/officeDocument/2006/relationships/image" Target="../media/image3.png"/><Relationship Id="rId4" Type="http://schemas.openxmlformats.org/officeDocument/2006/relationships/image" Target="../media/image11.svg"/><Relationship Id="rId9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image" Target="../media/image111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svg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1.tmp"/><Relationship Id="rId9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chart" Target="../charts/chart15.xm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1.svg"/><Relationship Id="rId10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.png"/><Relationship Id="rId14" Type="http://schemas.openxmlformats.org/officeDocument/2006/relationships/image" Target="../media/image11.sv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1.svg"/><Relationship Id="rId14" Type="http://schemas.openxmlformats.org/officeDocument/2006/relationships/image" Target="../media/image8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12.jp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13.emf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15.jpeg"/><Relationship Id="rId4" Type="http://schemas.openxmlformats.org/officeDocument/2006/relationships/image" Target="../media/image2.png"/><Relationship Id="rId9" Type="http://schemas.openxmlformats.org/officeDocument/2006/relationships/image" Target="../media/image114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0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0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0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0.svg"/><Relationship Id="rId9" Type="http://schemas.openxmlformats.org/officeDocument/2006/relationships/image" Target="../media/image8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0.svg"/><Relationship Id="rId9" Type="http://schemas.openxmlformats.org/officeDocument/2006/relationships/image" Target="../media/image8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0.svg"/><Relationship Id="rId9" Type="http://schemas.openxmlformats.org/officeDocument/2006/relationships/image" Target="../media/image8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1.svg"/><Relationship Id="rId7" Type="http://schemas.openxmlformats.org/officeDocument/2006/relationships/image" Target="../media/image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1.svg"/><Relationship Id="rId7" Type="http://schemas.openxmlformats.org/officeDocument/2006/relationships/image" Target="../media/image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1.svg"/><Relationship Id="rId7" Type="http://schemas.openxmlformats.org/officeDocument/2006/relationships/image" Target="../media/image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svg"/><Relationship Id="rId7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8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117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sv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1500" y="565080"/>
            <a:ext cx="1941584" cy="530046"/>
            <a:chOff x="0" y="0"/>
            <a:chExt cx="1010276" cy="2758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0276" cy="275802"/>
            </a:xfrm>
            <a:custGeom>
              <a:avLst/>
              <a:gdLst/>
              <a:ahLst/>
              <a:cxnLst/>
              <a:rect l="l" t="t" r="r" b="b"/>
              <a:pathLst>
                <a:path w="1010276" h="275802">
                  <a:moveTo>
                    <a:pt x="110762" y="0"/>
                  </a:moveTo>
                  <a:lnTo>
                    <a:pt x="899515" y="0"/>
                  </a:lnTo>
                  <a:cubicBezTo>
                    <a:pt x="928890" y="0"/>
                    <a:pt x="957063" y="11670"/>
                    <a:pt x="977835" y="32441"/>
                  </a:cubicBezTo>
                  <a:cubicBezTo>
                    <a:pt x="998607" y="53213"/>
                    <a:pt x="1010276" y="81386"/>
                    <a:pt x="1010276" y="110762"/>
                  </a:cubicBezTo>
                  <a:lnTo>
                    <a:pt x="1010276" y="165040"/>
                  </a:lnTo>
                  <a:cubicBezTo>
                    <a:pt x="1010276" y="194416"/>
                    <a:pt x="998607" y="222589"/>
                    <a:pt x="977835" y="243361"/>
                  </a:cubicBezTo>
                  <a:cubicBezTo>
                    <a:pt x="957063" y="264133"/>
                    <a:pt x="928890" y="275802"/>
                    <a:pt x="899515" y="275802"/>
                  </a:cubicBezTo>
                  <a:lnTo>
                    <a:pt x="110762" y="275802"/>
                  </a:lnTo>
                  <a:cubicBezTo>
                    <a:pt x="81386" y="275802"/>
                    <a:pt x="53213" y="264133"/>
                    <a:pt x="32441" y="243361"/>
                  </a:cubicBezTo>
                  <a:cubicBezTo>
                    <a:pt x="11670" y="222589"/>
                    <a:pt x="0" y="194416"/>
                    <a:pt x="0" y="165040"/>
                  </a:cubicBezTo>
                  <a:lnTo>
                    <a:pt x="0" y="110762"/>
                  </a:lnTo>
                  <a:cubicBezTo>
                    <a:pt x="0" y="81386"/>
                    <a:pt x="11670" y="53213"/>
                    <a:pt x="32441" y="32441"/>
                  </a:cubicBezTo>
                  <a:cubicBezTo>
                    <a:pt x="53213" y="11670"/>
                    <a:pt x="81386" y="0"/>
                    <a:pt x="110762" y="0"/>
                  </a:cubicBezTo>
                  <a:close/>
                </a:path>
              </a:pathLst>
            </a:custGeom>
            <a:solidFill>
              <a:srgbClr val="E4F6FF"/>
            </a:solidFill>
            <a:ln w="38100" cap="rnd">
              <a:solidFill>
                <a:srgbClr val="00296B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10276" cy="313902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477"/>
                </a:lnSpc>
                <a:spcBef>
                  <a:spcPct val="0"/>
                </a:spcBef>
              </a:pPr>
              <a:endParaRPr sz="10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646916" y="565080"/>
            <a:ext cx="1941584" cy="530046"/>
            <a:chOff x="0" y="0"/>
            <a:chExt cx="1010276" cy="2758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10276" cy="275802"/>
            </a:xfrm>
            <a:custGeom>
              <a:avLst/>
              <a:gdLst/>
              <a:ahLst/>
              <a:cxnLst/>
              <a:rect l="l" t="t" r="r" b="b"/>
              <a:pathLst>
                <a:path w="1010276" h="275802">
                  <a:moveTo>
                    <a:pt x="110762" y="0"/>
                  </a:moveTo>
                  <a:lnTo>
                    <a:pt x="899515" y="0"/>
                  </a:lnTo>
                  <a:cubicBezTo>
                    <a:pt x="928890" y="0"/>
                    <a:pt x="957063" y="11670"/>
                    <a:pt x="977835" y="32441"/>
                  </a:cubicBezTo>
                  <a:cubicBezTo>
                    <a:pt x="998607" y="53213"/>
                    <a:pt x="1010276" y="81386"/>
                    <a:pt x="1010276" y="110762"/>
                  </a:cubicBezTo>
                  <a:lnTo>
                    <a:pt x="1010276" y="165040"/>
                  </a:lnTo>
                  <a:cubicBezTo>
                    <a:pt x="1010276" y="194416"/>
                    <a:pt x="998607" y="222589"/>
                    <a:pt x="977835" y="243361"/>
                  </a:cubicBezTo>
                  <a:cubicBezTo>
                    <a:pt x="957063" y="264133"/>
                    <a:pt x="928890" y="275802"/>
                    <a:pt x="899515" y="275802"/>
                  </a:cubicBezTo>
                  <a:lnTo>
                    <a:pt x="110762" y="275802"/>
                  </a:lnTo>
                  <a:cubicBezTo>
                    <a:pt x="81386" y="275802"/>
                    <a:pt x="53213" y="264133"/>
                    <a:pt x="32441" y="243361"/>
                  </a:cubicBezTo>
                  <a:cubicBezTo>
                    <a:pt x="11670" y="222589"/>
                    <a:pt x="0" y="194416"/>
                    <a:pt x="0" y="165040"/>
                  </a:cubicBezTo>
                  <a:lnTo>
                    <a:pt x="0" y="110762"/>
                  </a:lnTo>
                  <a:cubicBezTo>
                    <a:pt x="0" y="81386"/>
                    <a:pt x="11670" y="53213"/>
                    <a:pt x="32441" y="32441"/>
                  </a:cubicBezTo>
                  <a:cubicBezTo>
                    <a:pt x="53213" y="11670"/>
                    <a:pt x="81386" y="0"/>
                    <a:pt x="110762" y="0"/>
                  </a:cubicBezTo>
                  <a:close/>
                </a:path>
              </a:pathLst>
            </a:custGeom>
            <a:solidFill>
              <a:srgbClr val="E4F6FF"/>
            </a:solidFill>
            <a:ln w="38100" cap="rnd">
              <a:solidFill>
                <a:srgbClr val="00296B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010276" cy="313902"/>
            </a:xfrm>
            <a:prstGeom prst="rect">
              <a:avLst/>
            </a:prstGeom>
          </p:spPr>
          <p:txBody>
            <a:bodyPr lIns="28222" tIns="28222" rIns="28222" bIns="28222" rtlCol="0" anchor="ctr"/>
            <a:lstStyle/>
            <a:p>
              <a:pPr algn="ctr">
                <a:lnSpc>
                  <a:spcPts val="1477"/>
                </a:lnSpc>
                <a:spcBef>
                  <a:spcPct val="0"/>
                </a:spcBef>
              </a:pPr>
              <a:endParaRPr sz="1000"/>
            </a:p>
          </p:txBody>
        </p:sp>
      </p:grpSp>
      <p:sp>
        <p:nvSpPr>
          <p:cNvPr id="8" name="Freeform 8"/>
          <p:cNvSpPr/>
          <p:nvPr/>
        </p:nvSpPr>
        <p:spPr>
          <a:xfrm>
            <a:off x="9010928" y="707399"/>
            <a:ext cx="245407" cy="245407"/>
          </a:xfrm>
          <a:custGeom>
            <a:avLst/>
            <a:gdLst/>
            <a:ahLst/>
            <a:cxnLst/>
            <a:rect l="l" t="t" r="r" b="b"/>
            <a:pathLst>
              <a:path w="441733" h="441733">
                <a:moveTo>
                  <a:pt x="0" y="0"/>
                </a:moveTo>
                <a:lnTo>
                  <a:pt x="441733" y="0"/>
                </a:lnTo>
                <a:lnTo>
                  <a:pt x="441733" y="441733"/>
                </a:lnTo>
                <a:lnTo>
                  <a:pt x="0" y="441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2513085" y="814228"/>
            <a:ext cx="5133831" cy="0"/>
          </a:xfrm>
          <a:prstGeom prst="line">
            <a:avLst/>
          </a:prstGeom>
          <a:ln w="38100" cap="flat">
            <a:solidFill>
              <a:srgbClr val="00296B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440381" y="2707788"/>
            <a:ext cx="9297832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Aft>
                <a:spcPts val="400"/>
              </a:spcAft>
            </a:pPr>
            <a:r>
              <a:rPr lang="th-TH" sz="20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การประชุมคณะกรรมการบริหารกองทุนพัฒนาบทบาทสตรี ครั้งที่ 5/2567</a:t>
            </a:r>
          </a:p>
          <a:p>
            <a:pPr algn="ctr">
              <a:lnSpc>
                <a:spcPct val="150000"/>
              </a:lnSpc>
              <a:spcAft>
                <a:spcPts val="400"/>
              </a:spcAft>
            </a:pPr>
            <a:r>
              <a:rPr lang="th-TH" sz="20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วันอังคารที่ 21 พฤษภาคม 2567 เวลา 13.30 - 16.30 น.</a:t>
            </a:r>
            <a:br>
              <a:rPr lang="th-TH" sz="20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20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ห้องประชุม 5001 ชั้น 5 กรมการพัฒนาชุมชน 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571500" y="4962616"/>
            <a:ext cx="9017000" cy="530046"/>
            <a:chOff x="0" y="0"/>
            <a:chExt cx="21640800" cy="1272111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21640800" cy="1272111"/>
              <a:chOff x="0" y="0"/>
              <a:chExt cx="5317466" cy="31257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5317466" cy="312577"/>
              </a:xfrm>
              <a:custGeom>
                <a:avLst/>
                <a:gdLst/>
                <a:ahLst/>
                <a:cxnLst/>
                <a:rect l="l" t="t" r="r" b="b"/>
                <a:pathLst>
                  <a:path w="5317466" h="312577">
                    <a:moveTo>
                      <a:pt x="23850" y="0"/>
                    </a:moveTo>
                    <a:lnTo>
                      <a:pt x="5293616" y="0"/>
                    </a:lnTo>
                    <a:cubicBezTo>
                      <a:pt x="5299942" y="0"/>
                      <a:pt x="5306008" y="2513"/>
                      <a:pt x="5310481" y="6985"/>
                    </a:cubicBezTo>
                    <a:cubicBezTo>
                      <a:pt x="5314953" y="11458"/>
                      <a:pt x="5317466" y="17524"/>
                      <a:pt x="5317466" y="23850"/>
                    </a:cubicBezTo>
                    <a:lnTo>
                      <a:pt x="5317466" y="288727"/>
                    </a:lnTo>
                    <a:cubicBezTo>
                      <a:pt x="5317466" y="295052"/>
                      <a:pt x="5314953" y="301118"/>
                      <a:pt x="5310481" y="305591"/>
                    </a:cubicBezTo>
                    <a:cubicBezTo>
                      <a:pt x="5306008" y="310064"/>
                      <a:pt x="5299942" y="312577"/>
                      <a:pt x="5293616" y="312577"/>
                    </a:cubicBezTo>
                    <a:lnTo>
                      <a:pt x="23850" y="312577"/>
                    </a:lnTo>
                    <a:cubicBezTo>
                      <a:pt x="17524" y="312577"/>
                      <a:pt x="11458" y="310064"/>
                      <a:pt x="6985" y="305591"/>
                    </a:cubicBezTo>
                    <a:cubicBezTo>
                      <a:pt x="2513" y="301118"/>
                      <a:pt x="0" y="295052"/>
                      <a:pt x="0" y="288727"/>
                    </a:cubicBezTo>
                    <a:lnTo>
                      <a:pt x="0" y="23850"/>
                    </a:lnTo>
                    <a:cubicBezTo>
                      <a:pt x="0" y="17524"/>
                      <a:pt x="2513" y="11458"/>
                      <a:pt x="6985" y="6985"/>
                    </a:cubicBezTo>
                    <a:cubicBezTo>
                      <a:pt x="11458" y="2513"/>
                      <a:pt x="17524" y="0"/>
                      <a:pt x="23850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5715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5317466" cy="350677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5" name="AutoShape 15"/>
            <p:cNvSpPr/>
            <p:nvPr/>
          </p:nvSpPr>
          <p:spPr>
            <a:xfrm>
              <a:off x="14487224" y="269478"/>
              <a:ext cx="0" cy="733154"/>
            </a:xfrm>
            <a:prstGeom prst="line">
              <a:avLst/>
            </a:prstGeom>
            <a:ln w="762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6" name="Freeform 16"/>
            <p:cNvSpPr/>
            <p:nvPr/>
          </p:nvSpPr>
          <p:spPr>
            <a:xfrm>
              <a:off x="15473583" y="218491"/>
              <a:ext cx="756937" cy="756937"/>
            </a:xfrm>
            <a:custGeom>
              <a:avLst/>
              <a:gdLst/>
              <a:ahLst/>
              <a:cxnLst/>
              <a:rect l="l" t="t" r="r" b="b"/>
              <a:pathLst>
                <a:path w="756937" h="756937">
                  <a:moveTo>
                    <a:pt x="0" y="0"/>
                  </a:moveTo>
                  <a:lnTo>
                    <a:pt x="756937" y="0"/>
                  </a:lnTo>
                  <a:lnTo>
                    <a:pt x="756937" y="756937"/>
                  </a:lnTo>
                  <a:lnTo>
                    <a:pt x="0" y="756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7218135" y="165242"/>
              <a:ext cx="853728" cy="855154"/>
            </a:xfrm>
            <a:custGeom>
              <a:avLst/>
              <a:gdLst/>
              <a:ahLst/>
              <a:cxnLst/>
              <a:rect l="l" t="t" r="r" b="b"/>
              <a:pathLst>
                <a:path w="853728" h="855153">
                  <a:moveTo>
                    <a:pt x="0" y="0"/>
                  </a:moveTo>
                  <a:lnTo>
                    <a:pt x="853728" y="0"/>
                  </a:lnTo>
                  <a:lnTo>
                    <a:pt x="853728" y="855154"/>
                  </a:lnTo>
                  <a:lnTo>
                    <a:pt x="0" y="855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16378526" y="236967"/>
              <a:ext cx="738463" cy="738461"/>
            </a:xfrm>
            <a:custGeom>
              <a:avLst/>
              <a:gdLst/>
              <a:ahLst/>
              <a:cxnLst/>
              <a:rect l="l" t="t" r="r" b="b"/>
              <a:pathLst>
                <a:path w="738462" h="738462">
                  <a:moveTo>
                    <a:pt x="0" y="0"/>
                  </a:moveTo>
                  <a:lnTo>
                    <a:pt x="738462" y="0"/>
                  </a:lnTo>
                  <a:lnTo>
                    <a:pt x="738462" y="738462"/>
                  </a:lnTo>
                  <a:lnTo>
                    <a:pt x="0" y="7384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18768682" y="132772"/>
              <a:ext cx="2252908" cy="928375"/>
            </a:xfrm>
            <a:custGeom>
              <a:avLst/>
              <a:gdLst/>
              <a:ahLst/>
              <a:cxnLst/>
              <a:rect l="l" t="t" r="r" b="b"/>
              <a:pathLst>
                <a:path w="2252908" h="928375">
                  <a:moveTo>
                    <a:pt x="0" y="0"/>
                  </a:moveTo>
                  <a:lnTo>
                    <a:pt x="2252908" y="0"/>
                  </a:lnTo>
                  <a:lnTo>
                    <a:pt x="2252908" y="928375"/>
                  </a:lnTo>
                  <a:lnTo>
                    <a:pt x="0" y="928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2414" b="-24088"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629544" y="372178"/>
              <a:ext cx="12754068" cy="4719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5"/>
                </a:lnSpc>
              </a:pPr>
              <a:r>
                <a:rPr lang="en-US" sz="1111" b="1" dirty="0" err="1">
                  <a:solidFill>
                    <a:srgbClr val="00296B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เศรษฐกิจฐานรากมั่นคง</a:t>
              </a:r>
              <a:r>
                <a:rPr lang="en-US" sz="1111" b="1" dirty="0">
                  <a:solidFill>
                    <a:srgbClr val="00296B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</a:t>
              </a:r>
              <a:r>
                <a:rPr lang="en-US" sz="1111" b="1" dirty="0" err="1">
                  <a:solidFill>
                    <a:srgbClr val="00296B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ชุมชนเข้มแข็งอย่างยั่งยืนด้วยหลักปรัชญาของเศรษฐกิจพอเพียง</a:t>
              </a:r>
              <a:endParaRPr lang="en-US" sz="1111" b="1" dirty="0">
                <a:solidFill>
                  <a:srgbClr val="00296B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44885" y="642588"/>
            <a:ext cx="1601098" cy="375028"/>
            <a:chOff x="0" y="0"/>
            <a:chExt cx="3842636" cy="9000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1057378" y="23314"/>
              <a:ext cx="2785258" cy="86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US" sz="1000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กรมการพัฒนาชุมชน</a:t>
              </a:r>
              <a:endParaRPr lang="en-US" sz="1000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  <a:p>
              <a:pPr>
                <a:lnSpc>
                  <a:spcPts val="1400"/>
                </a:lnSpc>
              </a:pPr>
              <a:r>
                <a:rPr lang="en-US" sz="1000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กระทรวงมหาดไทย</a:t>
              </a:r>
              <a:endParaRPr lang="en-US" sz="1000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7979081" y="780203"/>
            <a:ext cx="894339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11"/>
              </a:lnSpc>
            </a:pPr>
            <a:r>
              <a: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Start</a:t>
            </a:r>
          </a:p>
        </p:txBody>
      </p:sp>
      <p:pic>
        <p:nvPicPr>
          <p:cNvPr id="27" name="รูปภาพ 34">
            <a:extLst>
              <a:ext uri="{FF2B5EF4-FFF2-40B4-BE49-F238E27FC236}">
                <a16:creationId xmlns:a16="http://schemas.microsoft.com/office/drawing/2014/main" id="{DD640411-EFE3-424B-A910-D36FA66C9B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297" y="1208862"/>
            <a:ext cx="1229128" cy="1231179"/>
          </a:xfrm>
          <a:prstGeom prst="rect">
            <a:avLst/>
          </a:prstGeom>
        </p:spPr>
      </p:pic>
      <p:pic>
        <p:nvPicPr>
          <p:cNvPr id="28" name="รูปภาพ 35">
            <a:extLst>
              <a:ext uri="{FF2B5EF4-FFF2-40B4-BE49-F238E27FC236}">
                <a16:creationId xmlns:a16="http://schemas.microsoft.com/office/drawing/2014/main" id="{E7EA978A-A5ED-4793-AA82-AD84746372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360" y="1221681"/>
            <a:ext cx="1229128" cy="1229128"/>
          </a:xfrm>
          <a:prstGeom prst="rect">
            <a:avLst/>
          </a:prstGeom>
        </p:spPr>
      </p:pic>
      <p:pic>
        <p:nvPicPr>
          <p:cNvPr id="29" name="Picture 36">
            <a:extLst>
              <a:ext uri="{FF2B5EF4-FFF2-40B4-BE49-F238E27FC236}">
                <a16:creationId xmlns:a16="http://schemas.microsoft.com/office/drawing/2014/main" id="{62FFD426-AD6C-47DA-99D3-A7217E240C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676" y="5081341"/>
            <a:ext cx="281130" cy="29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55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723531"/>
              </p:ext>
            </p:extLst>
          </p:nvPr>
        </p:nvGraphicFramePr>
        <p:xfrm>
          <a:off x="230629" y="801890"/>
          <a:ext cx="9702158" cy="45279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93821">
                  <a:extLst>
                    <a:ext uri="{9D8B030D-6E8A-4147-A177-3AD203B41FA5}">
                      <a16:colId xmlns:a16="http://schemas.microsoft.com/office/drawing/2014/main" val="2931929888"/>
                    </a:ext>
                  </a:extLst>
                </a:gridCol>
                <a:gridCol w="4808337">
                  <a:extLst>
                    <a:ext uri="{9D8B030D-6E8A-4147-A177-3AD203B41FA5}">
                      <a16:colId xmlns:a16="http://schemas.microsoft.com/office/drawing/2014/main" val="4135339946"/>
                    </a:ext>
                  </a:extLst>
                </a:gridCol>
              </a:tblGrid>
              <a:tr h="689447"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th-TH" sz="1600" b="1" i="0" u="sng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ระเบียบวาระที่ 4 เรื่องเพื่อทราบ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th-TH" sz="1400" b="1" kern="1200" spc="-3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4.6 รายงานผลข้อมูลการดำเนินการทางกฎหมายเกี่ยวกับการดำเนินคดีแพ่งและคดีอาญาของกองทุนพัฒนาบทบาทสตรี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A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80162"/>
                  </a:ext>
                </a:extLst>
              </a:tr>
              <a:tr h="3370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15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เรื่อง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15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ผลการดำเนินการ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157069"/>
                  </a:ext>
                </a:extLst>
              </a:tr>
              <a:tr h="3501431"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</a:pPr>
                      <a:r>
                        <a:rPr lang="th-TH" sz="1500" b="1" u="sng" kern="1200" spc="-7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ที่ประชุมได้ร่วมพิจารณาและมีข้อเสนอแนะ/ข้อสังเกต ดังนี้ </a:t>
                      </a:r>
                      <a:endParaRPr lang="en-US" sz="1500" b="1" kern="1200" spc="-70" baseline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463550" algn="l"/>
                          <a:tab pos="625475" algn="l"/>
                        </a:tabLst>
                      </a:pPr>
                      <a:r>
                        <a:rPr lang="th-TH" sz="1300" b="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 1. สำนักงานกองทุนพัฒนาบทบาทสตรีควรจัดทำแนวทาง หรือ</a:t>
                      </a:r>
                      <a:r>
                        <a:rPr lang="th-TH" sz="1300" b="0" kern="1200" spc="-8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มีการเน้นย้ำกับจังหวัดในการประชุมชี้แจง เร่งรัด กำกับ ติดตาม การดำเนินงาน</a:t>
                      </a:r>
                      <a:r>
                        <a:rPr lang="th-TH" sz="1300" b="0" kern="0" spc="-4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กองทุนพัฒนาบทบาทสตรี ผ่านระบบ (</a:t>
                      </a:r>
                      <a:r>
                        <a:rPr lang="en-US" sz="1300" b="0" kern="0" spc="-4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VIDEO CONFERENCE) </a:t>
                      </a:r>
                      <a:r>
                        <a:rPr lang="th-TH" sz="1300" b="0" kern="0" spc="-4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ในเรื่องของ</a:t>
                      </a:r>
                      <a:r>
                        <a:rPr lang="th-TH" sz="1300" b="0" kern="1200" spc="-5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การสร้างความรู้ ความเข้าใจให้กับผู้กู้ให้ชำระเงินด้วยตนเอง ไม่ควรทำธุรกรรม</a:t>
                      </a: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463550" algn="l"/>
                          <a:tab pos="625475" algn="l"/>
                        </a:tabLst>
                      </a:pPr>
                      <a:r>
                        <a:rPr lang="th-TH" sz="1300" b="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ผ่านทางบุคคลอื่นโดยเด็ดขาด ไม่ว่าจะเป็นการฝากเงินผ่านบุคคลที่คิดว่าไว้ใจได้ หรือการถูกหลอกลวงจากบุคคลที่เสนอว่าจะช่วยชำระเงินกู้ให้ เพื่อลดโอกาสในการเกิดการยักยอก ฉ้อโกง </a:t>
                      </a: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463550" algn="l"/>
                          <a:tab pos="625475" algn="l"/>
                        </a:tabLst>
                      </a:pPr>
                      <a:r>
                        <a:rPr lang="th-TH" sz="1300" b="0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2. จัดทำแนวทางซักซ้อม ชี้แจงกับจังหวัด โดยปฏิบัติตามหนังสือกระทรวงการคลัง ที่ กค 0530.7/ ว 107 ลงวันที่ 4 ตุลาคม 2544 เรื่อง </a:t>
                      </a:r>
                      <a:r>
                        <a:rPr lang="th-TH" sz="1300" b="0" kern="1200" spc="-7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แนวทางปฏิบัติในการบังคับคดี และสืบหาหลักทรัพย์หรือทรัพย์สินของลูกหนี้</a:t>
                      </a:r>
                      <a:r>
                        <a:rPr lang="th-TH" sz="1300" b="0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ตามคำพิพากษาในการประชุมชี้แจง เร่งรัด กำกับ ติดตาม การดำเนินงาน</a:t>
                      </a:r>
                      <a:r>
                        <a:rPr lang="th-TH" sz="1300" b="0" kern="1200" spc="-7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กองทุนพัฒนาบทบาทสตรี ครั้งที่ 4/2567 ผ่านระบบ (</a:t>
                      </a:r>
                      <a:r>
                        <a:rPr lang="en-US" sz="1300" b="0" kern="1200" spc="-7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VIDEO CONFERENCE) </a:t>
                      </a:r>
                      <a:r>
                        <a:rPr lang="th-TH" sz="1300" b="0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ในวันอังคารที่ 21 พฤษภาคม 2567 เวลา 09.30 น. 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76197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spc="-100" baseline="0" dirty="0">
                          <a:effectLst/>
                          <a:latin typeface="Chulabhorn Likit Text" panose="00000500000000000000" pitchFamily="50" charset="-34"/>
                          <a:ea typeface="Batang"/>
                          <a:cs typeface="Chulabhorn Likit Text" panose="00000500000000000000" pitchFamily="50" charset="-34"/>
                        </a:rPr>
                        <a:t>สกส. ได้กำชับในการประชุมชี้แจง เร่งรัด กำกับ ติดตาม </a:t>
                      </a:r>
                      <a:br>
                        <a:rPr lang="th-TH" sz="1500" spc="-100" baseline="0" dirty="0">
                          <a:effectLst/>
                          <a:latin typeface="Chulabhorn Likit Text" panose="00000500000000000000" pitchFamily="50" charset="-34"/>
                          <a:ea typeface="Batang"/>
                          <a:cs typeface="Chulabhorn Likit Text" panose="00000500000000000000" pitchFamily="50" charset="-34"/>
                        </a:rPr>
                      </a:br>
                      <a:r>
                        <a:rPr lang="th-TH" sz="1500" spc="-100" baseline="0" dirty="0">
                          <a:effectLst/>
                          <a:latin typeface="Chulabhorn Likit Text" panose="00000500000000000000" pitchFamily="50" charset="-34"/>
                          <a:ea typeface="Batang"/>
                          <a:cs typeface="Chulabhorn Likit Text" panose="00000500000000000000" pitchFamily="50" charset="-34"/>
                        </a:rPr>
                        <a:t>การดำเนินงาน</a:t>
                      </a:r>
                      <a:r>
                        <a:rPr lang="th-TH" sz="1500" spc="0" baseline="0" dirty="0">
                          <a:effectLst/>
                          <a:latin typeface="Chulabhorn Likit Text" panose="00000500000000000000" pitchFamily="50" charset="-34"/>
                          <a:ea typeface="Batang"/>
                          <a:cs typeface="Chulabhorn Likit Text" panose="00000500000000000000" pitchFamily="50" charset="-34"/>
                        </a:rPr>
                        <a:t>กองทุนพัฒนาบทบาทสตรี ผ่านระบบ (</a:t>
                      </a:r>
                      <a:r>
                        <a:rPr lang="en-US" sz="1500" spc="0" baseline="0" dirty="0">
                          <a:effectLst/>
                          <a:latin typeface="Chulabhorn Likit Text" panose="00000500000000000000" pitchFamily="50" charset="-34"/>
                          <a:ea typeface="Batang"/>
                          <a:cs typeface="Chulabhorn Likit Text" panose="00000500000000000000" pitchFamily="50" charset="-34"/>
                        </a:rPr>
                        <a:t>VIDEO </a:t>
                      </a:r>
                      <a:r>
                        <a:rPr lang="en-US" sz="1500" spc="-100" baseline="0" dirty="0">
                          <a:effectLst/>
                          <a:latin typeface="Chulabhorn Likit Text" panose="00000500000000000000" pitchFamily="50" charset="-34"/>
                          <a:ea typeface="Batang"/>
                          <a:cs typeface="Chulabhorn Likit Text" panose="00000500000000000000" pitchFamily="50" charset="-34"/>
                        </a:rPr>
                        <a:t>CONFERENCE)</a:t>
                      </a:r>
                      <a:r>
                        <a:rPr lang="th-TH" sz="1500" spc="-100" baseline="0" dirty="0">
                          <a:effectLst/>
                          <a:latin typeface="Chulabhorn Likit Text" panose="00000500000000000000" pitchFamily="50" charset="-34"/>
                          <a:ea typeface="Batang"/>
                          <a:cs typeface="Chulabhorn Likit Text" panose="00000500000000000000" pitchFamily="50" charset="-34"/>
                        </a:rPr>
                        <a:t> เรียบร้อยแล้ว เมื่อวันอังคารที่ 21 พฤษภาคม 2567 </a:t>
                      </a:r>
                      <a:r>
                        <a:rPr lang="th-TH" sz="1500" spc="0" baseline="0" dirty="0">
                          <a:effectLst/>
                          <a:latin typeface="Chulabhorn Likit Text" panose="00000500000000000000" pitchFamily="50" charset="-34"/>
                          <a:ea typeface="Batang"/>
                          <a:cs typeface="Chulabhorn Likit Text" panose="00000500000000000000" pitchFamily="50" charset="-34"/>
                        </a:rPr>
                        <a:t>เวลา 09.30 น. </a:t>
                      </a:r>
                    </a:p>
                    <a:p>
                      <a:pPr marL="0" marR="0" lvl="0" indent="0" algn="thaiDist" defTabSz="76197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50" spc="0" baseline="0" dirty="0">
                        <a:effectLst/>
                        <a:latin typeface="Chulabhorn Likit Text" panose="00000500000000000000" pitchFamily="50" charset="-34"/>
                        <a:ea typeface="Batang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13969"/>
                  </a:ext>
                </a:extLst>
              </a:tr>
            </a:tbl>
          </a:graphicData>
        </a:graphic>
      </p:graphicFrame>
      <p:grpSp>
        <p:nvGrpSpPr>
          <p:cNvPr id="28" name="Group 5"/>
          <p:cNvGrpSpPr/>
          <p:nvPr/>
        </p:nvGrpSpPr>
        <p:grpSpPr>
          <a:xfrm>
            <a:off x="572552" y="168105"/>
            <a:ext cx="9017000" cy="603268"/>
            <a:chOff x="0" y="-175733"/>
            <a:chExt cx="21640800" cy="1447844"/>
          </a:xfrm>
        </p:grpSpPr>
        <p:sp>
          <p:nvSpPr>
            <p:cNvPr id="29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2" name="Group 7"/>
            <p:cNvGrpSpPr/>
            <p:nvPr/>
          </p:nvGrpSpPr>
          <p:grpSpPr>
            <a:xfrm>
              <a:off x="0" y="-175733"/>
              <a:ext cx="4659803" cy="1447844"/>
              <a:chOff x="0" y="-38100"/>
              <a:chExt cx="1010276" cy="313902"/>
            </a:xfrm>
          </p:grpSpPr>
          <p:sp>
            <p:nvSpPr>
              <p:cNvPr id="4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33" name="Group 10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3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34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3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สืบเนื่องจากการประชุม</a:t>
              </a:r>
            </a:p>
          </p:txBody>
        </p:sp>
        <p:sp>
          <p:nvSpPr>
            <p:cNvPr id="35" name="TextBox 14"/>
            <p:cNvSpPr txBox="1"/>
            <p:nvPr/>
          </p:nvSpPr>
          <p:spPr>
            <a:xfrm>
              <a:off x="4659804" y="167160"/>
              <a:ext cx="12321194" cy="389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2"/>
                </a:lnSpc>
              </a:pPr>
              <a:endParaRPr lang="en-US" sz="1222" b="1" dirty="0">
                <a:solidFill>
                  <a:srgbClr val="00296B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36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09</a:t>
              </a:r>
            </a:p>
          </p:txBody>
        </p:sp>
        <p:sp>
          <p:nvSpPr>
            <p:cNvPr id="3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4" name="Group 63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65" name="Group 64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67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80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81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68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76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77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78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79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66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0224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94498"/>
              </p:ext>
            </p:extLst>
          </p:nvPr>
        </p:nvGraphicFramePr>
        <p:xfrm>
          <a:off x="230629" y="801890"/>
          <a:ext cx="9702158" cy="45685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62071">
                  <a:extLst>
                    <a:ext uri="{9D8B030D-6E8A-4147-A177-3AD203B41FA5}">
                      <a16:colId xmlns:a16="http://schemas.microsoft.com/office/drawing/2014/main" val="2931929888"/>
                    </a:ext>
                  </a:extLst>
                </a:gridCol>
                <a:gridCol w="4840087">
                  <a:extLst>
                    <a:ext uri="{9D8B030D-6E8A-4147-A177-3AD203B41FA5}">
                      <a16:colId xmlns:a16="http://schemas.microsoft.com/office/drawing/2014/main" val="4135339946"/>
                    </a:ext>
                  </a:extLst>
                </a:gridCol>
              </a:tblGrid>
              <a:tr h="681546"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th-TH" sz="1600" b="1" i="0" u="sng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ระเบียบวาระที่ 4 เรื่องเพื่อทราบ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th-TH" sz="1400" b="1" kern="1200" spc="-3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4.8 การดำเนินโครงการประชุมเชิงปฏิบัติการคณะทำงานเครือข่ายขับเคลื่อนกองทุนพัฒนาบทบาทสตรีระดับภาค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A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80162"/>
                  </a:ext>
                </a:extLst>
              </a:tr>
              <a:tr h="3389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15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เรื่อง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15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ผลการดำเนินการ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157069"/>
                  </a:ext>
                </a:extLst>
              </a:tr>
              <a:tr h="3507400"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</a:pPr>
                      <a:r>
                        <a:rPr lang="th-TH" sz="1500" b="1" u="sng" kern="1200" spc="-7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ที่ประชุมได้ร่วมพิจารณาและมีข้อเสนอแนะ/ข้อสังเกต ดังนี้ </a:t>
                      </a:r>
                      <a:endParaRPr lang="en-US" sz="1500" b="1" kern="1200" spc="-70" baseline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63550" algn="l"/>
                          <a:tab pos="625475" algn="l"/>
                        </a:tabLst>
                      </a:pPr>
                      <a:r>
                        <a:rPr lang="th-TH" sz="1250" b="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 1</a:t>
                      </a:r>
                      <a:r>
                        <a:rPr lang="th-TH" sz="1250" b="0" kern="1200" spc="-7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.</a:t>
                      </a:r>
                      <a:r>
                        <a:rPr lang="th-TH" sz="125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250" b="0" kern="1200" spc="-12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จากการประชุมโครงการ 4 ภาค ผู้ทรงคุณวุฒิ นางสาวมนัญญา ไทยเศรษฐ์ </a:t>
                      </a:r>
                      <a:r>
                        <a:rPr lang="th-TH" sz="1250" b="0" kern="1200" spc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ได้เสนอนโยบายของการกู้เงินทุนหมุนเวียนของกองทุนพัฒนาบทบาทสตรีให้กับจังหวัดเกี่ยวกับการกู้เป็นบุคคลรายเดียวในวงเงิน 50,000 บาท </a:t>
                      </a:r>
                      <a:br>
                        <a:rPr lang="th-TH" sz="1250" b="0" kern="1200" spc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250" b="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โดยส่วนใหญ่เห็นด้วยกับการกู้เงินเป็นรายบุคคลรายเดียว </a:t>
                      </a:r>
                    </a:p>
                    <a:p>
                      <a:pPr algn="thaiDi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536575" algn="l"/>
                          <a:tab pos="625475" algn="l"/>
                        </a:tabLst>
                      </a:pPr>
                      <a:r>
                        <a:rPr lang="th-TH" sz="125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 2. สำนักงานกองทุนพัฒนาบทบาทสตรีควรกำหนดวงเงินในการกู้ยืมเงินให้ชัดเจน </a:t>
                      </a:r>
                    </a:p>
                    <a:p>
                      <a:pPr algn="thaiDi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63550" algn="l"/>
                          <a:tab pos="625475" algn="l"/>
                        </a:tabLst>
                      </a:pPr>
                      <a:r>
                        <a:rPr lang="th-TH" sz="125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 3. ตรวจสอบอาชีพของบุคคลที่จะกู้เงินกองทุนพัฒนาบทบาทสตรี</a:t>
                      </a:r>
                      <a:br>
                        <a:rPr lang="th-TH" sz="125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25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เป็นรายบุคคลให้ดี เพื่อป้องกันการแอบแฝงของบุคคลอื่น </a:t>
                      </a:r>
                    </a:p>
                    <a:p>
                      <a:pPr algn="thaiDi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63550" algn="l"/>
                          <a:tab pos="625475" algn="l"/>
                        </a:tabLst>
                      </a:pPr>
                      <a:r>
                        <a:rPr lang="th-TH" sz="125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 4. ควรให้บุคคลในครอบครัวรับรองการประกอบอาชีพ </a:t>
                      </a:r>
                    </a:p>
                    <a:p>
                      <a:pPr algn="thaiDi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63550" algn="l"/>
                          <a:tab pos="625475" algn="l"/>
                        </a:tabLst>
                      </a:pPr>
                      <a:r>
                        <a:rPr lang="th-TH" sz="125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 5. ข้อเสนอแนะ “ควรมีผู้ค้ำประกันเงินกู้ จำนวน 1 - 2 คน </a:t>
                      </a:r>
                      <a:br>
                        <a:rPr lang="th-TH" sz="125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25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โดยต้องเป็นข้าราชการหรือผู้มีรายได้ประจำที่มีอาชีพและรายได้ที่มั่นคง” การมีข้าราชการเป็นผู้ค้ำประกันเงินกู้ทำให้โอกาสในการกู้ทำให้การประกอบอาชีพยากขึ้น 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76197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spc="0" baseline="0" dirty="0">
                          <a:effectLst/>
                          <a:latin typeface="Chulabhorn Likit Text" panose="00000500000000000000" pitchFamily="50" charset="-34"/>
                          <a:ea typeface="Batang"/>
                          <a:cs typeface="Chulabhorn Likit Text" panose="00000500000000000000" pitchFamily="50" charset="-34"/>
                        </a:rPr>
                        <a:t>สกส. อยู่ระหว่างดำเนินการประชุมร่วมกับสำนักกฎหมาย สำนักงานปลัดกระทรวงมหาดไทย เพื่อปรับปรุงหลักเกณฑ์ วิธีการ แนวทาง</a:t>
                      </a:r>
                      <a:br>
                        <a:rPr lang="th-TH" sz="1400" spc="0" baseline="0" dirty="0">
                          <a:effectLst/>
                          <a:latin typeface="Chulabhorn Likit Text" panose="00000500000000000000" pitchFamily="50" charset="-34"/>
                          <a:ea typeface="Batang"/>
                          <a:cs typeface="Chulabhorn Likit Text" panose="00000500000000000000" pitchFamily="50" charset="-34"/>
                        </a:rPr>
                      </a:br>
                      <a:r>
                        <a:rPr lang="th-TH" sz="1400" spc="0" baseline="0" dirty="0">
                          <a:effectLst/>
                          <a:latin typeface="Chulabhorn Likit Text" panose="00000500000000000000" pitchFamily="50" charset="-34"/>
                          <a:ea typeface="Batang"/>
                          <a:cs typeface="Chulabhorn Likit Text" panose="00000500000000000000" pitchFamily="50" charset="-34"/>
                        </a:rPr>
                        <a:t>การดำเนินงานกองทุนฯ ให้มีความครอบคลุม และมีประสิทธิภาพ สอดคล้องตามสถานการณ์ </a:t>
                      </a:r>
                    </a:p>
                    <a:p>
                      <a:pPr marL="0" marR="0" lvl="0" indent="0" algn="thaiDist" defTabSz="76197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50" spc="0" baseline="0" dirty="0">
                        <a:effectLst/>
                        <a:latin typeface="Chulabhorn Likit Text" panose="00000500000000000000" pitchFamily="50" charset="-34"/>
                        <a:ea typeface="Batang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13969"/>
                  </a:ext>
                </a:extLst>
              </a:tr>
            </a:tbl>
          </a:graphicData>
        </a:graphic>
      </p:graphicFrame>
      <p:grpSp>
        <p:nvGrpSpPr>
          <p:cNvPr id="28" name="Group 5"/>
          <p:cNvGrpSpPr/>
          <p:nvPr/>
        </p:nvGrpSpPr>
        <p:grpSpPr>
          <a:xfrm>
            <a:off x="572552" y="168105"/>
            <a:ext cx="9017000" cy="603268"/>
            <a:chOff x="0" y="-175733"/>
            <a:chExt cx="21640800" cy="1447844"/>
          </a:xfrm>
        </p:grpSpPr>
        <p:sp>
          <p:nvSpPr>
            <p:cNvPr id="29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2" name="Group 7"/>
            <p:cNvGrpSpPr/>
            <p:nvPr/>
          </p:nvGrpSpPr>
          <p:grpSpPr>
            <a:xfrm>
              <a:off x="0" y="-175733"/>
              <a:ext cx="4659803" cy="1447844"/>
              <a:chOff x="0" y="-38100"/>
              <a:chExt cx="1010276" cy="313902"/>
            </a:xfrm>
          </p:grpSpPr>
          <p:sp>
            <p:nvSpPr>
              <p:cNvPr id="4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33" name="Group 10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3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34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3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สืบเนื่องจากการประชุม</a:t>
              </a:r>
            </a:p>
          </p:txBody>
        </p:sp>
        <p:sp>
          <p:nvSpPr>
            <p:cNvPr id="35" name="TextBox 14"/>
            <p:cNvSpPr txBox="1"/>
            <p:nvPr/>
          </p:nvSpPr>
          <p:spPr>
            <a:xfrm>
              <a:off x="4659804" y="167160"/>
              <a:ext cx="12321194" cy="389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2"/>
                </a:lnSpc>
              </a:pPr>
              <a:endParaRPr lang="en-US" sz="1222" b="1" dirty="0">
                <a:solidFill>
                  <a:srgbClr val="00296B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36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10</a:t>
              </a:r>
            </a:p>
          </p:txBody>
        </p:sp>
        <p:sp>
          <p:nvSpPr>
            <p:cNvPr id="3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4" name="Group 63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65" name="Group 64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67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80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81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68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76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77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78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79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66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1823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181208"/>
              </p:ext>
            </p:extLst>
          </p:nvPr>
        </p:nvGraphicFramePr>
        <p:xfrm>
          <a:off x="230629" y="801890"/>
          <a:ext cx="9702158" cy="44439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93821">
                  <a:extLst>
                    <a:ext uri="{9D8B030D-6E8A-4147-A177-3AD203B41FA5}">
                      <a16:colId xmlns:a16="http://schemas.microsoft.com/office/drawing/2014/main" val="2931929888"/>
                    </a:ext>
                  </a:extLst>
                </a:gridCol>
                <a:gridCol w="4808337">
                  <a:extLst>
                    <a:ext uri="{9D8B030D-6E8A-4147-A177-3AD203B41FA5}">
                      <a16:colId xmlns:a16="http://schemas.microsoft.com/office/drawing/2014/main" val="4135339946"/>
                    </a:ext>
                  </a:extLst>
                </a:gridCol>
              </a:tblGrid>
              <a:tr h="675782"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th-TH" sz="1600" b="1" i="0" u="sng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ระเบียบวาระที่ 4 เรื่องเพื่อทราบ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th-TH" sz="1400" b="1" kern="1200" spc="-3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4.8 การดำเนินโครงการประชุมเชิงปฏิบัติการคณะทำงานเครือข่ายขับเคลื่อนกองทุนพัฒนาบทบาทสตรีระดับภาค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A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80162"/>
                  </a:ext>
                </a:extLst>
              </a:tr>
              <a:tr h="3361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15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เรื่อง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15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ผลการดำเนินการ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157069"/>
                  </a:ext>
                </a:extLst>
              </a:tr>
              <a:tr h="3432031"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</a:pPr>
                      <a:r>
                        <a:rPr lang="th-TH" sz="1500" b="1" u="sng" kern="1200" spc="-8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ที่ประชุมได้ร่วมพิจารณาและมีข้อเสนอแนะ/ข้อสังเกต ดังนี้  (ต่อ)</a:t>
                      </a:r>
                      <a:endParaRPr lang="en-US" sz="1500" b="1" kern="1200" spc="-80" baseline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63550" algn="l"/>
                          <a:tab pos="625475" algn="l"/>
                        </a:tabLst>
                      </a:pPr>
                      <a:r>
                        <a:rPr lang="th-TH" sz="1300" b="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 6. ในการเปลี่ยนแปลงหลักเกณฑ์การกู้เงินทุนหมุนเวียน สำนักงานกองทุนพัฒนาบทบาทสตรีควรคำนึงถึงผู้กู้ เพื่อไม่ให้ส่งผลกระทบกับผู้ที่ขาดโอกาสในการกู้ยืมเงิน </a:t>
                      </a:r>
                      <a:endParaRPr lang="th-TH" sz="1300" b="0" kern="1200" baseline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63550" algn="l"/>
                          <a:tab pos="625475" algn="l"/>
                        </a:tabLst>
                      </a:pPr>
                      <a:r>
                        <a:rPr lang="th-TH" sz="1300" b="0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 7. จัดทำแนวทางหลักเกณฑ์เงินทุนหมุนเวียน และนำเข้าที่ประชุมในวาระเพื่อพิจารณาในการประชุมคราวถัดไป 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76197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50" spc="0" baseline="0" dirty="0">
                        <a:effectLst/>
                        <a:latin typeface="Chulabhorn Likit Text" panose="00000500000000000000" pitchFamily="50" charset="-34"/>
                        <a:ea typeface="Batang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13969"/>
                  </a:ext>
                </a:extLst>
              </a:tr>
            </a:tbl>
          </a:graphicData>
        </a:graphic>
      </p:graphicFrame>
      <p:grpSp>
        <p:nvGrpSpPr>
          <p:cNvPr id="28" name="Group 5"/>
          <p:cNvGrpSpPr/>
          <p:nvPr/>
        </p:nvGrpSpPr>
        <p:grpSpPr>
          <a:xfrm>
            <a:off x="572552" y="168105"/>
            <a:ext cx="9017000" cy="603268"/>
            <a:chOff x="0" y="-175733"/>
            <a:chExt cx="21640800" cy="1447844"/>
          </a:xfrm>
        </p:grpSpPr>
        <p:sp>
          <p:nvSpPr>
            <p:cNvPr id="29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2" name="Group 7"/>
            <p:cNvGrpSpPr/>
            <p:nvPr/>
          </p:nvGrpSpPr>
          <p:grpSpPr>
            <a:xfrm>
              <a:off x="0" y="-175733"/>
              <a:ext cx="4659803" cy="1447844"/>
              <a:chOff x="0" y="-38100"/>
              <a:chExt cx="1010276" cy="313902"/>
            </a:xfrm>
          </p:grpSpPr>
          <p:sp>
            <p:nvSpPr>
              <p:cNvPr id="4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33" name="Group 10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3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34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3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สืบเนื่องจากการประชุม</a:t>
              </a:r>
            </a:p>
          </p:txBody>
        </p:sp>
        <p:sp>
          <p:nvSpPr>
            <p:cNvPr id="35" name="TextBox 14"/>
            <p:cNvSpPr txBox="1"/>
            <p:nvPr/>
          </p:nvSpPr>
          <p:spPr>
            <a:xfrm>
              <a:off x="4659804" y="167160"/>
              <a:ext cx="12321194" cy="389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2"/>
                </a:lnSpc>
              </a:pPr>
              <a:endParaRPr lang="en-US" sz="1222" b="1" dirty="0">
                <a:solidFill>
                  <a:srgbClr val="00296B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36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11</a:t>
              </a:r>
            </a:p>
          </p:txBody>
        </p:sp>
        <p:sp>
          <p:nvSpPr>
            <p:cNvPr id="3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4" name="Group 63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65" name="Group 64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67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80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81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68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76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77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78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79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66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6316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828502"/>
              </p:ext>
            </p:extLst>
          </p:nvPr>
        </p:nvGraphicFramePr>
        <p:xfrm>
          <a:off x="230629" y="801890"/>
          <a:ext cx="9702158" cy="45279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62071">
                  <a:extLst>
                    <a:ext uri="{9D8B030D-6E8A-4147-A177-3AD203B41FA5}">
                      <a16:colId xmlns:a16="http://schemas.microsoft.com/office/drawing/2014/main" val="2931929888"/>
                    </a:ext>
                  </a:extLst>
                </a:gridCol>
                <a:gridCol w="4840087">
                  <a:extLst>
                    <a:ext uri="{9D8B030D-6E8A-4147-A177-3AD203B41FA5}">
                      <a16:colId xmlns:a16="http://schemas.microsoft.com/office/drawing/2014/main" val="4135339946"/>
                    </a:ext>
                  </a:extLst>
                </a:gridCol>
              </a:tblGrid>
              <a:tr h="681546"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th-TH" sz="1600" b="1" i="0" u="sng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ระเบียบวาระที่ 5</a:t>
                      </a:r>
                      <a:r>
                        <a:rPr lang="th-TH" sz="1600" b="1" i="0" u="sng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600" b="1" i="0" u="sng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เรื่องเพื่อพิจารณา 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th-TH" sz="1400" b="1" kern="1200" spc="-3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5.1 ขออนุมัติโครงการประเภทเงินอุดหนุน (จังหวัดอำนาจเจริญ , กาญจนบุรี)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A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80162"/>
                  </a:ext>
                </a:extLst>
              </a:tr>
              <a:tr h="33897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15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เรื่อง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15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ผลการดำเนินการ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157069"/>
                  </a:ext>
                </a:extLst>
              </a:tr>
              <a:tr h="3507400"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</a:pPr>
                      <a:r>
                        <a:rPr lang="th-TH" sz="1500" b="1" u="sng" kern="1200" spc="-7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ที่ประชุมได้ร่วมพิจารณาและมีข้อเสนอแนะ/ข้อสังเกต ดังนี้ </a:t>
                      </a:r>
                      <a:endParaRPr lang="en-US" sz="1500" b="1" kern="1200" spc="-70" baseline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63550" algn="l"/>
                          <a:tab pos="625475" algn="l"/>
                        </a:tabLst>
                      </a:pPr>
                      <a:r>
                        <a:rPr lang="th-TH" sz="1200" b="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 คณะกรรมการบริหารกองทุนพัฒนาบทบาทสตรีได้แสดงความคิดเห็น และมีข้อสังเกต ทั้ง 2 จังหวัด ดังนี้</a:t>
                      </a:r>
                    </a:p>
                    <a:p>
                      <a:pPr algn="thaiDi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63550" algn="l"/>
                          <a:tab pos="625475" algn="l"/>
                        </a:tabLst>
                      </a:pPr>
                      <a:r>
                        <a:rPr lang="th-TH" sz="120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1. จังหวัดอำนาจเจริญ</a:t>
                      </a:r>
                    </a:p>
                    <a:p>
                      <a:pPr algn="thaiDi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63550" algn="l"/>
                          <a:tab pos="625475" algn="l"/>
                        </a:tabLst>
                      </a:pPr>
                      <a:r>
                        <a:rPr lang="th-TH" sz="120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    1.1 </a:t>
                      </a:r>
                      <a:r>
                        <a:rPr lang="th-TH" sz="1200" b="0" kern="1200" spc="-6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แก้ไขจำนวนกลุ่มเป้าหมายผู้เข้าร่วมโครงการที่ฝึกอบรม</a:t>
                      </a:r>
                      <a:br>
                        <a:rPr lang="th-TH" sz="1200" b="0" kern="1200" spc="-6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0" kern="1200" spc="-5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ในรายละเอียดงบประมาณให้มีความถูกต้อง โดยในโครงการระบุ จำนวน 210 คน </a:t>
                      </a:r>
                      <a:r>
                        <a:rPr lang="th-TH" sz="1200" b="0" kern="1200" spc="-9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แต่ในตารางกิจกรรมที่ดำเนินการในข้อ 6. กระบวนการ/วิธีดำเนินการ มีจำนวน 140 คน </a:t>
                      </a:r>
                      <a:r>
                        <a:rPr lang="th-TH" sz="120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ซึ่งในตัวเลขไม่ตรงกัน</a:t>
                      </a:r>
                    </a:p>
                    <a:p>
                      <a:pPr algn="thaiDist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63550" algn="l"/>
                          <a:tab pos="625475" algn="l"/>
                        </a:tabLst>
                      </a:pPr>
                      <a:r>
                        <a:rPr lang="th-TH" sz="120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     1.2 หลักการและเหตุผล วรรคที่สอง “กองทุนพัฒนาบทบาทสตรี เป็นนโยบายสำคัญของรัฐบาล เป็นแหล่งทุนหมุนเวียนดอกเบี้ยต่ำ ในการสร้างโอกาสให้สตรีเข้าถึงแหล่งทุนสำหรับการลงทุน เพื่อพัฒนาอาชีพ สร้างงาน สร้างรายได้ หรือเสริมสร้างความเข้มแข็งทางด้านเศรษฐกิจให้แก่สตรี</a:t>
                      </a:r>
                      <a:br>
                        <a:rPr lang="th-TH" sz="120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และองค์กรของสตรี” ให้ระบุสิ่งที่คาดหวังจากผู้เข้าร่วมโครงการที่จะประกอบอาชีพการย้อมผ้าสีธรรมชาติมีจำนวนกี่คน 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76197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spc="0" baseline="0" dirty="0">
                          <a:effectLst/>
                          <a:latin typeface="Chulabhorn Likit Text" panose="00000500000000000000" pitchFamily="50" charset="-34"/>
                          <a:ea typeface="Batang"/>
                          <a:cs typeface="Chulabhorn Likit Text" panose="00000500000000000000" pitchFamily="50" charset="-34"/>
                        </a:rPr>
                        <a:t>สกส. ได้ดำเนินการประสานจังหวัดอำนาจเจริญ ให้ดำเนินการปรับรายละเอียดโครงการตามข้อเสนอแนะของคณะกรรมการบริหารกองทุนพัฒนาบทบาทสตรีเรียบร้อยแล้ว (เอกสารแนบ)</a:t>
                      </a:r>
                      <a:endParaRPr lang="th-TH" sz="1250" spc="0" baseline="0" dirty="0">
                        <a:effectLst/>
                        <a:latin typeface="Chulabhorn Likit Text" panose="00000500000000000000" pitchFamily="50" charset="-34"/>
                        <a:ea typeface="Batang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13969"/>
                  </a:ext>
                </a:extLst>
              </a:tr>
            </a:tbl>
          </a:graphicData>
        </a:graphic>
      </p:graphicFrame>
      <p:grpSp>
        <p:nvGrpSpPr>
          <p:cNvPr id="28" name="Group 5"/>
          <p:cNvGrpSpPr/>
          <p:nvPr/>
        </p:nvGrpSpPr>
        <p:grpSpPr>
          <a:xfrm>
            <a:off x="572552" y="168105"/>
            <a:ext cx="9017000" cy="603268"/>
            <a:chOff x="0" y="-175733"/>
            <a:chExt cx="21640800" cy="1447844"/>
          </a:xfrm>
        </p:grpSpPr>
        <p:sp>
          <p:nvSpPr>
            <p:cNvPr id="29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2" name="Group 7"/>
            <p:cNvGrpSpPr/>
            <p:nvPr/>
          </p:nvGrpSpPr>
          <p:grpSpPr>
            <a:xfrm>
              <a:off x="0" y="-175733"/>
              <a:ext cx="4659803" cy="1447844"/>
              <a:chOff x="0" y="-38100"/>
              <a:chExt cx="1010276" cy="313902"/>
            </a:xfrm>
          </p:grpSpPr>
          <p:sp>
            <p:nvSpPr>
              <p:cNvPr id="4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33" name="Group 10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3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34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3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สืบเนื่องจากการประชุม</a:t>
              </a:r>
            </a:p>
          </p:txBody>
        </p:sp>
        <p:sp>
          <p:nvSpPr>
            <p:cNvPr id="35" name="TextBox 14"/>
            <p:cNvSpPr txBox="1"/>
            <p:nvPr/>
          </p:nvSpPr>
          <p:spPr>
            <a:xfrm>
              <a:off x="4659804" y="167160"/>
              <a:ext cx="12321194" cy="389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2"/>
                </a:lnSpc>
              </a:pPr>
              <a:endParaRPr lang="en-US" sz="1222" b="1" dirty="0">
                <a:solidFill>
                  <a:srgbClr val="00296B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36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12</a:t>
              </a:r>
            </a:p>
          </p:txBody>
        </p:sp>
        <p:sp>
          <p:nvSpPr>
            <p:cNvPr id="3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4" name="Group 63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65" name="Group 64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67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80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81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68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76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77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78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79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66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007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072"/>
              </p:ext>
            </p:extLst>
          </p:nvPr>
        </p:nvGraphicFramePr>
        <p:xfrm>
          <a:off x="230629" y="801890"/>
          <a:ext cx="9702158" cy="45787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70021">
                  <a:extLst>
                    <a:ext uri="{9D8B030D-6E8A-4147-A177-3AD203B41FA5}">
                      <a16:colId xmlns:a16="http://schemas.microsoft.com/office/drawing/2014/main" val="2931929888"/>
                    </a:ext>
                  </a:extLst>
                </a:gridCol>
                <a:gridCol w="4732137">
                  <a:extLst>
                    <a:ext uri="{9D8B030D-6E8A-4147-A177-3AD203B41FA5}">
                      <a16:colId xmlns:a16="http://schemas.microsoft.com/office/drawing/2014/main" val="4135339946"/>
                    </a:ext>
                  </a:extLst>
                </a:gridCol>
              </a:tblGrid>
              <a:tr h="636558"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th-TH" sz="1600" b="1" i="0" u="sng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ระเบียบวาระที่ 5</a:t>
                      </a:r>
                      <a:r>
                        <a:rPr lang="th-TH" sz="1600" b="1" i="0" u="sng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600" b="1" i="0" u="sng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เรื่องเพื่อพิจารณา 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th-TH" sz="1400" b="1" kern="1200" spc="-3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5.1 ขออนุมัติโครงการประเภทเงินอุดหนุน (จังหวัดอำนาจเจริญ , กาญจนบุรี)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A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80162"/>
                  </a:ext>
                </a:extLst>
              </a:tr>
              <a:tr h="3165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15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เรื่อง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15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ผลการดำเนินการ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157069"/>
                  </a:ext>
                </a:extLst>
              </a:tr>
              <a:tr h="3500471"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tabLst>
                          <a:tab pos="533400" algn="l"/>
                        </a:tabLst>
                      </a:pPr>
                      <a:r>
                        <a:rPr lang="th-TH" sz="1500" b="1" u="sng" kern="1200" spc="-7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ที่ประชุมได้ร่วมพิจารณาและมีข้อเสนอแนะ/ข้อสังเกต ดังนี้ (ต่อ)</a:t>
                      </a:r>
                      <a:endParaRPr lang="en-US" sz="1500" b="1" kern="1200" spc="-70" baseline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463550" algn="l"/>
                          <a:tab pos="625475" algn="l"/>
                        </a:tabLst>
                      </a:pPr>
                      <a:r>
                        <a:rPr lang="th-TH" sz="120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  1.3 การเขียนวัตถุประสงค์ของโครงการ ควรเขียนให้ผู้อ่านเข้าใจวัตถุประสงค์ที่แท้จริง เนื้อหากระชับ และต้องสอดคล้องกับการจัดทำโครงการ เช่น การทอผ้ามีวิธียกระดับการทอผ้าอย่างไรให้มีรายได้เพิ่มขึ้น</a:t>
                      </a: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463550" algn="l"/>
                          <a:tab pos="536575" algn="l"/>
                        </a:tabLst>
                      </a:pPr>
                      <a:r>
                        <a:rPr lang="th-TH" sz="120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  1.4 ไม่ควรจัดซื้อกี่กระตุก เนื่องจากเป็นครุภัณฑ์ที่จัดซื้อไม่ได้</a:t>
                      </a: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463550" algn="l"/>
                          <a:tab pos="625475" algn="l"/>
                        </a:tabLst>
                      </a:pPr>
                      <a:r>
                        <a:rPr lang="th-TH" sz="120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  1.5 </a:t>
                      </a:r>
                      <a:r>
                        <a:rPr lang="th-TH" sz="1200" b="0" kern="1200" spc="-3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ผลที่คาดว่าจะได้รับ ข้อ 10.3 สตรีมีรายได้เพิ่มขึ้น มีคุณภาพชีวิตที่ดี</a:t>
                      </a:r>
                      <a:r>
                        <a:rPr lang="th-TH" sz="120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ควรระบุให้ชัดเจนว่าประเมินจากอะไรในเรื่องสตรีมีคุณภาพชีวิตที่ดี</a:t>
                      </a: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463550" algn="l"/>
                          <a:tab pos="623888" algn="l"/>
                        </a:tabLst>
                      </a:pPr>
                      <a:r>
                        <a:rPr lang="th-TH" sz="120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  1.6 </a:t>
                      </a:r>
                      <a:r>
                        <a:rPr lang="th-TH" sz="1200" b="0" kern="1200" spc="-4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เพิ่มรายละเอียดงบประมาณแนบท้าย หน้าที่ 4 ข้อ 10 วัสดุฝึกปฏิบัติ </a:t>
                      </a:r>
                      <a:r>
                        <a:rPr lang="th-TH" sz="120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“กะละมังสแตนเลส ขนาดใหญ่ 40 นิ้ว” มีวิธีการเก็บรักษาอย่างไร เนื่องจาก</a:t>
                      </a:r>
                      <a:br>
                        <a:rPr lang="th-TH" sz="120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มีอายุการใช้งานมากกว่า 1 ปี</a:t>
                      </a: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463550" algn="l"/>
                          <a:tab pos="623888" algn="l"/>
                        </a:tabLst>
                      </a:pPr>
                      <a:r>
                        <a:rPr lang="th-TH" sz="120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  1.7 นโยบายของผู้ว่าราชการจังหวัดอำนาจเจริญที่มีความประสงค์ให้มีการฝึกอบรม เรื่องการย้อมผ้าสีธรรมชาติ กลุ่มเป้าหมายผู้เข้าร่วมโครงการครอบคลุมทั้งจังหวัดหรือไม่</a:t>
                      </a: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463550" algn="l"/>
                          <a:tab pos="623888" algn="l"/>
                        </a:tabLst>
                      </a:pPr>
                      <a:r>
                        <a:rPr lang="th-TH" sz="120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  1.8 ระบุกลุ่มเป้าหมายให้ชัดเจน ว่าเป็นผู้ที่มีความรู้พื้นฐานในการทอผ้าอยู่แล้วหรือไม่เนื่องจากระยะเวลาในการอบรม</a:t>
                      </a: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463550" algn="l"/>
                          <a:tab pos="623888" algn="l"/>
                        </a:tabLst>
                      </a:pPr>
                      <a:r>
                        <a:rPr lang="th-TH" sz="120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มีเพียงแค่ 3 ชั่วโมง ทำได้จริงใช่หรือไม่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76197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50" spc="0" baseline="0" dirty="0">
                        <a:effectLst/>
                        <a:latin typeface="Chulabhorn Likit Text" panose="00000500000000000000" pitchFamily="50" charset="-34"/>
                        <a:ea typeface="Batang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13969"/>
                  </a:ext>
                </a:extLst>
              </a:tr>
            </a:tbl>
          </a:graphicData>
        </a:graphic>
      </p:graphicFrame>
      <p:grpSp>
        <p:nvGrpSpPr>
          <p:cNvPr id="28" name="Group 5"/>
          <p:cNvGrpSpPr/>
          <p:nvPr/>
        </p:nvGrpSpPr>
        <p:grpSpPr>
          <a:xfrm>
            <a:off x="572552" y="168105"/>
            <a:ext cx="9017000" cy="603268"/>
            <a:chOff x="0" y="-175733"/>
            <a:chExt cx="21640800" cy="1447844"/>
          </a:xfrm>
        </p:grpSpPr>
        <p:sp>
          <p:nvSpPr>
            <p:cNvPr id="29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2" name="Group 7"/>
            <p:cNvGrpSpPr/>
            <p:nvPr/>
          </p:nvGrpSpPr>
          <p:grpSpPr>
            <a:xfrm>
              <a:off x="0" y="-175733"/>
              <a:ext cx="4659803" cy="1447844"/>
              <a:chOff x="0" y="-38100"/>
              <a:chExt cx="1010276" cy="313902"/>
            </a:xfrm>
          </p:grpSpPr>
          <p:sp>
            <p:nvSpPr>
              <p:cNvPr id="4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33" name="Group 10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3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34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3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สืบเนื่องจากการประชุม</a:t>
              </a:r>
            </a:p>
          </p:txBody>
        </p:sp>
        <p:sp>
          <p:nvSpPr>
            <p:cNvPr id="35" name="TextBox 14"/>
            <p:cNvSpPr txBox="1"/>
            <p:nvPr/>
          </p:nvSpPr>
          <p:spPr>
            <a:xfrm>
              <a:off x="4659804" y="167160"/>
              <a:ext cx="12321194" cy="389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2"/>
                </a:lnSpc>
              </a:pPr>
              <a:endParaRPr lang="en-US" sz="1222" b="1" dirty="0">
                <a:solidFill>
                  <a:srgbClr val="00296B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36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13</a:t>
              </a:r>
            </a:p>
          </p:txBody>
        </p:sp>
        <p:sp>
          <p:nvSpPr>
            <p:cNvPr id="3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4" name="Group 63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65" name="Group 64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67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80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81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68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76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77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78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79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66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5360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able 1">
            <a:extLst>
              <a:ext uri="{FF2B5EF4-FFF2-40B4-BE49-F238E27FC236}">
                <a16:creationId xmlns:a16="http://schemas.microsoft.com/office/drawing/2014/main" id="{D25B3DCE-57D0-7EE9-FB06-79D026C091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683146"/>
              </p:ext>
            </p:extLst>
          </p:nvPr>
        </p:nvGraphicFramePr>
        <p:xfrm>
          <a:off x="139597" y="1115889"/>
          <a:ext cx="9882910" cy="3871032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41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5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3305">
                  <a:extLst>
                    <a:ext uri="{9D8B030D-6E8A-4147-A177-3AD203B41FA5}">
                      <a16:colId xmlns:a16="http://schemas.microsoft.com/office/drawing/2014/main" val="163362355"/>
                    </a:ext>
                  </a:extLst>
                </a:gridCol>
                <a:gridCol w="3689834">
                  <a:extLst>
                    <a:ext uri="{9D8B030D-6E8A-4147-A177-3AD203B41FA5}">
                      <a16:colId xmlns:a16="http://schemas.microsoft.com/office/drawing/2014/main" val="3267390794"/>
                    </a:ext>
                  </a:extLst>
                </a:gridCol>
              </a:tblGrid>
              <a:tr h="384633"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ที่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รายละเอียดโครงการ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โครงการเดิม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ปรับแก้โครงการ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4975"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ข้อ 4 หลักการและเหตุผล (วรรคที่สอง)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1424"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ข้อ 5 วัตถุประสงค์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039" y="1611743"/>
            <a:ext cx="3796854" cy="187936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039" y="4003741"/>
            <a:ext cx="3149937" cy="77344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471" y="4007326"/>
            <a:ext cx="3423921" cy="769862"/>
          </a:xfrm>
          <a:prstGeom prst="rect">
            <a:avLst/>
          </a:prstGeom>
        </p:spPr>
      </p:pic>
      <p:sp>
        <p:nvSpPr>
          <p:cNvPr id="31" name="สี่เหลี่ยมผืนผ้า 3">
            <a:extLst>
              <a:ext uri="{FF2B5EF4-FFF2-40B4-BE49-F238E27FC236}">
                <a16:creationId xmlns:a16="http://schemas.microsoft.com/office/drawing/2014/main" id="{652F233B-C6DA-3975-A139-1C3C215CD86C}"/>
              </a:ext>
            </a:extLst>
          </p:cNvPr>
          <p:cNvSpPr/>
          <p:nvPr/>
        </p:nvSpPr>
        <p:spPr>
          <a:xfrm>
            <a:off x="2594820" y="200777"/>
            <a:ext cx="5361507" cy="4800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เปรียบเทียบโครงการจังหวัดอำนาจเจริญ</a:t>
            </a:r>
            <a:endParaRPr lang="th-TH" sz="1050" b="1" dirty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4196" y="1787998"/>
            <a:ext cx="3505687" cy="1813518"/>
          </a:xfrm>
          <a:prstGeom prst="rect">
            <a:avLst/>
          </a:prstGeom>
        </p:spPr>
      </p:pic>
      <p:grpSp>
        <p:nvGrpSpPr>
          <p:cNvPr id="33" name="Group 5"/>
          <p:cNvGrpSpPr/>
          <p:nvPr/>
        </p:nvGrpSpPr>
        <p:grpSpPr>
          <a:xfrm>
            <a:off x="572552" y="168105"/>
            <a:ext cx="9017000" cy="603268"/>
            <a:chOff x="0" y="-175733"/>
            <a:chExt cx="21640800" cy="1447844"/>
          </a:xfrm>
        </p:grpSpPr>
        <p:sp>
          <p:nvSpPr>
            <p:cNvPr id="34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5" name="Group 7"/>
            <p:cNvGrpSpPr/>
            <p:nvPr/>
          </p:nvGrpSpPr>
          <p:grpSpPr>
            <a:xfrm>
              <a:off x="0" y="-175733"/>
              <a:ext cx="4659803" cy="1447844"/>
              <a:chOff x="0" y="-38100"/>
              <a:chExt cx="1010276" cy="313902"/>
            </a:xfrm>
          </p:grpSpPr>
          <p:sp>
            <p:nvSpPr>
              <p:cNvPr id="67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68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36" name="Group 10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65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66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37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3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สืบเนื่องจากการประชุม</a:t>
              </a:r>
            </a:p>
          </p:txBody>
        </p:sp>
        <p:sp>
          <p:nvSpPr>
            <p:cNvPr id="38" name="TextBox 14"/>
            <p:cNvSpPr txBox="1"/>
            <p:nvPr/>
          </p:nvSpPr>
          <p:spPr>
            <a:xfrm>
              <a:off x="4659804" y="167160"/>
              <a:ext cx="12321194" cy="389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2"/>
                </a:lnSpc>
              </a:pPr>
              <a:endParaRPr lang="en-US" sz="1222" b="1" dirty="0">
                <a:solidFill>
                  <a:srgbClr val="00296B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62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14</a:t>
              </a:r>
            </a:p>
          </p:txBody>
        </p:sp>
        <p:sp>
          <p:nvSpPr>
            <p:cNvPr id="63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4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9" name="Group 68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70" name="Group 69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72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78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79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73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74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/>
                  </a:stretch>
                </a:blipFill>
              </p:spPr>
            </p:sp>
            <p:sp>
              <p:nvSpPr>
                <p:cNvPr id="75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9"/>
                  <a:stretch>
                    <a:fillRect/>
                  </a:stretch>
                </a:blipFill>
              </p:spPr>
            </p:sp>
            <p:sp>
              <p:nvSpPr>
                <p:cNvPr id="76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0"/>
                  <a:stretch>
                    <a:fillRect/>
                  </a:stretch>
                </a:blipFill>
              </p:spPr>
            </p:sp>
            <p:sp>
              <p:nvSpPr>
                <p:cNvPr id="77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1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71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8529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" name="Table 1">
            <a:extLst>
              <a:ext uri="{FF2B5EF4-FFF2-40B4-BE49-F238E27FC236}">
                <a16:creationId xmlns:a16="http://schemas.microsoft.com/office/drawing/2014/main" id="{D25B3DCE-57D0-7EE9-FB06-79D026C091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63673"/>
              </p:ext>
            </p:extLst>
          </p:nvPr>
        </p:nvGraphicFramePr>
        <p:xfrm>
          <a:off x="139597" y="1115889"/>
          <a:ext cx="9882910" cy="3218367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41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5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3305">
                  <a:extLst>
                    <a:ext uri="{9D8B030D-6E8A-4147-A177-3AD203B41FA5}">
                      <a16:colId xmlns:a16="http://schemas.microsoft.com/office/drawing/2014/main" val="163362355"/>
                    </a:ext>
                  </a:extLst>
                </a:gridCol>
                <a:gridCol w="3689834">
                  <a:extLst>
                    <a:ext uri="{9D8B030D-6E8A-4147-A177-3AD203B41FA5}">
                      <a16:colId xmlns:a16="http://schemas.microsoft.com/office/drawing/2014/main" val="3267390794"/>
                    </a:ext>
                  </a:extLst>
                </a:gridCol>
              </a:tblGrid>
              <a:tr h="528890"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ที่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รายละเอียดโครงการ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โครงการเดิม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ปรับแก้โครงการ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9477"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ข้อ 6 กระบวนการ/วิธีดำเนินการ แก้ไขจำนวนกลุ่มเป้าหมายผู้เข้าร่วมโครงการ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2" name="Picture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137" y="1833842"/>
            <a:ext cx="3694831" cy="163711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735" y="1755813"/>
            <a:ext cx="3461922" cy="1604484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1104" y="3470956"/>
            <a:ext cx="3419553" cy="414452"/>
          </a:xfrm>
          <a:prstGeom prst="rect">
            <a:avLst/>
          </a:prstGeom>
        </p:spPr>
      </p:pic>
      <p:sp>
        <p:nvSpPr>
          <p:cNvPr id="29" name="สี่เหลี่ยมผืนผ้า 3">
            <a:extLst>
              <a:ext uri="{FF2B5EF4-FFF2-40B4-BE49-F238E27FC236}">
                <a16:creationId xmlns:a16="http://schemas.microsoft.com/office/drawing/2014/main" id="{652F233B-C6DA-3975-A139-1C3C215CD86C}"/>
              </a:ext>
            </a:extLst>
          </p:cNvPr>
          <p:cNvSpPr/>
          <p:nvPr/>
        </p:nvSpPr>
        <p:spPr>
          <a:xfrm>
            <a:off x="2594820" y="175377"/>
            <a:ext cx="5361507" cy="4800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เปรียบเทียบโครงการจังหวัดอำนาจเจริญ (ต่อ)</a:t>
            </a:r>
            <a:endParaRPr lang="th-TH" sz="1050" b="1" dirty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</p:txBody>
      </p:sp>
      <p:grpSp>
        <p:nvGrpSpPr>
          <p:cNvPr id="30" name="Group 5"/>
          <p:cNvGrpSpPr/>
          <p:nvPr/>
        </p:nvGrpSpPr>
        <p:grpSpPr>
          <a:xfrm>
            <a:off x="572552" y="168105"/>
            <a:ext cx="9017000" cy="603268"/>
            <a:chOff x="0" y="-175733"/>
            <a:chExt cx="21640800" cy="1447844"/>
          </a:xfrm>
        </p:grpSpPr>
        <p:sp>
          <p:nvSpPr>
            <p:cNvPr id="31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2" name="Group 7"/>
            <p:cNvGrpSpPr/>
            <p:nvPr/>
          </p:nvGrpSpPr>
          <p:grpSpPr>
            <a:xfrm>
              <a:off x="0" y="-175733"/>
              <a:ext cx="4659803" cy="1447844"/>
              <a:chOff x="0" y="-38100"/>
              <a:chExt cx="1010276" cy="313902"/>
            </a:xfrm>
          </p:grpSpPr>
          <p:sp>
            <p:nvSpPr>
              <p:cNvPr id="4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33" name="Group 10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3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34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3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สืบเนื่องจากการประชุม</a:t>
              </a:r>
            </a:p>
          </p:txBody>
        </p:sp>
        <p:sp>
          <p:nvSpPr>
            <p:cNvPr id="35" name="TextBox 14"/>
            <p:cNvSpPr txBox="1"/>
            <p:nvPr/>
          </p:nvSpPr>
          <p:spPr>
            <a:xfrm>
              <a:off x="4659804" y="167160"/>
              <a:ext cx="12321194" cy="389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2"/>
                </a:lnSpc>
              </a:pPr>
              <a:endParaRPr lang="en-US" sz="1222" b="1" dirty="0">
                <a:solidFill>
                  <a:srgbClr val="00296B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36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15</a:t>
              </a:r>
            </a:p>
          </p:txBody>
        </p:sp>
        <p:sp>
          <p:nvSpPr>
            <p:cNvPr id="3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3" name="Group 42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4" name="Group 43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46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5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6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47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48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/>
                  </a:stretch>
                </a:blipFill>
              </p:spPr>
            </p:sp>
            <p:sp>
              <p:nvSpPr>
                <p:cNvPr id="49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9"/>
                  <a:stretch>
                    <a:fillRect/>
                  </a:stretch>
                </a:blipFill>
              </p:spPr>
            </p:sp>
            <p:sp>
              <p:nvSpPr>
                <p:cNvPr id="50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0"/>
                  <a:stretch>
                    <a:fillRect/>
                  </a:stretch>
                </a:blipFill>
              </p:spPr>
            </p:sp>
            <p:sp>
              <p:nvSpPr>
                <p:cNvPr id="54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1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5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108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able 1">
            <a:extLst>
              <a:ext uri="{FF2B5EF4-FFF2-40B4-BE49-F238E27FC236}">
                <a16:creationId xmlns:a16="http://schemas.microsoft.com/office/drawing/2014/main" id="{D25B3DCE-57D0-7EE9-FB06-79D026C091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331090"/>
              </p:ext>
            </p:extLst>
          </p:nvPr>
        </p:nvGraphicFramePr>
        <p:xfrm>
          <a:off x="139597" y="1115889"/>
          <a:ext cx="9882910" cy="4169343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41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5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3305">
                  <a:extLst>
                    <a:ext uri="{9D8B030D-6E8A-4147-A177-3AD203B41FA5}">
                      <a16:colId xmlns:a16="http://schemas.microsoft.com/office/drawing/2014/main" val="163362355"/>
                    </a:ext>
                  </a:extLst>
                </a:gridCol>
                <a:gridCol w="3689834">
                  <a:extLst>
                    <a:ext uri="{9D8B030D-6E8A-4147-A177-3AD203B41FA5}">
                      <a16:colId xmlns:a16="http://schemas.microsoft.com/office/drawing/2014/main" val="3267390794"/>
                    </a:ext>
                  </a:extLst>
                </a:gridCol>
              </a:tblGrid>
              <a:tr h="384633"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ที่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รายละเอียดโครงการ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โครงการเดิม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ปรับแก้โครงการ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4710"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รายละเอียดแนบท้ายงบประมาณ (วิธีการจัดเก็บกะละมัง)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/>
          <a:srcRect b="2459"/>
          <a:stretch/>
        </p:blipFill>
        <p:spPr>
          <a:xfrm>
            <a:off x="2853901" y="1684585"/>
            <a:ext cx="3025734" cy="303195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/>
          <a:srcRect l="6345" t="2284" r="3581" b="2166"/>
          <a:stretch/>
        </p:blipFill>
        <p:spPr>
          <a:xfrm>
            <a:off x="6647166" y="1728065"/>
            <a:ext cx="3115057" cy="2988470"/>
          </a:xfrm>
          <a:prstGeom prst="rect">
            <a:avLst/>
          </a:prstGeom>
        </p:spPr>
      </p:pic>
      <p:sp>
        <p:nvSpPr>
          <p:cNvPr id="28" name="สี่เหลี่ยมผืนผ้า 3">
            <a:extLst>
              <a:ext uri="{FF2B5EF4-FFF2-40B4-BE49-F238E27FC236}">
                <a16:creationId xmlns:a16="http://schemas.microsoft.com/office/drawing/2014/main" id="{652F233B-C6DA-3975-A139-1C3C215CD86C}"/>
              </a:ext>
            </a:extLst>
          </p:cNvPr>
          <p:cNvSpPr/>
          <p:nvPr/>
        </p:nvSpPr>
        <p:spPr>
          <a:xfrm>
            <a:off x="2594820" y="188077"/>
            <a:ext cx="5361507" cy="4800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เปรียบเทียบโครงการจังหวัดอำนาจเจริญ (ต่อ)</a:t>
            </a:r>
            <a:endParaRPr lang="th-TH" sz="1050" b="1" dirty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</p:txBody>
      </p:sp>
      <p:grpSp>
        <p:nvGrpSpPr>
          <p:cNvPr id="29" name="Group 5"/>
          <p:cNvGrpSpPr/>
          <p:nvPr/>
        </p:nvGrpSpPr>
        <p:grpSpPr>
          <a:xfrm>
            <a:off x="572552" y="168105"/>
            <a:ext cx="9017000" cy="603268"/>
            <a:chOff x="0" y="-175733"/>
            <a:chExt cx="21640800" cy="1447844"/>
          </a:xfrm>
        </p:grpSpPr>
        <p:sp>
          <p:nvSpPr>
            <p:cNvPr id="30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3" name="Group 7"/>
            <p:cNvGrpSpPr/>
            <p:nvPr/>
          </p:nvGrpSpPr>
          <p:grpSpPr>
            <a:xfrm>
              <a:off x="0" y="-175733"/>
              <a:ext cx="4659803" cy="1447844"/>
              <a:chOff x="0" y="-38100"/>
              <a:chExt cx="1010276" cy="313902"/>
            </a:xfrm>
          </p:grpSpPr>
          <p:sp>
            <p:nvSpPr>
              <p:cNvPr id="65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66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34" name="Group 10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63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64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35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3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สืบเนื่องจากการประชุม</a:t>
              </a:r>
            </a:p>
          </p:txBody>
        </p:sp>
        <p:sp>
          <p:nvSpPr>
            <p:cNvPr id="36" name="TextBox 14"/>
            <p:cNvSpPr txBox="1"/>
            <p:nvPr/>
          </p:nvSpPr>
          <p:spPr>
            <a:xfrm>
              <a:off x="4659804" y="167160"/>
              <a:ext cx="12321194" cy="389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2"/>
                </a:lnSpc>
              </a:pPr>
              <a:endParaRPr lang="en-US" sz="1222" b="1" dirty="0">
                <a:solidFill>
                  <a:srgbClr val="00296B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37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16</a:t>
              </a:r>
            </a:p>
          </p:txBody>
        </p:sp>
        <p:sp>
          <p:nvSpPr>
            <p:cNvPr id="38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2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7" name="Group 66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68" name="Group 67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70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76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77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71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72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73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74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/>
                  </a:stretch>
                </a:blipFill>
              </p:spPr>
            </p:sp>
            <p:sp>
              <p:nvSpPr>
                <p:cNvPr id="75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9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6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4153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able 1">
            <a:extLst>
              <a:ext uri="{FF2B5EF4-FFF2-40B4-BE49-F238E27FC236}">
                <a16:creationId xmlns:a16="http://schemas.microsoft.com/office/drawing/2014/main" id="{D25B3DCE-57D0-7EE9-FB06-79D026C091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737425"/>
              </p:ext>
            </p:extLst>
          </p:nvPr>
        </p:nvGraphicFramePr>
        <p:xfrm>
          <a:off x="139597" y="1205316"/>
          <a:ext cx="9882910" cy="412449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341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5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33305">
                  <a:extLst>
                    <a:ext uri="{9D8B030D-6E8A-4147-A177-3AD203B41FA5}">
                      <a16:colId xmlns:a16="http://schemas.microsoft.com/office/drawing/2014/main" val="163362355"/>
                    </a:ext>
                  </a:extLst>
                </a:gridCol>
                <a:gridCol w="3689834">
                  <a:extLst>
                    <a:ext uri="{9D8B030D-6E8A-4147-A177-3AD203B41FA5}">
                      <a16:colId xmlns:a16="http://schemas.microsoft.com/office/drawing/2014/main" val="3267390794"/>
                    </a:ext>
                  </a:extLst>
                </a:gridCol>
              </a:tblGrid>
              <a:tr h="435442"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ที่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รายละเอียดโครงการ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โครงการเดิม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ปรับแก้โครงการ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7114"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ข้อ 10 สถานที่ดำเนินการ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1934"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ข้อ 11 ผลที่คาดว่าจะได้รับ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1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 Light" panose="00000400000000000000" pitchFamily="50" charset="-34"/>
                        <a:cs typeface="Chulabhorn Likit Text Light" panose="00000400000000000000" pitchFamily="50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874" y="1694362"/>
            <a:ext cx="3829114" cy="16058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/>
          <a:srcRect t="4760"/>
          <a:stretch/>
        </p:blipFill>
        <p:spPr>
          <a:xfrm>
            <a:off x="6370885" y="1711638"/>
            <a:ext cx="3329104" cy="137903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137" y="3797476"/>
            <a:ext cx="3415047" cy="10049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/>
          <a:srcRect b="4658"/>
          <a:stretch/>
        </p:blipFill>
        <p:spPr>
          <a:xfrm>
            <a:off x="6469556" y="3645552"/>
            <a:ext cx="3243752" cy="1590531"/>
          </a:xfrm>
          <a:prstGeom prst="rect">
            <a:avLst/>
          </a:prstGeom>
        </p:spPr>
      </p:pic>
      <p:sp>
        <p:nvSpPr>
          <p:cNvPr id="30" name="สี่เหลี่ยมผืนผ้า 3">
            <a:extLst>
              <a:ext uri="{FF2B5EF4-FFF2-40B4-BE49-F238E27FC236}">
                <a16:creationId xmlns:a16="http://schemas.microsoft.com/office/drawing/2014/main" id="{652F233B-C6DA-3975-A139-1C3C215CD86C}"/>
              </a:ext>
            </a:extLst>
          </p:cNvPr>
          <p:cNvSpPr/>
          <p:nvPr/>
        </p:nvSpPr>
        <p:spPr>
          <a:xfrm>
            <a:off x="2594820" y="200777"/>
            <a:ext cx="5361507" cy="4800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เปรียบเทียบโครงการจังหวัดอำนาจเจริญ (ต่อ)</a:t>
            </a:r>
            <a:endParaRPr lang="th-TH" sz="1050" b="1" dirty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</p:txBody>
      </p:sp>
      <p:grpSp>
        <p:nvGrpSpPr>
          <p:cNvPr id="31" name="Group 5"/>
          <p:cNvGrpSpPr/>
          <p:nvPr/>
        </p:nvGrpSpPr>
        <p:grpSpPr>
          <a:xfrm>
            <a:off x="572552" y="168105"/>
            <a:ext cx="9017000" cy="603268"/>
            <a:chOff x="0" y="-175733"/>
            <a:chExt cx="21640800" cy="1447844"/>
          </a:xfrm>
        </p:grpSpPr>
        <p:sp>
          <p:nvSpPr>
            <p:cNvPr id="36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7" name="Group 7"/>
            <p:cNvGrpSpPr/>
            <p:nvPr/>
          </p:nvGrpSpPr>
          <p:grpSpPr>
            <a:xfrm>
              <a:off x="0" y="-175733"/>
              <a:ext cx="4659803" cy="1447844"/>
              <a:chOff x="0" y="-38100"/>
              <a:chExt cx="1010276" cy="313902"/>
            </a:xfrm>
          </p:grpSpPr>
          <p:sp>
            <p:nvSpPr>
              <p:cNvPr id="69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0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38" name="Group 10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67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68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62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3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สืบเนื่องจากการประชุม</a:t>
              </a:r>
            </a:p>
          </p:txBody>
        </p:sp>
        <p:sp>
          <p:nvSpPr>
            <p:cNvPr id="63" name="TextBox 14"/>
            <p:cNvSpPr txBox="1"/>
            <p:nvPr/>
          </p:nvSpPr>
          <p:spPr>
            <a:xfrm>
              <a:off x="4659804" y="136680"/>
              <a:ext cx="12321194" cy="389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2"/>
                </a:lnSpc>
              </a:pPr>
              <a:endParaRPr lang="en-US" sz="1222" b="1" dirty="0">
                <a:solidFill>
                  <a:srgbClr val="00296B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64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17</a:t>
              </a:r>
            </a:p>
          </p:txBody>
        </p:sp>
        <p:sp>
          <p:nvSpPr>
            <p:cNvPr id="65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6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1" name="Group 70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72" name="Group 71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74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80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81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75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76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/>
                  </a:stretch>
                </a:blipFill>
              </p:spPr>
            </p:sp>
            <p:sp>
              <p:nvSpPr>
                <p:cNvPr id="77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9"/>
                  <a:stretch>
                    <a:fillRect/>
                  </a:stretch>
                </a:blipFill>
              </p:spPr>
            </p:sp>
            <p:sp>
              <p:nvSpPr>
                <p:cNvPr id="78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0"/>
                  <a:stretch>
                    <a:fillRect/>
                  </a:stretch>
                </a:blipFill>
              </p:spPr>
            </p:sp>
            <p:sp>
              <p:nvSpPr>
                <p:cNvPr id="79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1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73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9450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129372"/>
              </p:ext>
            </p:extLst>
          </p:nvPr>
        </p:nvGraphicFramePr>
        <p:xfrm>
          <a:off x="230629" y="801890"/>
          <a:ext cx="9702158" cy="45848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70021">
                  <a:extLst>
                    <a:ext uri="{9D8B030D-6E8A-4147-A177-3AD203B41FA5}">
                      <a16:colId xmlns:a16="http://schemas.microsoft.com/office/drawing/2014/main" val="2931929888"/>
                    </a:ext>
                  </a:extLst>
                </a:gridCol>
                <a:gridCol w="4732137">
                  <a:extLst>
                    <a:ext uri="{9D8B030D-6E8A-4147-A177-3AD203B41FA5}">
                      <a16:colId xmlns:a16="http://schemas.microsoft.com/office/drawing/2014/main" val="4135339946"/>
                    </a:ext>
                  </a:extLst>
                </a:gridCol>
              </a:tblGrid>
              <a:tr h="651460"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th-TH" sz="1600" b="1" i="0" u="sng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ระเบียบวาระที่ 5</a:t>
                      </a:r>
                      <a:r>
                        <a:rPr lang="th-TH" sz="1600" b="1" i="0" u="sng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600" b="1" i="0" u="sng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เรื่องเพื่อพิจารณา 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th-TH" sz="1400" b="1" kern="1200" spc="-3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5.1 ขออนุมัติโครงการประเภทเงินอุดหนุน (จังหวัดอำนาจเจริญ , กาญจนบุรี)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A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80162"/>
                  </a:ext>
                </a:extLst>
              </a:tr>
              <a:tr h="3509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15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เรื่อง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15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ผลการดำเนินการ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157069"/>
                  </a:ext>
                </a:extLst>
              </a:tr>
              <a:tr h="3582419"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tabLst>
                          <a:tab pos="533400" algn="l"/>
                        </a:tabLst>
                      </a:pPr>
                      <a:r>
                        <a:rPr lang="th-TH" sz="1500" b="1" u="sng" kern="1200" spc="-7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ที่ประชุมได้ร่วมพิจารณาและมีข้อเสนอแนะ/ข้อสังเกต ดังนี้ (ต่อ)</a:t>
                      </a:r>
                      <a:endParaRPr lang="en-US" sz="1500" b="1" kern="1200" spc="-70" baseline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463550" algn="l"/>
                          <a:tab pos="625475" algn="l"/>
                        </a:tabLst>
                      </a:pPr>
                      <a:r>
                        <a:rPr lang="th-TH" sz="120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  2. จังหวัดกาญจนบุรี</a:t>
                      </a: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463550" algn="l"/>
                          <a:tab pos="625475" algn="l"/>
                        </a:tabLst>
                      </a:pPr>
                      <a:r>
                        <a:rPr lang="th-TH" sz="120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      2.1 กำชับจังหวัดให้เขียนโครงการให้มีความถูกต้อง ชัดเจน และมีความเหมาะสมมากกว่านี้</a:t>
                      </a: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463550" algn="l"/>
                          <a:tab pos="625475" algn="l"/>
                        </a:tabLst>
                      </a:pPr>
                      <a:r>
                        <a:rPr lang="th-TH" sz="120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      2.2 ควรเขียนหลักการและเหตุผลให้ชัดเจน ระบุสิ่งที่คาดหวังว่าจะได้รับอะไรบ้างจากการจัดโครงการดังกล่าว</a:t>
                      </a: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463550" algn="l"/>
                          <a:tab pos="625475" algn="l"/>
                        </a:tabLst>
                      </a:pPr>
                      <a:r>
                        <a:rPr lang="th-TH" sz="120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      2.3 การเขียนวัตถุประสงค์ของโครงการ ควรเขียนให้ผู้อ่านเข้าใจวัตถุประสงค์ที่แท้จริง เน้นเนื้อหากระชับ และข้อความที่สำคัญเป็นหลัก เนื้อหาต้องสอดคล้องกับการจัดโครงการ เช่น วัตถุประสงค์ของโครงการ ข้อ 5.1 </a:t>
                      </a:r>
                      <a:br>
                        <a:rPr lang="th-TH" sz="120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เพื่อเฉลิมพระเกียรติพระบาทสมเด็จพระเจ้าอยู่หัว เนื่องในโอกาสมหามงคลเฉลิมพระชนมพรรษา 6 รอบ 72 พรรษา วันที่ 28 กรกฎาคม 2567 และข้อ 5.2 เพื่อเทิดทูนและเผยแพร่พระเกียรติคุณของสมเด็จพระนางเจ้าสิริกิต์ พระบรมราชินีนาถ พระบรมราชชนนีพันปีหลวง เนื่องในโอกาสมหามงคลเฉลิมพระชนมพรรษา 92 พรรษา วันที่ 12 สิงหาคม พ.ศ. 2567 สรุปเป็นข้อเดียวกันได้หรือไม่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76197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50" spc="0" baseline="0" dirty="0">
                          <a:effectLst/>
                          <a:latin typeface="Chulabhorn Likit Text" panose="00000500000000000000" pitchFamily="50" charset="-34"/>
                          <a:ea typeface="Batang"/>
                          <a:cs typeface="Chulabhorn Likit Text" panose="00000500000000000000" pitchFamily="50" charset="-34"/>
                        </a:rPr>
                        <a:t>สกส. ได้ดำเนินการประสาน และทำหนังสือแจ้งจังหวัดกาญจนบุรี</a:t>
                      </a:r>
                      <a:br>
                        <a:rPr lang="th-TH" sz="1250" spc="0" baseline="0" dirty="0">
                          <a:effectLst/>
                          <a:latin typeface="Chulabhorn Likit Text" panose="00000500000000000000" pitchFamily="50" charset="-34"/>
                          <a:ea typeface="Batang"/>
                          <a:cs typeface="Chulabhorn Likit Text" panose="00000500000000000000" pitchFamily="50" charset="-34"/>
                        </a:rPr>
                      </a:br>
                      <a:r>
                        <a:rPr lang="th-TH" sz="1250" spc="0" baseline="0" dirty="0">
                          <a:effectLst/>
                          <a:latin typeface="Chulabhorn Likit Text" panose="00000500000000000000" pitchFamily="50" charset="-34"/>
                          <a:ea typeface="Batang"/>
                          <a:cs typeface="Chulabhorn Likit Text" panose="00000500000000000000" pitchFamily="50" charset="-34"/>
                        </a:rPr>
                        <a:t>ตามข้อเสนอแนะของคณะกรรมการฯ ที่มีมติไม่อนุมัติโครงการ และให้ปรับแก้ไขรายละเอียดโครงการให้มีความถูกต้อง และนำเข้าที่ประชุม</a:t>
                      </a:r>
                      <a:br>
                        <a:rPr lang="th-TH" sz="1250" spc="0" baseline="0" dirty="0">
                          <a:effectLst/>
                          <a:latin typeface="Chulabhorn Likit Text" panose="00000500000000000000" pitchFamily="50" charset="-34"/>
                          <a:ea typeface="Batang"/>
                          <a:cs typeface="Chulabhorn Likit Text" panose="00000500000000000000" pitchFamily="50" charset="-34"/>
                        </a:rPr>
                      </a:br>
                      <a:r>
                        <a:rPr lang="th-TH" sz="1250" spc="0" baseline="0" dirty="0">
                          <a:effectLst/>
                          <a:latin typeface="Chulabhorn Likit Text" panose="00000500000000000000" pitchFamily="50" charset="-34"/>
                          <a:ea typeface="Batang"/>
                          <a:cs typeface="Chulabhorn Likit Text" panose="00000500000000000000" pitchFamily="50" charset="-34"/>
                        </a:rPr>
                        <a:t>เพื่อพิจารณาในคราวถัดไป โดยจังหวัดกาญจนบุรีอยู่ระหว่างดำเนินการปรับแก้ไขรายละเอียดโครงการ และจะนำเข้าวาระพิจารณาในการประชุมเดือนมิถุนายน 2567 </a:t>
                      </a:r>
                    </a:p>
                    <a:p>
                      <a:pPr marL="0" marR="0" lvl="0" indent="0" algn="thaiDist" defTabSz="76197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50" spc="0" baseline="0" dirty="0">
                        <a:effectLst/>
                        <a:latin typeface="Chulabhorn Likit Text" panose="00000500000000000000" pitchFamily="50" charset="-34"/>
                        <a:ea typeface="Batang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13969"/>
                  </a:ext>
                </a:extLst>
              </a:tr>
            </a:tbl>
          </a:graphicData>
        </a:graphic>
      </p:graphicFrame>
      <p:grpSp>
        <p:nvGrpSpPr>
          <p:cNvPr id="28" name="Group 5"/>
          <p:cNvGrpSpPr/>
          <p:nvPr/>
        </p:nvGrpSpPr>
        <p:grpSpPr>
          <a:xfrm>
            <a:off x="572552" y="168105"/>
            <a:ext cx="9017000" cy="603268"/>
            <a:chOff x="0" y="-175733"/>
            <a:chExt cx="21640800" cy="1447844"/>
          </a:xfrm>
        </p:grpSpPr>
        <p:sp>
          <p:nvSpPr>
            <p:cNvPr id="29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2" name="Group 7"/>
            <p:cNvGrpSpPr/>
            <p:nvPr/>
          </p:nvGrpSpPr>
          <p:grpSpPr>
            <a:xfrm>
              <a:off x="0" y="-175733"/>
              <a:ext cx="4659803" cy="1447844"/>
              <a:chOff x="0" y="-38100"/>
              <a:chExt cx="1010276" cy="313902"/>
            </a:xfrm>
          </p:grpSpPr>
          <p:sp>
            <p:nvSpPr>
              <p:cNvPr id="4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33" name="Group 10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3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34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3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สืบเนื่องจากการประชุม</a:t>
              </a:r>
            </a:p>
          </p:txBody>
        </p:sp>
        <p:sp>
          <p:nvSpPr>
            <p:cNvPr id="35" name="TextBox 14"/>
            <p:cNvSpPr txBox="1"/>
            <p:nvPr/>
          </p:nvSpPr>
          <p:spPr>
            <a:xfrm>
              <a:off x="4659804" y="167160"/>
              <a:ext cx="12321194" cy="389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2"/>
                </a:lnSpc>
              </a:pPr>
              <a:endParaRPr lang="en-US" sz="1222" b="1" dirty="0">
                <a:solidFill>
                  <a:srgbClr val="00296B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36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18</a:t>
              </a:r>
            </a:p>
          </p:txBody>
        </p:sp>
        <p:sp>
          <p:nvSpPr>
            <p:cNvPr id="3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4" name="Group 63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65" name="Group 64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67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80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81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68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76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77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78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79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66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6560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72552" y="283379"/>
            <a:ext cx="9017000" cy="530046"/>
            <a:chOff x="0" y="0"/>
            <a:chExt cx="21640800" cy="1272111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2" name="AutoShape 12"/>
            <p:cNvSpPr/>
            <p:nvPr/>
          </p:nvSpPr>
          <p:spPr>
            <a:xfrm>
              <a:off x="4659803" y="658492"/>
              <a:ext cx="12321194" cy="0"/>
            </a:xfrm>
            <a:prstGeom prst="line">
              <a:avLst/>
            </a:prstGeom>
            <a:ln w="38100" cap="flat">
              <a:solidFill>
                <a:srgbClr val="00296B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4630776" y="131657"/>
              <a:ext cx="12321194" cy="389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2"/>
                </a:lnSpc>
              </a:pPr>
              <a:r>
                <a:rPr lang="en-US" sz="1222" b="1" dirty="0" err="1">
                  <a:solidFill>
                    <a:srgbClr val="00296B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ระเบียบวาระการประชุมคณะกรรมการบริหารกองทุนพัฒนาบทบาทสตรี</a:t>
              </a:r>
              <a:endParaRPr lang="en-US" sz="1222" b="1" dirty="0">
                <a:solidFill>
                  <a:srgbClr val="00296B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01</a:t>
              </a:r>
            </a:p>
          </p:txBody>
        </p:sp>
        <p:sp>
          <p:nvSpPr>
            <p:cNvPr id="15" name="Freeform 15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408583" y="186051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1465961" y="209364"/>
              <a:ext cx="2785260" cy="861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US" sz="1000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กรมการพัฒนาชุมชน</a:t>
              </a:r>
              <a:endParaRPr lang="en-US" sz="1000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  <a:p>
              <a:pPr>
                <a:lnSpc>
                  <a:spcPts val="1400"/>
                </a:lnSpc>
              </a:pPr>
              <a:r>
                <a:rPr lang="en-US" sz="1000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กระทรวงมหาดไทย</a:t>
              </a:r>
              <a:endParaRPr lang="en-US" sz="1000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grpSp>
        <p:nvGrpSpPr>
          <p:cNvPr id="54" name="กลุ่ม 5"/>
          <p:cNvGrpSpPr/>
          <p:nvPr/>
        </p:nvGrpSpPr>
        <p:grpSpPr>
          <a:xfrm>
            <a:off x="381575" y="1030595"/>
            <a:ext cx="3898457" cy="521770"/>
            <a:chOff x="93335" y="732358"/>
            <a:chExt cx="3707409" cy="521770"/>
          </a:xfrm>
          <a:effectLst>
            <a:outerShdw blurRad="50800" dist="50800" dir="5400000" algn="ctr" rotWithShape="0">
              <a:srgbClr val="000000">
                <a:alpha val="80000"/>
              </a:srgbClr>
            </a:outerShdw>
          </a:effectLst>
        </p:grpSpPr>
        <p:grpSp>
          <p:nvGrpSpPr>
            <p:cNvPr id="55" name="กลุ่ม 6"/>
            <p:cNvGrpSpPr/>
            <p:nvPr/>
          </p:nvGrpSpPr>
          <p:grpSpPr>
            <a:xfrm>
              <a:off x="93335" y="732358"/>
              <a:ext cx="3707409" cy="521770"/>
              <a:chOff x="215660" y="1172957"/>
              <a:chExt cx="4767359" cy="469594"/>
            </a:xfrm>
          </p:grpSpPr>
          <p:sp>
            <p:nvSpPr>
              <p:cNvPr id="57" name="สี่เหลี่ยมผืนผ้ามุมมน 10"/>
              <p:cNvSpPr/>
              <p:nvPr/>
            </p:nvSpPr>
            <p:spPr>
              <a:xfrm>
                <a:off x="503238" y="1177925"/>
                <a:ext cx="4479781" cy="461963"/>
              </a:xfrm>
              <a:prstGeom prst="roundRect">
                <a:avLst/>
              </a:prstGeom>
              <a:solidFill>
                <a:srgbClr val="FDF5F5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761945">
                  <a:defRPr/>
                </a:pP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8" name="สี่เหลี่ยมผืนผ้ามุมมน 10"/>
              <p:cNvSpPr/>
              <p:nvPr/>
            </p:nvSpPr>
            <p:spPr>
              <a:xfrm>
                <a:off x="215660" y="1177926"/>
                <a:ext cx="4220681" cy="461963"/>
              </a:xfrm>
              <a:prstGeom prst="roundRect">
                <a:avLst/>
              </a:prstGeom>
              <a:solidFill>
                <a:srgbClr val="EB9999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761945">
                  <a:defRPr/>
                </a:pP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9" name="สี่เหลี่ยมผืนผ้ามุมมน 10"/>
              <p:cNvSpPr/>
              <p:nvPr/>
            </p:nvSpPr>
            <p:spPr>
              <a:xfrm>
                <a:off x="215660" y="1172957"/>
                <a:ext cx="4124426" cy="469594"/>
              </a:xfrm>
              <a:prstGeom prst="roundRect">
                <a:avLst/>
              </a:prstGeom>
              <a:solidFill>
                <a:srgbClr val="F7DAD9">
                  <a:alpha val="89804"/>
                </a:srgbClr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596188" indent="-596188">
                  <a:lnSpc>
                    <a:spcPct val="150000"/>
                  </a:lnSpc>
                  <a:defRPr/>
                </a:pPr>
                <a:r>
                  <a:rPr lang="th-TH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วาระที่ 1 </a:t>
                </a:r>
                <a:r>
                  <a:rPr lang="en-US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: </a:t>
                </a:r>
                <a:r>
                  <a:rPr lang="th-TH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ประธานแจ้งให้ประชุมทราบ</a:t>
                </a:r>
              </a:p>
            </p:txBody>
          </p:sp>
        </p:grpSp>
        <p:sp>
          <p:nvSpPr>
            <p:cNvPr id="56" name="สี่เหลี่ยมผืนผ้า 10"/>
            <p:cNvSpPr/>
            <p:nvPr/>
          </p:nvSpPr>
          <p:spPr>
            <a:xfrm>
              <a:off x="3423644" y="833278"/>
              <a:ext cx="30519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200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</a:t>
              </a:r>
              <a:endParaRPr lang="th-TH" sz="2000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sp>
        <p:nvSpPr>
          <p:cNvPr id="60" name="Rectangle 59"/>
          <p:cNvSpPr/>
          <p:nvPr/>
        </p:nvSpPr>
        <p:spPr>
          <a:xfrm>
            <a:off x="4388905" y="1163635"/>
            <a:ext cx="55462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4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</a:t>
            </a:r>
            <a:endParaRPr lang="en-US" sz="14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61" name="สี่เหลี่ยมผืนผ้ามุมมน 8"/>
          <p:cNvSpPr/>
          <p:nvPr/>
        </p:nvSpPr>
        <p:spPr>
          <a:xfrm>
            <a:off x="4334707" y="1800455"/>
            <a:ext cx="5744194" cy="640071"/>
          </a:xfrm>
          <a:prstGeom prst="roundRect">
            <a:avLst>
              <a:gd name="adj" fmla="val 7784"/>
            </a:avLst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thaiDist">
              <a:lnSpc>
                <a:spcPct val="150000"/>
              </a:lnSpc>
              <a:spcAft>
                <a:spcPts val="1000"/>
              </a:spcAft>
            </a:pPr>
            <a:r>
              <a:rPr lang="th-TH" sz="1400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รับรองรายงานการประชุมคณะกรรมการบริหารกองทุนพัฒนาบทบาทสตรี                      ครั้งที่ 4/2567 เมื่อวันพฤหัสบดีที่ 25 เมษายน 2567</a:t>
            </a:r>
            <a:endParaRPr lang="th-TH" dirty="0">
              <a:solidFill>
                <a:schemeClr val="tx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62" name="กลุ่ม 31"/>
          <p:cNvGrpSpPr/>
          <p:nvPr/>
        </p:nvGrpSpPr>
        <p:grpSpPr>
          <a:xfrm>
            <a:off x="414280" y="1818125"/>
            <a:ext cx="3859228" cy="534184"/>
            <a:chOff x="11007" y="1616845"/>
            <a:chExt cx="3768905" cy="480765"/>
          </a:xfrm>
          <a:effectLst>
            <a:outerShdw blurRad="50800" dist="50800" dir="5400000" algn="ctr" rotWithShape="0">
              <a:srgbClr val="000000">
                <a:alpha val="80000"/>
              </a:srgbClr>
            </a:outerShdw>
          </a:effectLst>
        </p:grpSpPr>
        <p:grpSp>
          <p:nvGrpSpPr>
            <p:cNvPr id="63" name="กลุ่ม 12"/>
            <p:cNvGrpSpPr/>
            <p:nvPr/>
          </p:nvGrpSpPr>
          <p:grpSpPr>
            <a:xfrm>
              <a:off x="11007" y="1616845"/>
              <a:ext cx="3768905" cy="480765"/>
              <a:chOff x="122178" y="1159124"/>
              <a:chExt cx="4962585" cy="480765"/>
            </a:xfrm>
          </p:grpSpPr>
          <p:sp>
            <p:nvSpPr>
              <p:cNvPr id="65" name="สี่เหลี่ยมผืนผ้ามุมมน 10"/>
              <p:cNvSpPr/>
              <p:nvPr/>
            </p:nvSpPr>
            <p:spPr>
              <a:xfrm>
                <a:off x="503238" y="1177925"/>
                <a:ext cx="4581525" cy="461963"/>
              </a:xfrm>
              <a:prstGeom prst="roundRect">
                <a:avLst/>
              </a:prstGeom>
              <a:solidFill>
                <a:srgbClr val="FFF5D9"/>
              </a:solidFill>
              <a:ln>
                <a:solidFill>
                  <a:srgbClr val="FFF5D9"/>
                </a:solidFill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761945">
                  <a:defRPr/>
                </a:pPr>
                <a:r>
                  <a:rPr lang="th-TH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PSK" pitchFamily="34" charset="-34"/>
                    <a:ea typeface="Tahoma" pitchFamily="34" charset="0"/>
                    <a:cs typeface="TH SarabunPSK" pitchFamily="34" charset="-34"/>
                  </a:rPr>
                  <a:t>สร้างสรรค์ชุมชนให้พึ่งตนเองได้</a:t>
                </a: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6" name="สี่เหลี่ยมผืนผ้ามุมมน 10"/>
              <p:cNvSpPr/>
              <p:nvPr/>
            </p:nvSpPr>
            <p:spPr>
              <a:xfrm>
                <a:off x="350838" y="1177925"/>
                <a:ext cx="4167187" cy="461963"/>
              </a:xfrm>
              <a:prstGeom prst="roundRect">
                <a:avLst/>
              </a:prstGeom>
              <a:solidFill>
                <a:srgbClr val="FFDF85"/>
              </a:solidFill>
              <a:ln>
                <a:solidFill>
                  <a:srgbClr val="FFDF85"/>
                </a:solidFill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761945">
                  <a:defRPr/>
                </a:pP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7" name="สี่เหลี่ยมผืนผ้ามุมมน 10"/>
              <p:cNvSpPr/>
              <p:nvPr/>
            </p:nvSpPr>
            <p:spPr>
              <a:xfrm>
                <a:off x="122178" y="1159124"/>
                <a:ext cx="4278406" cy="480765"/>
              </a:xfrm>
              <a:prstGeom prst="roundRect">
                <a:avLst/>
              </a:prstGeom>
              <a:solidFill>
                <a:srgbClr val="FFEFC1"/>
              </a:solidFill>
              <a:ln>
                <a:solidFill>
                  <a:srgbClr val="FFEFC1"/>
                </a:solidFill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596188" indent="-596188">
                  <a:lnSpc>
                    <a:spcPct val="150000"/>
                  </a:lnSpc>
                  <a:defRPr/>
                </a:pPr>
                <a:r>
                  <a:rPr lang="th-TH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วาระที่ </a:t>
                </a:r>
                <a:r>
                  <a:rPr lang="en-US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2</a:t>
                </a:r>
                <a:r>
                  <a:rPr lang="th-TH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</a:t>
                </a:r>
                <a:r>
                  <a:rPr lang="en-US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:</a:t>
                </a:r>
                <a:r>
                  <a:rPr lang="th-TH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รับรองรายงานการประชุม</a:t>
                </a:r>
              </a:p>
            </p:txBody>
          </p:sp>
        </p:grpSp>
        <p:sp>
          <p:nvSpPr>
            <p:cNvPr id="64" name="สี่เหลี่ยมผืนผ้า 16"/>
            <p:cNvSpPr/>
            <p:nvPr/>
          </p:nvSpPr>
          <p:spPr>
            <a:xfrm>
              <a:off x="3400678" y="1713488"/>
              <a:ext cx="324368" cy="3600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</a:t>
              </a:r>
              <a:endParaRPr lang="th-TH" sz="2000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sp>
        <p:nvSpPr>
          <p:cNvPr id="68" name="สี่เหลี่ยมผืนผ้า 21"/>
          <p:cNvSpPr/>
          <p:nvPr/>
        </p:nvSpPr>
        <p:spPr>
          <a:xfrm>
            <a:off x="4314685" y="2729814"/>
            <a:ext cx="5939275" cy="372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th-TH" sz="1400" spc="-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3.1 การติดตามมติที่ประชุมครั้งที่ 4/2567 วันพฤหัสบดีที่ 25 เมษายน 2567</a:t>
            </a:r>
            <a:endParaRPr lang="en-US" sz="1400" spc="-50" dirty="0">
              <a:latin typeface="Chulabhorn Likit Text" panose="00000500000000000000" pitchFamily="50" charset="-34"/>
              <a:ea typeface="Calibri"/>
              <a:cs typeface="Chulabhorn Likit Text" panose="00000500000000000000" pitchFamily="50" charset="-34"/>
            </a:endParaRPr>
          </a:p>
        </p:txBody>
      </p:sp>
      <p:grpSp>
        <p:nvGrpSpPr>
          <p:cNvPr id="69" name="กลุ่ม 23"/>
          <p:cNvGrpSpPr/>
          <p:nvPr/>
        </p:nvGrpSpPr>
        <p:grpSpPr>
          <a:xfrm>
            <a:off x="414280" y="2622911"/>
            <a:ext cx="3846182" cy="513293"/>
            <a:chOff x="107504" y="2499742"/>
            <a:chExt cx="3672408" cy="461963"/>
          </a:xfrm>
          <a:effectLst>
            <a:outerShdw blurRad="50800" dist="50800" dir="5400000" algn="ctr" rotWithShape="0">
              <a:srgbClr val="000000">
                <a:alpha val="80000"/>
              </a:srgbClr>
            </a:outerShdw>
          </a:effectLst>
        </p:grpSpPr>
        <p:grpSp>
          <p:nvGrpSpPr>
            <p:cNvPr id="70" name="กลุ่ม 17"/>
            <p:cNvGrpSpPr/>
            <p:nvPr/>
          </p:nvGrpSpPr>
          <p:grpSpPr>
            <a:xfrm>
              <a:off x="107504" y="2499742"/>
              <a:ext cx="3672408" cy="461963"/>
              <a:chOff x="249238" y="1177925"/>
              <a:chExt cx="4835525" cy="461963"/>
            </a:xfrm>
          </p:grpSpPr>
          <p:sp>
            <p:nvSpPr>
              <p:cNvPr id="72" name="สี่เหลี่ยมผืนผ้ามุมมน 10"/>
              <p:cNvSpPr/>
              <p:nvPr/>
            </p:nvSpPr>
            <p:spPr>
              <a:xfrm>
                <a:off x="503238" y="1177925"/>
                <a:ext cx="4581525" cy="461963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761945">
                  <a:defRPr/>
                </a:pPr>
                <a:r>
                  <a:rPr lang="th-TH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PSK" pitchFamily="34" charset="-34"/>
                    <a:ea typeface="Tahoma" pitchFamily="34" charset="0"/>
                    <a:cs typeface="TH SarabunPSK" pitchFamily="34" charset="-34"/>
                  </a:rPr>
                  <a:t>สร้างสรรค์ชุมชนให้พึ่งตนเองได้</a:t>
                </a: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3" name="สี่เหลี่ยมผืนผ้ามุมมน 10"/>
              <p:cNvSpPr/>
              <p:nvPr/>
            </p:nvSpPr>
            <p:spPr>
              <a:xfrm>
                <a:off x="350838" y="1177925"/>
                <a:ext cx="4167187" cy="461963"/>
              </a:xfrm>
              <a:prstGeom prst="roundRect">
                <a:avLst/>
              </a:prstGeom>
              <a:solidFill>
                <a:srgbClr val="A8D072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761945">
                  <a:defRPr/>
                </a:pPr>
                <a:r>
                  <a:rPr lang="th-TH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PSK" pitchFamily="34" charset="-34"/>
                    <a:ea typeface="Tahoma" pitchFamily="34" charset="0"/>
                    <a:cs typeface="TH SarabunPSK" pitchFamily="34" charset="-34"/>
                  </a:rPr>
                  <a:t>สร้างสรรค์ชุมชนให้พึ่งตนเองได้</a:t>
                </a: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4" name="สี่เหลี่ยมผืนผ้ามุมมน 10"/>
              <p:cNvSpPr/>
              <p:nvPr/>
            </p:nvSpPr>
            <p:spPr>
              <a:xfrm>
                <a:off x="249238" y="1177925"/>
                <a:ext cx="4167187" cy="461963"/>
              </a:xfrm>
              <a:prstGeom prst="roundRect">
                <a:avLst/>
              </a:prstGeom>
              <a:solidFill>
                <a:srgbClr val="DCECC6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596188" indent="-596188">
                  <a:lnSpc>
                    <a:spcPct val="150000"/>
                  </a:lnSpc>
                  <a:defRPr/>
                </a:pPr>
                <a:r>
                  <a:rPr lang="th-TH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วาระที่ </a:t>
                </a:r>
                <a:r>
                  <a:rPr lang="en-US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3</a:t>
                </a:r>
                <a:r>
                  <a:rPr lang="th-TH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</a:t>
                </a:r>
                <a:r>
                  <a:rPr lang="en-US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:</a:t>
                </a:r>
                <a:r>
                  <a:rPr lang="th-TH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สืบเนื่องจากการประชุม</a:t>
                </a:r>
              </a:p>
            </p:txBody>
          </p:sp>
        </p:grpSp>
        <p:sp>
          <p:nvSpPr>
            <p:cNvPr id="71" name="สี่เหลี่ยมผืนผ้า 22"/>
            <p:cNvSpPr/>
            <p:nvPr/>
          </p:nvSpPr>
          <p:spPr>
            <a:xfrm>
              <a:off x="3401268" y="2581106"/>
              <a:ext cx="332197" cy="3600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</a:t>
              </a:r>
              <a:endParaRPr lang="th-TH" sz="2000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sp>
        <p:nvSpPr>
          <p:cNvPr id="81" name="สี่เหลี่ยมผืนผ้า 21"/>
          <p:cNvSpPr/>
          <p:nvPr/>
        </p:nvSpPr>
        <p:spPr>
          <a:xfrm>
            <a:off x="4286926" y="3415178"/>
            <a:ext cx="5791976" cy="1772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30000"/>
              </a:lnSpc>
            </a:pPr>
            <a:r>
              <a:rPr lang="th-TH" sz="14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4.1 </a:t>
            </a:r>
            <a:r>
              <a:rPr lang="th-TH" sz="1400" spc="-3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รายงานผลการเบิกจ่ายตามแผนการดำเนินงานและแผนการใช้จ่ายงบประมาณ </a:t>
            </a:r>
          </a:p>
          <a:p>
            <a:pPr algn="thaiDist">
              <a:lnSpc>
                <a:spcPct val="130000"/>
              </a:lnSpc>
            </a:pPr>
            <a:r>
              <a:rPr lang="th-TH" sz="14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 ประจำปีงบประมาณ พ.ศ. 2567</a:t>
            </a:r>
          </a:p>
          <a:p>
            <a:pPr algn="thaiDist">
              <a:lnSpc>
                <a:spcPct val="130000"/>
              </a:lnSpc>
            </a:pPr>
            <a:r>
              <a:rPr lang="th-TH" sz="14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4.2 </a:t>
            </a:r>
            <a:r>
              <a:rPr lang="th-TH" sz="1400" spc="-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รายงานผลการดำเนินงานการประเมินผลการดำเนินงานทุนหมุนเวียน ประจำปีบัญชี 2566  (ฉบับสมบูรณ์)</a:t>
            </a:r>
          </a:p>
          <a:p>
            <a:pPr algn="thaiDist">
              <a:lnSpc>
                <a:spcPct val="130000"/>
              </a:lnSpc>
            </a:pPr>
            <a:r>
              <a:rPr lang="th-TH" sz="14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4.3 รายงานผลการดำเนินงานการประเมินผลการดำเนินงานทุนหมุนเวียน ประจำปีบัญชี 2567 กองทุนพัฒนาบทบาทสตรี กรมการพัฒนาชุมชน </a:t>
            </a:r>
          </a:p>
        </p:txBody>
      </p:sp>
      <p:grpSp>
        <p:nvGrpSpPr>
          <p:cNvPr id="82" name="กลุ่ม 34"/>
          <p:cNvGrpSpPr/>
          <p:nvPr/>
        </p:nvGrpSpPr>
        <p:grpSpPr>
          <a:xfrm>
            <a:off x="414280" y="3405460"/>
            <a:ext cx="3846182" cy="523183"/>
            <a:chOff x="204478" y="2499742"/>
            <a:chExt cx="3611044" cy="470863"/>
          </a:xfrm>
          <a:effectLst>
            <a:outerShdw blurRad="50800" dist="50800" dir="5400000" algn="ctr" rotWithShape="0">
              <a:srgbClr val="000000">
                <a:alpha val="80000"/>
              </a:srgbClr>
            </a:outerShdw>
          </a:effectLst>
        </p:grpSpPr>
        <p:grpSp>
          <p:nvGrpSpPr>
            <p:cNvPr id="83" name="กลุ่ม 17"/>
            <p:cNvGrpSpPr/>
            <p:nvPr/>
          </p:nvGrpSpPr>
          <p:grpSpPr>
            <a:xfrm>
              <a:off x="204478" y="2499742"/>
              <a:ext cx="3611044" cy="470863"/>
              <a:chOff x="376926" y="1177925"/>
              <a:chExt cx="4754726" cy="470863"/>
            </a:xfrm>
          </p:grpSpPr>
          <p:sp>
            <p:nvSpPr>
              <p:cNvPr id="85" name="สี่เหลี่ยมผืนผ้ามุมมน 10"/>
              <p:cNvSpPr/>
              <p:nvPr/>
            </p:nvSpPr>
            <p:spPr>
              <a:xfrm>
                <a:off x="503238" y="1177925"/>
                <a:ext cx="4628414" cy="461963"/>
              </a:xfrm>
              <a:prstGeom prst="roundRect">
                <a:avLst/>
              </a:prstGeom>
              <a:solidFill>
                <a:srgbClr val="E7E5DD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45">
                  <a:defRPr/>
                </a:pP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6" name="สี่เหลี่ยมผืนผ้ามุมมน 10"/>
              <p:cNvSpPr/>
              <p:nvPr/>
            </p:nvSpPr>
            <p:spPr>
              <a:xfrm>
                <a:off x="376926" y="1186825"/>
                <a:ext cx="4172666" cy="461963"/>
              </a:xfrm>
              <a:prstGeom prst="roundRect">
                <a:avLst/>
              </a:prstGeom>
              <a:solidFill>
                <a:srgbClr val="ABA387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45">
                  <a:defRPr/>
                </a:pP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7" name="สี่เหลี่ยมผืนผ้ามุมมน 10"/>
              <p:cNvSpPr/>
              <p:nvPr/>
            </p:nvSpPr>
            <p:spPr>
              <a:xfrm>
                <a:off x="376927" y="1181109"/>
                <a:ext cx="4082923" cy="464821"/>
              </a:xfrm>
              <a:prstGeom prst="roundRect">
                <a:avLst/>
              </a:prstGeom>
              <a:solidFill>
                <a:srgbClr val="D6D2C4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596188" indent="-596188">
                  <a:lnSpc>
                    <a:spcPct val="150000"/>
                  </a:lnSpc>
                  <a:defRPr/>
                </a:pPr>
                <a:r>
                  <a:rPr lang="th-TH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วาระที่ </a:t>
                </a:r>
                <a:r>
                  <a:rPr lang="en-US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4</a:t>
                </a:r>
                <a:r>
                  <a:rPr lang="th-TH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</a:t>
                </a:r>
                <a:r>
                  <a:rPr lang="en-US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:</a:t>
                </a:r>
                <a:r>
                  <a:rPr lang="th-TH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เพื่อทราบ</a:t>
                </a:r>
              </a:p>
            </p:txBody>
          </p:sp>
        </p:grpSp>
        <p:sp>
          <p:nvSpPr>
            <p:cNvPr id="84" name="สี่เหลี่ยมผืนผ้า 36"/>
            <p:cNvSpPr/>
            <p:nvPr/>
          </p:nvSpPr>
          <p:spPr>
            <a:xfrm>
              <a:off x="3393719" y="2587857"/>
              <a:ext cx="328211" cy="3600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</a:t>
              </a:r>
              <a:endParaRPr lang="th-TH" sz="2000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99" name="Group 98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101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107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108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102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103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104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105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106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100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194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76676"/>
              </p:ext>
            </p:extLst>
          </p:nvPr>
        </p:nvGraphicFramePr>
        <p:xfrm>
          <a:off x="230629" y="801890"/>
          <a:ext cx="9702158" cy="46013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70021">
                  <a:extLst>
                    <a:ext uri="{9D8B030D-6E8A-4147-A177-3AD203B41FA5}">
                      <a16:colId xmlns:a16="http://schemas.microsoft.com/office/drawing/2014/main" val="2931929888"/>
                    </a:ext>
                  </a:extLst>
                </a:gridCol>
                <a:gridCol w="4732137">
                  <a:extLst>
                    <a:ext uri="{9D8B030D-6E8A-4147-A177-3AD203B41FA5}">
                      <a16:colId xmlns:a16="http://schemas.microsoft.com/office/drawing/2014/main" val="4135339946"/>
                    </a:ext>
                  </a:extLst>
                </a:gridCol>
              </a:tblGrid>
              <a:tr h="647713"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th-TH" sz="1600" b="1" i="0" u="sng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ระเบียบวาระที่ 5</a:t>
                      </a:r>
                      <a:r>
                        <a:rPr lang="th-TH" sz="1600" b="1" i="0" u="sng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600" b="1" i="0" u="sng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เรื่องเพื่อพิจารณา 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th-TH" sz="1400" b="1" kern="1200" spc="-3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5.1 ขออนุมัติโครงการประเภทเงินอุดหนุน (จังหวัดอำนาจเจริญ , กาญจนบุรี)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A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80162"/>
                  </a:ext>
                </a:extLst>
              </a:tr>
              <a:tr h="34890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15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เรื่อง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15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ผลการดำเนินการ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157069"/>
                  </a:ext>
                </a:extLst>
              </a:tr>
              <a:tr h="3604740"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tabLst>
                          <a:tab pos="533400" algn="l"/>
                        </a:tabLst>
                      </a:pPr>
                      <a:r>
                        <a:rPr lang="th-TH" sz="1500" b="1" u="sng" kern="1200" spc="-7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ที่ประชุมได้ร่วมพิจารณาและมีข้อเสนอแนะ/ข้อสังเกต ดังนี้ (ต่อ)</a:t>
                      </a:r>
                      <a:endParaRPr lang="en-US" sz="1500" b="1" kern="1200" spc="-70" baseline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463550" algn="l"/>
                          <a:tab pos="625475" algn="l"/>
                        </a:tabLst>
                      </a:pPr>
                      <a:r>
                        <a:rPr lang="th-TH" sz="120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  2.4 วัตถุประสงค์ ข้อ 5.4 เพื่อให้สมาชิกองค์กรสตรีจังหวัดกาญจนบุรี </a:t>
                      </a: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463550" algn="l"/>
                          <a:tab pos="625475" algn="l"/>
                        </a:tabLst>
                      </a:pPr>
                      <a:r>
                        <a:rPr lang="th-TH" sz="120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มีความเอื้ออาทรช่วยเหลือซึ่งกันและกัน สร้างความรัก ความสามัคคีจัดกิจกรรมอันเป็นประโยชน์ร่วมกัน สรุปได้หรือไม่ว่าการจัดโครงการนี้มีความเอื้ออาทร ช่วยเหลือซึ่งกันและกันอย่างไร</a:t>
                      </a: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463550" algn="l"/>
                          <a:tab pos="625475" algn="l"/>
                        </a:tabLst>
                      </a:pPr>
                      <a:r>
                        <a:rPr lang="th-TH" sz="120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  2.5 </a:t>
                      </a:r>
                      <a:r>
                        <a:rPr lang="th-TH" sz="1200" b="0" kern="1200" spc="-8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ระบุวันที่ระยะเวลาดำเนินการให้ชัดเจนว่าดำเนินการวันที่เท่าไรที่ระบุมา</a:t>
                      </a:r>
                      <a:r>
                        <a:rPr lang="th-TH" sz="120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ระยะเวลาดำเนินการว่าจัดกิจกรรม 1 วัน ระหว่างเดือนสิงหาคม ไม่มีความชัดเจน</a:t>
                      </a: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463550" algn="l"/>
                          <a:tab pos="625475" algn="l"/>
                        </a:tabLst>
                      </a:pPr>
                      <a:r>
                        <a:rPr lang="th-TH" sz="120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  2.6 ผลที่คาดว่าจะได้รับควรเขียนให้มีความเหมาะสม และสอดคล้องกับวัตถุประสงค์ของโครงการ</a:t>
                      </a: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463550" algn="l"/>
                          <a:tab pos="625475" algn="l"/>
                        </a:tabLst>
                      </a:pPr>
                      <a:r>
                        <a:rPr lang="th-TH" sz="120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  2.7 ผลที่คาดว่าจะได้รับ ข้อ 10.2 ได้ประโยชน์อย่างไรบ้าง ในข้อที่ 7) ส่งเสริมการเรียนรู้อาชีพเสริมต่าง ๆ และการใช้ประโยชน์จากขวดพลาสติกเหลือใช้กับในรายละเอียดงบประมาณแนบท้ายโครงการ กิจกรรมที่ 4 ใช้หัวข้อคำว่า “ค่าวัสดุสาธิตฝึกอาชีพ จำนวน 5 กลุ่มอาชีพ” แต่ในกิจกรรมข้อ 1 - 5 จำนวนเงิน 18,500 บาท เป็นวัตถุดิบ ไม่ใช่ผลผลิต ถ้าเป็นวัตถุดิบต้องเป็น อาทิเช่น กล้วย </a:t>
                      </a:r>
                      <a:r>
                        <a:rPr lang="th-TH" sz="1200" b="0" kern="1200" spc="-3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แป้ง ฯลฯ ควรปรับให้มีความสอดคล้อง และเหมาะสมกันกับการดำเนินการดังกล่าว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76197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50" spc="0" baseline="0" dirty="0">
                        <a:effectLst/>
                        <a:latin typeface="Chulabhorn Likit Text" panose="00000500000000000000" pitchFamily="50" charset="-34"/>
                        <a:ea typeface="Batang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13969"/>
                  </a:ext>
                </a:extLst>
              </a:tr>
            </a:tbl>
          </a:graphicData>
        </a:graphic>
      </p:graphicFrame>
      <p:grpSp>
        <p:nvGrpSpPr>
          <p:cNvPr id="28" name="Group 5"/>
          <p:cNvGrpSpPr/>
          <p:nvPr/>
        </p:nvGrpSpPr>
        <p:grpSpPr>
          <a:xfrm>
            <a:off x="572552" y="168105"/>
            <a:ext cx="9017000" cy="603268"/>
            <a:chOff x="0" y="-175733"/>
            <a:chExt cx="21640800" cy="1447844"/>
          </a:xfrm>
        </p:grpSpPr>
        <p:sp>
          <p:nvSpPr>
            <p:cNvPr id="29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2" name="Group 7"/>
            <p:cNvGrpSpPr/>
            <p:nvPr/>
          </p:nvGrpSpPr>
          <p:grpSpPr>
            <a:xfrm>
              <a:off x="0" y="-175733"/>
              <a:ext cx="4659803" cy="1447844"/>
              <a:chOff x="0" y="-38100"/>
              <a:chExt cx="1010276" cy="313902"/>
            </a:xfrm>
          </p:grpSpPr>
          <p:sp>
            <p:nvSpPr>
              <p:cNvPr id="4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33" name="Group 10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3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34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3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สืบเนื่องจากการประชุม</a:t>
              </a:r>
            </a:p>
          </p:txBody>
        </p:sp>
        <p:sp>
          <p:nvSpPr>
            <p:cNvPr id="35" name="TextBox 14"/>
            <p:cNvSpPr txBox="1"/>
            <p:nvPr/>
          </p:nvSpPr>
          <p:spPr>
            <a:xfrm>
              <a:off x="4659804" y="167160"/>
              <a:ext cx="12321194" cy="389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2"/>
                </a:lnSpc>
              </a:pPr>
              <a:endParaRPr lang="en-US" sz="1222" b="1" dirty="0">
                <a:solidFill>
                  <a:srgbClr val="00296B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36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19</a:t>
              </a:r>
            </a:p>
          </p:txBody>
        </p:sp>
        <p:sp>
          <p:nvSpPr>
            <p:cNvPr id="3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4" name="Group 63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65" name="Group 64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67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80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81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68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76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77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78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79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66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8648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169230"/>
              </p:ext>
            </p:extLst>
          </p:nvPr>
        </p:nvGraphicFramePr>
        <p:xfrm>
          <a:off x="230629" y="883603"/>
          <a:ext cx="9702158" cy="42979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70021">
                  <a:extLst>
                    <a:ext uri="{9D8B030D-6E8A-4147-A177-3AD203B41FA5}">
                      <a16:colId xmlns:a16="http://schemas.microsoft.com/office/drawing/2014/main" val="2931929888"/>
                    </a:ext>
                  </a:extLst>
                </a:gridCol>
                <a:gridCol w="4732137">
                  <a:extLst>
                    <a:ext uri="{9D8B030D-6E8A-4147-A177-3AD203B41FA5}">
                      <a16:colId xmlns:a16="http://schemas.microsoft.com/office/drawing/2014/main" val="4135339946"/>
                    </a:ext>
                  </a:extLst>
                </a:gridCol>
              </a:tblGrid>
              <a:tr h="605005"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th-TH" sz="1600" b="1" i="0" u="sng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ระเบียบวาระที่ 5</a:t>
                      </a:r>
                      <a:r>
                        <a:rPr lang="th-TH" sz="1600" b="1" i="0" u="sng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600" b="1" i="0" u="sng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เรื่องเพื่อพิจารณา 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th-TH" sz="1400" b="1" kern="1200" spc="-3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5.1 ขออนุมัติโครงการประเภทเงินอุดหนุน (จังหวัดอำนาจเจริญ , กาญจนบุรี)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A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80162"/>
                  </a:ext>
                </a:extLst>
              </a:tr>
              <a:tr h="32590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15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เรื่อง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15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ผลการดำเนินการ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157069"/>
                  </a:ext>
                </a:extLst>
              </a:tr>
              <a:tr h="3367055"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  <a:tabLst>
                          <a:tab pos="533400" algn="l"/>
                        </a:tabLst>
                      </a:pPr>
                      <a:r>
                        <a:rPr lang="th-TH" sz="1500" b="1" u="sng" kern="1200" spc="-7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ที่ประชุมได้ร่วมพิจารณาและมีข้อเสนอแนะ/ข้อสังเกต ดังนี้ (ต่อ)</a:t>
                      </a:r>
                      <a:endParaRPr lang="en-US" sz="1500" b="1" kern="1200" spc="-70" baseline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463550" algn="l"/>
                          <a:tab pos="625475" algn="l"/>
                        </a:tabLst>
                      </a:pPr>
                      <a:r>
                        <a:rPr lang="th-TH" sz="120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  2.8 </a:t>
                      </a:r>
                      <a:r>
                        <a:rPr lang="th-TH" sz="1200" b="0" kern="1200" spc="-5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ปรับรายละเอียดงบประมาณแนบท้ายโครงการ กิจกรรมที่ 1 ลำดับที่ 3 </a:t>
                      </a:r>
                      <a:r>
                        <a:rPr lang="th-TH" sz="120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ค่าจ้างเหมาจัดพิธีถวายราชสดุดีถวายพระพรชัยมงคลพระบาทสมเด็จ</a:t>
                      </a:r>
                      <a:br>
                        <a:rPr lang="th-TH" sz="120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พระเจ้าอยู่หัว และพิธีถวายราชสดุดีถวายพระพรชัยมงคล สมเด็จพระนางเจ้าสิริกิติ์ พระบรมราชินีนาถ พระบรมราชชนนี พันปีหลวง จำนวน 55,000 บาท , กิจกรรมที่ 2 ค่าจ้างเหมาจัดนิทรรศการภายในงาน จำนวน 61,300 บาท ให้มีความเหมาะสม และแจกแจงรายการในแต่ละหัวข้อให้ละเอียด เนื่องจากจำนวนเงินสูงเกินกว่าความจำเป็น</a:t>
                      </a: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463550" algn="l"/>
                          <a:tab pos="625475" algn="l"/>
                        </a:tabLst>
                      </a:pPr>
                      <a:r>
                        <a:rPr lang="th-TH" sz="1200" b="0" kern="1200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  2.9 ก่อนเสนอโครงการประเภทเงินอุดหนุน ควรมีลายเซ็นผู้อนุมัติโครงการของคณะอนุกรรมการบริหารกองทุนพัฒนาบทบาทสตรีระดับจังหวัดทุกครั้งก่อนเสนอโครงการฯ	 </a:t>
                      </a:r>
                      <a:endParaRPr lang="th-TH" sz="1200" b="0" kern="1200" spc="-30" baseline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76197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50" spc="0" baseline="0" dirty="0">
                        <a:effectLst/>
                        <a:latin typeface="Chulabhorn Likit Text" panose="00000500000000000000" pitchFamily="50" charset="-34"/>
                        <a:ea typeface="Batang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13969"/>
                  </a:ext>
                </a:extLst>
              </a:tr>
            </a:tbl>
          </a:graphicData>
        </a:graphic>
      </p:graphicFrame>
      <p:grpSp>
        <p:nvGrpSpPr>
          <p:cNvPr id="28" name="Group 5"/>
          <p:cNvGrpSpPr/>
          <p:nvPr/>
        </p:nvGrpSpPr>
        <p:grpSpPr>
          <a:xfrm>
            <a:off x="572552" y="168105"/>
            <a:ext cx="9017000" cy="603268"/>
            <a:chOff x="0" y="-175733"/>
            <a:chExt cx="21640800" cy="1447844"/>
          </a:xfrm>
        </p:grpSpPr>
        <p:sp>
          <p:nvSpPr>
            <p:cNvPr id="29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2" name="Group 7"/>
            <p:cNvGrpSpPr/>
            <p:nvPr/>
          </p:nvGrpSpPr>
          <p:grpSpPr>
            <a:xfrm>
              <a:off x="0" y="-175733"/>
              <a:ext cx="4659803" cy="1447844"/>
              <a:chOff x="0" y="-38100"/>
              <a:chExt cx="1010276" cy="313902"/>
            </a:xfrm>
          </p:grpSpPr>
          <p:sp>
            <p:nvSpPr>
              <p:cNvPr id="4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33" name="Group 10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3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34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3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สืบเนื่องจากการประชุม</a:t>
              </a:r>
            </a:p>
          </p:txBody>
        </p:sp>
        <p:sp>
          <p:nvSpPr>
            <p:cNvPr id="35" name="TextBox 14"/>
            <p:cNvSpPr txBox="1"/>
            <p:nvPr/>
          </p:nvSpPr>
          <p:spPr>
            <a:xfrm>
              <a:off x="4659804" y="167160"/>
              <a:ext cx="12321194" cy="389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2"/>
                </a:lnSpc>
              </a:pPr>
              <a:endParaRPr lang="en-US" sz="1222" b="1" dirty="0">
                <a:solidFill>
                  <a:srgbClr val="00296B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36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20</a:t>
              </a:r>
            </a:p>
          </p:txBody>
        </p:sp>
        <p:sp>
          <p:nvSpPr>
            <p:cNvPr id="3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4" name="Group 63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65" name="Group 64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67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80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81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68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76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77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78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79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66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9992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72552" y="249130"/>
            <a:ext cx="9017000" cy="603268"/>
            <a:chOff x="0" y="-175733"/>
            <a:chExt cx="21640800" cy="1447844"/>
          </a:xfrm>
        </p:grpSpPr>
        <p:sp>
          <p:nvSpPr>
            <p:cNvPr id="6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21</a:t>
              </a:r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Rectangle 33"/>
          <p:cNvSpPr/>
          <p:nvPr/>
        </p:nvSpPr>
        <p:spPr>
          <a:xfrm>
            <a:off x="1246837" y="2493585"/>
            <a:ext cx="776514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h-TH" sz="2000" b="1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4.1 รายงานผลการเบิกจ่ายเงินตามแผนการดำเนินงาน                                              </a:t>
            </a:r>
            <a:br>
              <a:rPr lang="th-TH" sz="2000" b="1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2000" b="1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และแผนการใช้จ่ายงบประมาณ กองทุนพัฒนาบทบาทสตรี                                                              ประจำปีงบประมาณ พ.ศ. 2567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59" name="Group 58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61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67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68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62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63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64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65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66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60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1247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าราง 3">
            <a:extLst>
              <a:ext uri="{FF2B5EF4-FFF2-40B4-BE49-F238E27FC236}">
                <a16:creationId xmlns:a16="http://schemas.microsoft.com/office/drawing/2014/main" id="{0EDD10FC-6302-4D5D-BDC6-EF86107A17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409422"/>
              </p:ext>
            </p:extLst>
          </p:nvPr>
        </p:nvGraphicFramePr>
        <p:xfrm>
          <a:off x="329919" y="1436594"/>
          <a:ext cx="9452235" cy="3541840"/>
        </p:xfrm>
        <a:graphic>
          <a:graphicData uri="http://schemas.openxmlformats.org/drawingml/2006/table">
            <a:tbl>
              <a:tblPr/>
              <a:tblGrid>
                <a:gridCol w="1165952">
                  <a:extLst>
                    <a:ext uri="{9D8B030D-6E8A-4147-A177-3AD203B41FA5}">
                      <a16:colId xmlns:a16="http://schemas.microsoft.com/office/drawing/2014/main" val="3206902893"/>
                    </a:ext>
                  </a:extLst>
                </a:gridCol>
                <a:gridCol w="1536087">
                  <a:extLst>
                    <a:ext uri="{9D8B030D-6E8A-4147-A177-3AD203B41FA5}">
                      <a16:colId xmlns:a16="http://schemas.microsoft.com/office/drawing/2014/main" val="827538524"/>
                    </a:ext>
                  </a:extLst>
                </a:gridCol>
                <a:gridCol w="1652337">
                  <a:extLst>
                    <a:ext uri="{9D8B030D-6E8A-4147-A177-3AD203B41FA5}">
                      <a16:colId xmlns:a16="http://schemas.microsoft.com/office/drawing/2014/main" val="1422179664"/>
                    </a:ext>
                  </a:extLst>
                </a:gridCol>
                <a:gridCol w="716339">
                  <a:extLst>
                    <a:ext uri="{9D8B030D-6E8A-4147-A177-3AD203B41FA5}">
                      <a16:colId xmlns:a16="http://schemas.microsoft.com/office/drawing/2014/main" val="911261014"/>
                    </a:ext>
                  </a:extLst>
                </a:gridCol>
                <a:gridCol w="1713726">
                  <a:extLst>
                    <a:ext uri="{9D8B030D-6E8A-4147-A177-3AD203B41FA5}">
                      <a16:colId xmlns:a16="http://schemas.microsoft.com/office/drawing/2014/main" val="1441304617"/>
                    </a:ext>
                  </a:extLst>
                </a:gridCol>
                <a:gridCol w="1140594">
                  <a:extLst>
                    <a:ext uri="{9D8B030D-6E8A-4147-A177-3AD203B41FA5}">
                      <a16:colId xmlns:a16="http://schemas.microsoft.com/office/drawing/2014/main" val="3958527053"/>
                    </a:ext>
                  </a:extLst>
                </a:gridCol>
                <a:gridCol w="1527200">
                  <a:extLst>
                    <a:ext uri="{9D8B030D-6E8A-4147-A177-3AD203B41FA5}">
                      <a16:colId xmlns:a16="http://schemas.microsoft.com/office/drawing/2014/main" val="247973269"/>
                    </a:ext>
                  </a:extLst>
                </a:gridCol>
              </a:tblGrid>
              <a:tr h="102444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รายการ</a:t>
                      </a:r>
                    </a:p>
                  </a:txBody>
                  <a:tcPr marL="7409" marR="7409" marT="74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1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งบประมาณจัดสรร (บาท) </a:t>
                      </a:r>
                    </a:p>
                    <a:p>
                      <a:pPr algn="ctr" fontAlgn="b"/>
                      <a:endParaRPr lang="th-TH" sz="11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409" marR="7409" marT="74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ผลการเบิกจ่าย</a:t>
                      </a:r>
                    </a:p>
                  </a:txBody>
                  <a:tcPr marL="7409" marR="7409" marT="74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ร้อยละการเบิกจ่าย </a:t>
                      </a:r>
                    </a:p>
                    <a:p>
                      <a:pPr algn="ctr" fontAlgn="b"/>
                      <a:endParaRPr lang="th-TH" sz="11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409" marR="7409" marT="74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เป้าหมายไตรมาส 3 (</a:t>
                      </a:r>
                      <a:r>
                        <a:rPr lang="en-US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77%</a:t>
                      </a:r>
                      <a:r>
                        <a:rPr lang="th-TH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) </a:t>
                      </a:r>
                    </a:p>
                  </a:txBody>
                  <a:tcPr marL="7409" marR="7409" marT="74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ร้อยละสูง/</a:t>
                      </a:r>
                      <a:br>
                        <a:rPr lang="th-TH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ต่ำกว่าเป้าหมายผลการเบิกจ่าย </a:t>
                      </a:r>
                    </a:p>
                    <a:p>
                      <a:pPr algn="ctr" fontAlgn="b"/>
                      <a:endParaRPr lang="th-TH" sz="11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409" marR="7409" marT="74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งบประมาณคงเหลือ </a:t>
                      </a:r>
                    </a:p>
                  </a:txBody>
                  <a:tcPr marL="7409" marR="7409" marT="74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346304"/>
                  </a:ext>
                </a:extLst>
              </a:tr>
              <a:tr h="629350"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งบบริหาร </a:t>
                      </a:r>
                    </a:p>
                  </a:txBody>
                  <a:tcPr marL="7409" marR="7409" marT="74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11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268,401,686.00</a:t>
                      </a:r>
                      <a:endParaRPr lang="en-US" sz="1100" b="1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11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144,454,474.84</a:t>
                      </a:r>
                      <a:endParaRPr lang="en-US" sz="1100" b="1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11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53.82</a:t>
                      </a:r>
                      <a:endParaRPr lang="en-US" sz="1100" b="1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100" b="1" i="0" u="none" strike="noStrike" kern="1200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206,669,298.22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11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-23.18</a:t>
                      </a:r>
                      <a:endParaRPr lang="en-US" sz="1100" b="1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11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123,947,211.16</a:t>
                      </a:r>
                      <a:endParaRPr lang="en-US" sz="1100" b="1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312256"/>
                  </a:ext>
                </a:extLst>
              </a:tr>
              <a:tr h="629350"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เงินอุดหนุน </a:t>
                      </a:r>
                    </a:p>
                  </a:txBody>
                  <a:tcPr marL="7409" marR="7409" marT="74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11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70,000,000.00</a:t>
                      </a:r>
                      <a:endParaRPr lang="en-US" sz="1100" b="1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0"/>
                        </a:spcAft>
                        <a:tabLst>
                          <a:tab pos="786130" algn="ctr"/>
                          <a:tab pos="1049020" algn="l"/>
                          <a:tab pos="1235710" algn="l"/>
                          <a:tab pos="1431290" algn="l"/>
                          <a:tab pos="1572895" algn="r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1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64,280,409.00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11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91.83</a:t>
                      </a:r>
                      <a:endParaRPr lang="en-US" sz="1100" b="1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100" b="1" i="0" u="none" strike="noStrike" kern="1200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53,900,000.00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1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14.83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1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5,719,591.00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063432"/>
                  </a:ext>
                </a:extLst>
              </a:tr>
              <a:tr h="629350"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เงินทุนหมุนเวียน </a:t>
                      </a:r>
                    </a:p>
                  </a:txBody>
                  <a:tcPr marL="7409" marR="7409" marT="74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11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1,000,000,000.00</a:t>
                      </a:r>
                      <a:endParaRPr lang="en-US" sz="1100" b="1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1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809,017,849.00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1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80.90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100" b="1" i="0" u="none" strike="noStrike" kern="1200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770,000,000.00	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1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3.90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1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190,982,151.00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4521834"/>
                  </a:ext>
                </a:extLst>
              </a:tr>
              <a:tr h="629350"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รวม </a:t>
                      </a:r>
                    </a:p>
                  </a:txBody>
                  <a:tcPr marL="7409" marR="7409" marT="740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E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th-TH" sz="11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1,338,401,686.00</a:t>
                      </a:r>
                      <a:endParaRPr lang="en-US" sz="1100" b="1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E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1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1,017,752,732.84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1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76.04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E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th-TH" sz="1100" b="1" i="0" u="none" strike="noStrike" kern="1200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1,030,569,298.22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1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-0.96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E5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5000"/>
                        </a:lnSpc>
                        <a:spcAft>
                          <a:spcPts val="0"/>
                        </a:spcAft>
                        <a:tabLst>
                          <a:tab pos="1049020" algn="l"/>
                          <a:tab pos="1235710" algn="l"/>
                          <a:tab pos="1431290" algn="l"/>
                          <a:tab pos="1710690" algn="l"/>
                          <a:tab pos="1938020" algn="l"/>
                          <a:tab pos="5581015" algn="l"/>
                        </a:tabLst>
                      </a:pPr>
                      <a:r>
                        <a:rPr lang="en-US" sz="11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320,648,953.16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A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541370"/>
                  </a:ext>
                </a:extLst>
              </a:tr>
            </a:tbl>
          </a:graphicData>
        </a:graphic>
      </p:graphicFrame>
      <p:sp>
        <p:nvSpPr>
          <p:cNvPr id="2" name="สี่เหลี่ยมผืนผ้า 3">
            <a:extLst>
              <a:ext uri="{FF2B5EF4-FFF2-40B4-BE49-F238E27FC236}">
                <a16:creationId xmlns:a16="http://schemas.microsoft.com/office/drawing/2014/main" id="{652F233B-C6DA-3975-A139-1C3C215CD86C}"/>
              </a:ext>
            </a:extLst>
          </p:cNvPr>
          <p:cNvSpPr/>
          <p:nvPr/>
        </p:nvSpPr>
        <p:spPr>
          <a:xfrm>
            <a:off x="2732466" y="143954"/>
            <a:ext cx="5361507" cy="4800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4.1 รายงานผลการเบิกจ่ายตามแผนการดำเนินงานและแผนการใช้จ่ายงบประมาณ </a:t>
            </a:r>
            <a:b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 ประจำปีงบประมาณ พ.ศ. 2567</a:t>
            </a:r>
            <a:endParaRPr lang="th-TH" sz="1050" b="1" dirty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</p:txBody>
      </p:sp>
      <p:grpSp>
        <p:nvGrpSpPr>
          <p:cNvPr id="3" name="Group 5">
            <a:extLst>
              <a:ext uri="{FF2B5EF4-FFF2-40B4-BE49-F238E27FC236}">
                <a16:creationId xmlns:a16="http://schemas.microsoft.com/office/drawing/2014/main" id="{CEDA48CD-EAC9-AD15-D4AC-81DB0FD51DE4}"/>
              </a:ext>
            </a:extLst>
          </p:cNvPr>
          <p:cNvGrpSpPr/>
          <p:nvPr/>
        </p:nvGrpSpPr>
        <p:grpSpPr>
          <a:xfrm>
            <a:off x="572552" y="249131"/>
            <a:ext cx="9017000" cy="603268"/>
            <a:chOff x="0" y="-175733"/>
            <a:chExt cx="21640800" cy="1447844"/>
          </a:xfrm>
        </p:grpSpPr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9F05E9A8-60D6-79EA-FB8F-3F8C6733D18C}"/>
                </a:ext>
              </a:extLst>
            </p:cNvPr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4652F041-82AD-A27F-C57C-452DDC7DA768}"/>
                </a:ext>
              </a:extLst>
            </p:cNvPr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0BDBCC69-3928-8238-4368-31F548E8DC97}"/>
                  </a:ext>
                </a:extLst>
              </p:cNvPr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6" name="TextBox 9">
                <a:extLst>
                  <a:ext uri="{FF2B5EF4-FFF2-40B4-BE49-F238E27FC236}">
                    <a16:creationId xmlns:a16="http://schemas.microsoft.com/office/drawing/2014/main" id="{A26C814D-A7BC-70BC-F7DF-EB46BBB1DAA8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8" name="Group 10">
              <a:extLst>
                <a:ext uri="{FF2B5EF4-FFF2-40B4-BE49-F238E27FC236}">
                  <a16:creationId xmlns:a16="http://schemas.microsoft.com/office/drawing/2014/main" id="{B893EBA2-712C-183F-39DC-ED4FBE12A483}"/>
                </a:ext>
              </a:extLst>
            </p:cNvPr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13" name="Freeform 11">
                <a:extLst>
                  <a:ext uri="{FF2B5EF4-FFF2-40B4-BE49-F238E27FC236}">
                    <a16:creationId xmlns:a16="http://schemas.microsoft.com/office/drawing/2014/main" id="{38E24733-E981-3988-36FA-135A160984A1}"/>
                  </a:ext>
                </a:extLst>
              </p:cNvPr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4" name="TextBox 12">
                <a:extLst>
                  <a:ext uri="{FF2B5EF4-FFF2-40B4-BE49-F238E27FC236}">
                    <a16:creationId xmlns:a16="http://schemas.microsoft.com/office/drawing/2014/main" id="{E410C51F-B617-62F0-47BC-C752C675A08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9" name="TextBox 13">
              <a:extLst>
                <a:ext uri="{FF2B5EF4-FFF2-40B4-BE49-F238E27FC236}">
                  <a16:creationId xmlns:a16="http://schemas.microsoft.com/office/drawing/2014/main" id="{4F0BC8B2-97B2-8B3C-0694-985B65BA33BF}"/>
                </a:ext>
              </a:extLst>
            </p:cNvPr>
            <p:cNvSpPr txBox="1"/>
            <p:nvPr/>
          </p:nvSpPr>
          <p:spPr>
            <a:xfrm>
              <a:off x="388478" y="184356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10" name="TextBox 15">
              <a:extLst>
                <a:ext uri="{FF2B5EF4-FFF2-40B4-BE49-F238E27FC236}">
                  <a16:creationId xmlns:a16="http://schemas.microsoft.com/office/drawing/2014/main" id="{387B38AF-CBA6-1375-F9FA-63663F830840}"/>
                </a:ext>
              </a:extLst>
            </p:cNvPr>
            <p:cNvSpPr txBox="1"/>
            <p:nvPr/>
          </p:nvSpPr>
          <p:spPr>
            <a:xfrm>
              <a:off x="18503851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22</a:t>
              </a:r>
            </a:p>
          </p:txBody>
        </p:sp>
        <p:sp>
          <p:nvSpPr>
            <p:cNvPr id="11" name="Freeform 16">
              <a:extLst>
                <a:ext uri="{FF2B5EF4-FFF2-40B4-BE49-F238E27FC236}">
                  <a16:creationId xmlns:a16="http://schemas.microsoft.com/office/drawing/2014/main" id="{DB043CDD-A2B2-27F6-8C5A-A9208CFDF72D}"/>
                </a:ext>
              </a:extLst>
            </p:cNvPr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30BBE885-8158-5123-A066-7E4C163B3773}"/>
                </a:ext>
              </a:extLst>
            </p:cNvPr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4" name="สี่เหลี่ยมผืนผ้ามุมมน 18">
            <a:extLst>
              <a:ext uri="{FF2B5EF4-FFF2-40B4-BE49-F238E27FC236}">
                <a16:creationId xmlns:a16="http://schemas.microsoft.com/office/drawing/2014/main" id="{690129BB-8AAD-C26C-11C7-934E2AC55ABE}"/>
              </a:ext>
            </a:extLst>
          </p:cNvPr>
          <p:cNvSpPr/>
          <p:nvPr/>
        </p:nvSpPr>
        <p:spPr>
          <a:xfrm>
            <a:off x="7124515" y="1019513"/>
            <a:ext cx="2570297" cy="308924"/>
          </a:xfrm>
          <a:prstGeom prst="roundRect">
            <a:avLst/>
          </a:prstGeom>
          <a:solidFill>
            <a:srgbClr val="002060">
              <a:alpha val="80000"/>
            </a:srgbClr>
          </a:solidFill>
          <a:ln w="15875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12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ข้อมูล ณ วันที่ 15 พฤษภาคม 2567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52" name="Group 51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4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60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61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5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6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57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58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9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53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8124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"/>
          <p:cNvGrpSpPr/>
          <p:nvPr/>
        </p:nvGrpSpPr>
        <p:grpSpPr>
          <a:xfrm>
            <a:off x="572552" y="249131"/>
            <a:ext cx="9017000" cy="603268"/>
            <a:chOff x="0" y="-175733"/>
            <a:chExt cx="21640800" cy="1447844"/>
          </a:xfrm>
        </p:grpSpPr>
        <p:sp>
          <p:nvSpPr>
            <p:cNvPr id="57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58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68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69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59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66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67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62" name="TextBox 13"/>
            <p:cNvSpPr txBox="1"/>
            <p:nvPr/>
          </p:nvSpPr>
          <p:spPr>
            <a:xfrm>
              <a:off x="388478" y="184356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63" name="TextBox 15"/>
            <p:cNvSpPr txBox="1"/>
            <p:nvPr/>
          </p:nvSpPr>
          <p:spPr>
            <a:xfrm>
              <a:off x="18503851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23</a:t>
              </a:r>
            </a:p>
          </p:txBody>
        </p:sp>
        <p:sp>
          <p:nvSpPr>
            <p:cNvPr id="64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5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70" name="Group 269"/>
          <p:cNvGrpSpPr/>
          <p:nvPr/>
        </p:nvGrpSpPr>
        <p:grpSpPr>
          <a:xfrm>
            <a:off x="210873" y="979552"/>
            <a:ext cx="9671256" cy="3988489"/>
            <a:chOff x="248942" y="1786718"/>
            <a:chExt cx="9351724" cy="4074958"/>
          </a:xfrm>
        </p:grpSpPr>
        <p:pic>
          <p:nvPicPr>
            <p:cNvPr id="271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17293" y="1814089"/>
              <a:ext cx="946468" cy="276053"/>
            </a:xfrm>
            <a:prstGeom prst="rect">
              <a:avLst/>
            </a:prstGeom>
          </p:spPr>
        </p:pic>
        <p:pic>
          <p:nvPicPr>
            <p:cNvPr id="272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17293" y="2003688"/>
              <a:ext cx="946468" cy="276053"/>
            </a:xfrm>
            <a:prstGeom prst="rect">
              <a:avLst/>
            </a:prstGeom>
          </p:spPr>
        </p:pic>
        <p:pic>
          <p:nvPicPr>
            <p:cNvPr id="273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26063" y="2199393"/>
              <a:ext cx="946468" cy="276053"/>
            </a:xfrm>
            <a:prstGeom prst="rect">
              <a:avLst/>
            </a:prstGeom>
          </p:spPr>
        </p:pic>
        <p:pic>
          <p:nvPicPr>
            <p:cNvPr id="274" name="Picture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26063" y="2397836"/>
              <a:ext cx="946468" cy="276053"/>
            </a:xfrm>
            <a:prstGeom prst="rect">
              <a:avLst/>
            </a:prstGeom>
          </p:spPr>
        </p:pic>
        <p:pic>
          <p:nvPicPr>
            <p:cNvPr id="275" name="Picture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26063" y="2580763"/>
              <a:ext cx="946468" cy="276053"/>
            </a:xfrm>
            <a:prstGeom prst="rect">
              <a:avLst/>
            </a:prstGeom>
          </p:spPr>
        </p:pic>
        <p:pic>
          <p:nvPicPr>
            <p:cNvPr id="276" name="Picture 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26063" y="2765850"/>
              <a:ext cx="946468" cy="276053"/>
            </a:xfrm>
            <a:prstGeom prst="rect">
              <a:avLst/>
            </a:prstGeom>
          </p:spPr>
        </p:pic>
        <p:pic>
          <p:nvPicPr>
            <p:cNvPr id="277" name="Picture 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26063" y="2955449"/>
              <a:ext cx="946468" cy="276053"/>
            </a:xfrm>
            <a:prstGeom prst="rect">
              <a:avLst/>
            </a:prstGeom>
          </p:spPr>
        </p:pic>
        <p:pic>
          <p:nvPicPr>
            <p:cNvPr id="278" name="Picture 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434832" y="3151154"/>
              <a:ext cx="946468" cy="276053"/>
            </a:xfrm>
            <a:prstGeom prst="rect">
              <a:avLst/>
            </a:prstGeom>
          </p:spPr>
        </p:pic>
        <p:pic>
          <p:nvPicPr>
            <p:cNvPr id="279" name="Picture 10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34832" y="3349597"/>
              <a:ext cx="946468" cy="276053"/>
            </a:xfrm>
            <a:prstGeom prst="rect">
              <a:avLst/>
            </a:prstGeom>
          </p:spPr>
        </p:pic>
        <p:pic>
          <p:nvPicPr>
            <p:cNvPr id="280" name="Picture 1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434832" y="3532524"/>
              <a:ext cx="946468" cy="276053"/>
            </a:xfrm>
            <a:prstGeom prst="rect">
              <a:avLst/>
            </a:prstGeom>
          </p:spPr>
        </p:pic>
        <p:pic>
          <p:nvPicPr>
            <p:cNvPr id="281" name="Picture 1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434832" y="3730967"/>
              <a:ext cx="946468" cy="276053"/>
            </a:xfrm>
            <a:prstGeom prst="rect">
              <a:avLst/>
            </a:prstGeom>
          </p:spPr>
        </p:pic>
        <p:pic>
          <p:nvPicPr>
            <p:cNvPr id="282" name="Picture 13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434832" y="3920565"/>
              <a:ext cx="946468" cy="276053"/>
            </a:xfrm>
            <a:prstGeom prst="rect">
              <a:avLst/>
            </a:prstGeom>
          </p:spPr>
        </p:pic>
        <p:pic>
          <p:nvPicPr>
            <p:cNvPr id="283" name="Picture 14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443601" y="4116271"/>
              <a:ext cx="946468" cy="276053"/>
            </a:xfrm>
            <a:prstGeom prst="rect">
              <a:avLst/>
            </a:prstGeom>
          </p:spPr>
        </p:pic>
        <p:pic>
          <p:nvPicPr>
            <p:cNvPr id="284" name="Picture 15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443601" y="4314714"/>
              <a:ext cx="946468" cy="276053"/>
            </a:xfrm>
            <a:prstGeom prst="rect">
              <a:avLst/>
            </a:prstGeom>
          </p:spPr>
        </p:pic>
        <p:pic>
          <p:nvPicPr>
            <p:cNvPr id="285" name="Picture 16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443601" y="4497640"/>
              <a:ext cx="946468" cy="276053"/>
            </a:xfrm>
            <a:prstGeom prst="rect">
              <a:avLst/>
            </a:prstGeom>
          </p:spPr>
        </p:pic>
        <p:pic>
          <p:nvPicPr>
            <p:cNvPr id="286" name="Picture 17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1443601" y="4696083"/>
              <a:ext cx="946468" cy="276053"/>
            </a:xfrm>
            <a:prstGeom prst="rect">
              <a:avLst/>
            </a:prstGeom>
          </p:spPr>
        </p:pic>
        <p:pic>
          <p:nvPicPr>
            <p:cNvPr id="287" name="Picture 18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443601" y="4869332"/>
              <a:ext cx="946468" cy="276053"/>
            </a:xfrm>
            <a:prstGeom prst="rect">
              <a:avLst/>
            </a:prstGeom>
          </p:spPr>
        </p:pic>
        <p:pic>
          <p:nvPicPr>
            <p:cNvPr id="288" name="Picture 19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452370" y="5081388"/>
              <a:ext cx="946468" cy="276053"/>
            </a:xfrm>
            <a:prstGeom prst="rect">
              <a:avLst/>
            </a:prstGeom>
          </p:spPr>
        </p:pic>
        <p:pic>
          <p:nvPicPr>
            <p:cNvPr id="289" name="Picture 20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452370" y="5279831"/>
              <a:ext cx="946468" cy="276053"/>
            </a:xfrm>
            <a:prstGeom prst="rect">
              <a:avLst/>
            </a:prstGeom>
          </p:spPr>
        </p:pic>
        <p:pic>
          <p:nvPicPr>
            <p:cNvPr id="290" name="Picture 2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452370" y="5462757"/>
              <a:ext cx="946468" cy="276053"/>
            </a:xfrm>
            <a:prstGeom prst="rect">
              <a:avLst/>
            </a:prstGeom>
          </p:spPr>
        </p:pic>
        <p:pic>
          <p:nvPicPr>
            <p:cNvPr id="291" name="Picture 22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3678720" y="1820323"/>
              <a:ext cx="946468" cy="276053"/>
            </a:xfrm>
            <a:prstGeom prst="rect">
              <a:avLst/>
            </a:prstGeom>
          </p:spPr>
        </p:pic>
        <p:pic>
          <p:nvPicPr>
            <p:cNvPr id="292" name="Picture 23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3678720" y="2009921"/>
              <a:ext cx="946468" cy="276053"/>
            </a:xfrm>
            <a:prstGeom prst="rect">
              <a:avLst/>
            </a:prstGeom>
          </p:spPr>
        </p:pic>
        <p:pic>
          <p:nvPicPr>
            <p:cNvPr id="293" name="Picture 24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3687489" y="2205627"/>
              <a:ext cx="946468" cy="276053"/>
            </a:xfrm>
            <a:prstGeom prst="rect">
              <a:avLst/>
            </a:prstGeom>
          </p:spPr>
        </p:pic>
        <p:pic>
          <p:nvPicPr>
            <p:cNvPr id="294" name="Picture 25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3687489" y="2404070"/>
              <a:ext cx="946468" cy="276053"/>
            </a:xfrm>
            <a:prstGeom prst="rect">
              <a:avLst/>
            </a:prstGeom>
          </p:spPr>
        </p:pic>
        <p:pic>
          <p:nvPicPr>
            <p:cNvPr id="295" name="Picture 26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3687489" y="2586996"/>
              <a:ext cx="946468" cy="276053"/>
            </a:xfrm>
            <a:prstGeom prst="rect">
              <a:avLst/>
            </a:prstGeom>
          </p:spPr>
        </p:pic>
        <p:pic>
          <p:nvPicPr>
            <p:cNvPr id="296" name="Picture 27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3687489" y="2772084"/>
              <a:ext cx="946468" cy="276053"/>
            </a:xfrm>
            <a:prstGeom prst="rect">
              <a:avLst/>
            </a:prstGeom>
          </p:spPr>
        </p:pic>
        <p:pic>
          <p:nvPicPr>
            <p:cNvPr id="297" name="Picture 28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3687489" y="2961682"/>
              <a:ext cx="946468" cy="276053"/>
            </a:xfrm>
            <a:prstGeom prst="rect">
              <a:avLst/>
            </a:prstGeom>
          </p:spPr>
        </p:pic>
        <p:pic>
          <p:nvPicPr>
            <p:cNvPr id="298" name="Picture 29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3696258" y="3157388"/>
              <a:ext cx="946468" cy="276053"/>
            </a:xfrm>
            <a:prstGeom prst="rect">
              <a:avLst/>
            </a:prstGeom>
          </p:spPr>
        </p:pic>
        <p:pic>
          <p:nvPicPr>
            <p:cNvPr id="299" name="Picture 30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3696258" y="3355831"/>
              <a:ext cx="946468" cy="276053"/>
            </a:xfrm>
            <a:prstGeom prst="rect">
              <a:avLst/>
            </a:prstGeom>
          </p:spPr>
        </p:pic>
        <p:pic>
          <p:nvPicPr>
            <p:cNvPr id="300" name="Picture 31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3696258" y="3538757"/>
              <a:ext cx="946468" cy="276053"/>
            </a:xfrm>
            <a:prstGeom prst="rect">
              <a:avLst/>
            </a:prstGeom>
          </p:spPr>
        </p:pic>
        <p:pic>
          <p:nvPicPr>
            <p:cNvPr id="301" name="Picture 32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3696258" y="3737200"/>
              <a:ext cx="946468" cy="276053"/>
            </a:xfrm>
            <a:prstGeom prst="rect">
              <a:avLst/>
            </a:prstGeom>
          </p:spPr>
        </p:pic>
        <p:pic>
          <p:nvPicPr>
            <p:cNvPr id="302" name="Picture 33"/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3696258" y="3926799"/>
              <a:ext cx="946468" cy="276053"/>
            </a:xfrm>
            <a:prstGeom prst="rect">
              <a:avLst/>
            </a:prstGeom>
          </p:spPr>
        </p:pic>
        <p:pic>
          <p:nvPicPr>
            <p:cNvPr id="303" name="Picture 34"/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3705027" y="4122505"/>
              <a:ext cx="946468" cy="276053"/>
            </a:xfrm>
            <a:prstGeom prst="rect">
              <a:avLst/>
            </a:prstGeom>
          </p:spPr>
        </p:pic>
        <p:pic>
          <p:nvPicPr>
            <p:cNvPr id="304" name="Picture 35"/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3705027" y="4320948"/>
              <a:ext cx="946468" cy="276053"/>
            </a:xfrm>
            <a:prstGeom prst="rect">
              <a:avLst/>
            </a:prstGeom>
          </p:spPr>
        </p:pic>
        <p:pic>
          <p:nvPicPr>
            <p:cNvPr id="305" name="Picture 36"/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3705027" y="4503874"/>
              <a:ext cx="946468" cy="276053"/>
            </a:xfrm>
            <a:prstGeom prst="rect">
              <a:avLst/>
            </a:prstGeom>
          </p:spPr>
        </p:pic>
        <p:pic>
          <p:nvPicPr>
            <p:cNvPr id="306" name="Picture 37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3705027" y="4702317"/>
              <a:ext cx="946468" cy="276053"/>
            </a:xfrm>
            <a:prstGeom prst="rect">
              <a:avLst/>
            </a:prstGeom>
          </p:spPr>
        </p:pic>
        <p:pic>
          <p:nvPicPr>
            <p:cNvPr id="307" name="Picture 38"/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3713796" y="5087621"/>
              <a:ext cx="946468" cy="276053"/>
            </a:xfrm>
            <a:prstGeom prst="rect">
              <a:avLst/>
            </a:prstGeom>
          </p:spPr>
        </p:pic>
        <p:pic>
          <p:nvPicPr>
            <p:cNvPr id="308" name="Picture 39"/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>
              <a:off x="3713796" y="5286064"/>
              <a:ext cx="946468" cy="276053"/>
            </a:xfrm>
            <a:prstGeom prst="rect">
              <a:avLst/>
            </a:prstGeom>
          </p:spPr>
        </p:pic>
        <p:pic>
          <p:nvPicPr>
            <p:cNvPr id="309" name="Picture 40"/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3713796" y="5468991"/>
              <a:ext cx="946468" cy="276053"/>
            </a:xfrm>
            <a:prstGeom prst="rect">
              <a:avLst/>
            </a:prstGeom>
          </p:spPr>
        </p:pic>
        <p:pic>
          <p:nvPicPr>
            <p:cNvPr id="310" name="Picture 41"/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3713796" y="4894082"/>
              <a:ext cx="946468" cy="276053"/>
            </a:xfrm>
            <a:prstGeom prst="rect">
              <a:avLst/>
            </a:prstGeom>
          </p:spPr>
        </p:pic>
        <p:pic>
          <p:nvPicPr>
            <p:cNvPr id="311" name="Picture 42"/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5936638" y="1858329"/>
              <a:ext cx="988560" cy="288330"/>
            </a:xfrm>
            <a:prstGeom prst="rect">
              <a:avLst/>
            </a:prstGeom>
          </p:spPr>
        </p:pic>
        <p:pic>
          <p:nvPicPr>
            <p:cNvPr id="312" name="Picture 43"/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5940146" y="2051436"/>
              <a:ext cx="946468" cy="276053"/>
            </a:xfrm>
            <a:prstGeom prst="rect">
              <a:avLst/>
            </a:prstGeom>
          </p:spPr>
        </p:pic>
        <p:pic>
          <p:nvPicPr>
            <p:cNvPr id="313" name="Picture 44"/>
            <p:cNvPicPr>
              <a:picLocks noChangeAspect="1"/>
            </p:cNvPicPr>
            <p:nvPr/>
          </p:nvPicPr>
          <p:blipFill>
            <a:blip r:embed="rId47"/>
            <a:stretch>
              <a:fillRect/>
            </a:stretch>
          </p:blipFill>
          <p:spPr>
            <a:xfrm>
              <a:off x="5948915" y="2247141"/>
              <a:ext cx="946468" cy="276053"/>
            </a:xfrm>
            <a:prstGeom prst="rect">
              <a:avLst/>
            </a:prstGeom>
          </p:spPr>
        </p:pic>
        <p:pic>
          <p:nvPicPr>
            <p:cNvPr id="314" name="Picture 45"/>
            <p:cNvPicPr>
              <a:picLocks noChangeAspect="1"/>
            </p:cNvPicPr>
            <p:nvPr/>
          </p:nvPicPr>
          <p:blipFill>
            <a:blip r:embed="rId48"/>
            <a:stretch>
              <a:fillRect/>
            </a:stretch>
          </p:blipFill>
          <p:spPr>
            <a:xfrm>
              <a:off x="5948915" y="2445584"/>
              <a:ext cx="946468" cy="276053"/>
            </a:xfrm>
            <a:prstGeom prst="rect">
              <a:avLst/>
            </a:prstGeom>
          </p:spPr>
        </p:pic>
        <p:pic>
          <p:nvPicPr>
            <p:cNvPr id="315" name="Picture 46"/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5948915" y="2628511"/>
              <a:ext cx="946468" cy="276053"/>
            </a:xfrm>
            <a:prstGeom prst="rect">
              <a:avLst/>
            </a:prstGeom>
          </p:spPr>
        </p:pic>
        <p:pic>
          <p:nvPicPr>
            <p:cNvPr id="316" name="Picture 47"/>
            <p:cNvPicPr>
              <a:picLocks noChangeAspect="1"/>
            </p:cNvPicPr>
            <p:nvPr/>
          </p:nvPicPr>
          <p:blipFill>
            <a:blip r:embed="rId50"/>
            <a:stretch>
              <a:fillRect/>
            </a:stretch>
          </p:blipFill>
          <p:spPr>
            <a:xfrm>
              <a:off x="5948915" y="2813598"/>
              <a:ext cx="946468" cy="276053"/>
            </a:xfrm>
            <a:prstGeom prst="rect">
              <a:avLst/>
            </a:prstGeom>
          </p:spPr>
        </p:pic>
        <p:pic>
          <p:nvPicPr>
            <p:cNvPr id="317" name="Picture 48"/>
            <p:cNvPicPr>
              <a:picLocks noChangeAspect="1"/>
            </p:cNvPicPr>
            <p:nvPr/>
          </p:nvPicPr>
          <p:blipFill>
            <a:blip r:embed="rId51"/>
            <a:stretch>
              <a:fillRect/>
            </a:stretch>
          </p:blipFill>
          <p:spPr>
            <a:xfrm>
              <a:off x="5948915" y="3003197"/>
              <a:ext cx="946468" cy="276053"/>
            </a:xfrm>
            <a:prstGeom prst="rect">
              <a:avLst/>
            </a:prstGeom>
          </p:spPr>
        </p:pic>
        <p:pic>
          <p:nvPicPr>
            <p:cNvPr id="318" name="Picture 49"/>
            <p:cNvPicPr>
              <a:picLocks noChangeAspect="1"/>
            </p:cNvPicPr>
            <p:nvPr/>
          </p:nvPicPr>
          <p:blipFill>
            <a:blip r:embed="rId52"/>
            <a:stretch>
              <a:fillRect/>
            </a:stretch>
          </p:blipFill>
          <p:spPr>
            <a:xfrm>
              <a:off x="5957684" y="3198902"/>
              <a:ext cx="946468" cy="276053"/>
            </a:xfrm>
            <a:prstGeom prst="rect">
              <a:avLst/>
            </a:prstGeom>
          </p:spPr>
        </p:pic>
        <p:pic>
          <p:nvPicPr>
            <p:cNvPr id="319" name="Picture 50"/>
            <p:cNvPicPr>
              <a:picLocks noChangeAspect="1"/>
            </p:cNvPicPr>
            <p:nvPr/>
          </p:nvPicPr>
          <p:blipFill>
            <a:blip r:embed="rId53"/>
            <a:stretch>
              <a:fillRect/>
            </a:stretch>
          </p:blipFill>
          <p:spPr>
            <a:xfrm>
              <a:off x="5957684" y="3397345"/>
              <a:ext cx="946468" cy="276053"/>
            </a:xfrm>
            <a:prstGeom prst="rect">
              <a:avLst/>
            </a:prstGeom>
          </p:spPr>
        </p:pic>
        <p:pic>
          <p:nvPicPr>
            <p:cNvPr id="320" name="Picture 51"/>
            <p:cNvPicPr>
              <a:picLocks noChangeAspect="1"/>
            </p:cNvPicPr>
            <p:nvPr/>
          </p:nvPicPr>
          <p:blipFill>
            <a:blip r:embed="rId54"/>
            <a:stretch>
              <a:fillRect/>
            </a:stretch>
          </p:blipFill>
          <p:spPr>
            <a:xfrm>
              <a:off x="5957684" y="3580272"/>
              <a:ext cx="946468" cy="276053"/>
            </a:xfrm>
            <a:prstGeom prst="rect">
              <a:avLst/>
            </a:prstGeom>
          </p:spPr>
        </p:pic>
        <p:pic>
          <p:nvPicPr>
            <p:cNvPr id="321" name="Picture 52"/>
            <p:cNvPicPr>
              <a:picLocks noChangeAspect="1"/>
            </p:cNvPicPr>
            <p:nvPr/>
          </p:nvPicPr>
          <p:blipFill>
            <a:blip r:embed="rId55"/>
            <a:stretch>
              <a:fillRect/>
            </a:stretch>
          </p:blipFill>
          <p:spPr>
            <a:xfrm>
              <a:off x="5957684" y="3778715"/>
              <a:ext cx="946468" cy="276053"/>
            </a:xfrm>
            <a:prstGeom prst="rect">
              <a:avLst/>
            </a:prstGeom>
          </p:spPr>
        </p:pic>
        <p:pic>
          <p:nvPicPr>
            <p:cNvPr id="322" name="Picture 53"/>
            <p:cNvPicPr>
              <a:picLocks noChangeAspect="1"/>
            </p:cNvPicPr>
            <p:nvPr/>
          </p:nvPicPr>
          <p:blipFill>
            <a:blip r:embed="rId56"/>
            <a:stretch>
              <a:fillRect/>
            </a:stretch>
          </p:blipFill>
          <p:spPr>
            <a:xfrm>
              <a:off x="5957684" y="3968313"/>
              <a:ext cx="946468" cy="276053"/>
            </a:xfrm>
            <a:prstGeom prst="rect">
              <a:avLst/>
            </a:prstGeom>
          </p:spPr>
        </p:pic>
        <p:pic>
          <p:nvPicPr>
            <p:cNvPr id="323" name="Picture 54"/>
            <p:cNvPicPr>
              <a:picLocks noChangeAspect="1"/>
            </p:cNvPicPr>
            <p:nvPr/>
          </p:nvPicPr>
          <p:blipFill>
            <a:blip r:embed="rId57"/>
            <a:stretch>
              <a:fillRect/>
            </a:stretch>
          </p:blipFill>
          <p:spPr>
            <a:xfrm>
              <a:off x="5966453" y="4164019"/>
              <a:ext cx="946468" cy="276053"/>
            </a:xfrm>
            <a:prstGeom prst="rect">
              <a:avLst/>
            </a:prstGeom>
          </p:spPr>
        </p:pic>
        <p:pic>
          <p:nvPicPr>
            <p:cNvPr id="324" name="Picture 55"/>
            <p:cNvPicPr>
              <a:picLocks noChangeAspect="1"/>
            </p:cNvPicPr>
            <p:nvPr/>
          </p:nvPicPr>
          <p:blipFill>
            <a:blip r:embed="rId58"/>
            <a:stretch>
              <a:fillRect/>
            </a:stretch>
          </p:blipFill>
          <p:spPr>
            <a:xfrm>
              <a:off x="5966453" y="4362462"/>
              <a:ext cx="946468" cy="276053"/>
            </a:xfrm>
            <a:prstGeom prst="rect">
              <a:avLst/>
            </a:prstGeom>
          </p:spPr>
        </p:pic>
        <p:pic>
          <p:nvPicPr>
            <p:cNvPr id="325" name="Picture 56"/>
            <p:cNvPicPr>
              <a:picLocks noChangeAspect="1"/>
            </p:cNvPicPr>
            <p:nvPr/>
          </p:nvPicPr>
          <p:blipFill>
            <a:blip r:embed="rId59"/>
            <a:stretch>
              <a:fillRect/>
            </a:stretch>
          </p:blipFill>
          <p:spPr>
            <a:xfrm>
              <a:off x="5966453" y="4545388"/>
              <a:ext cx="946468" cy="276053"/>
            </a:xfrm>
            <a:prstGeom prst="rect">
              <a:avLst/>
            </a:prstGeom>
          </p:spPr>
        </p:pic>
        <p:pic>
          <p:nvPicPr>
            <p:cNvPr id="326" name="Picture 57"/>
            <p:cNvPicPr>
              <a:picLocks noChangeAspect="1"/>
            </p:cNvPicPr>
            <p:nvPr/>
          </p:nvPicPr>
          <p:blipFill>
            <a:blip r:embed="rId60"/>
            <a:stretch>
              <a:fillRect/>
            </a:stretch>
          </p:blipFill>
          <p:spPr>
            <a:xfrm>
              <a:off x="5966453" y="4743831"/>
              <a:ext cx="946468" cy="276053"/>
            </a:xfrm>
            <a:prstGeom prst="rect">
              <a:avLst/>
            </a:prstGeom>
          </p:spPr>
        </p:pic>
        <p:pic>
          <p:nvPicPr>
            <p:cNvPr id="327" name="Picture 58"/>
            <p:cNvPicPr>
              <a:picLocks noChangeAspect="1"/>
            </p:cNvPicPr>
            <p:nvPr/>
          </p:nvPicPr>
          <p:blipFill>
            <a:blip r:embed="rId61"/>
            <a:stretch>
              <a:fillRect/>
            </a:stretch>
          </p:blipFill>
          <p:spPr>
            <a:xfrm>
              <a:off x="5975222" y="5129136"/>
              <a:ext cx="946468" cy="276053"/>
            </a:xfrm>
            <a:prstGeom prst="rect">
              <a:avLst/>
            </a:prstGeom>
          </p:spPr>
        </p:pic>
        <p:pic>
          <p:nvPicPr>
            <p:cNvPr id="328" name="Picture 59"/>
            <p:cNvPicPr>
              <a:picLocks noChangeAspect="1"/>
            </p:cNvPicPr>
            <p:nvPr/>
          </p:nvPicPr>
          <p:blipFill>
            <a:blip r:embed="rId62"/>
            <a:stretch>
              <a:fillRect/>
            </a:stretch>
          </p:blipFill>
          <p:spPr>
            <a:xfrm>
              <a:off x="5975222" y="5327579"/>
              <a:ext cx="946468" cy="276053"/>
            </a:xfrm>
            <a:prstGeom prst="rect">
              <a:avLst/>
            </a:prstGeom>
          </p:spPr>
        </p:pic>
        <p:pic>
          <p:nvPicPr>
            <p:cNvPr id="329" name="Picture 60"/>
            <p:cNvPicPr>
              <a:picLocks noChangeAspect="1"/>
            </p:cNvPicPr>
            <p:nvPr/>
          </p:nvPicPr>
          <p:blipFill>
            <a:blip r:embed="rId63"/>
            <a:stretch>
              <a:fillRect/>
            </a:stretch>
          </p:blipFill>
          <p:spPr>
            <a:xfrm>
              <a:off x="5975222" y="5510505"/>
              <a:ext cx="946468" cy="276053"/>
            </a:xfrm>
            <a:prstGeom prst="rect">
              <a:avLst/>
            </a:prstGeom>
          </p:spPr>
        </p:pic>
        <p:pic>
          <p:nvPicPr>
            <p:cNvPr id="330" name="Picture 61"/>
            <p:cNvPicPr>
              <a:picLocks noChangeAspect="1"/>
            </p:cNvPicPr>
            <p:nvPr/>
          </p:nvPicPr>
          <p:blipFill>
            <a:blip r:embed="rId64"/>
            <a:stretch>
              <a:fillRect/>
            </a:stretch>
          </p:blipFill>
          <p:spPr>
            <a:xfrm>
              <a:off x="5975222" y="4935597"/>
              <a:ext cx="946468" cy="276053"/>
            </a:xfrm>
            <a:prstGeom prst="rect">
              <a:avLst/>
            </a:prstGeom>
          </p:spPr>
        </p:pic>
        <p:pic>
          <p:nvPicPr>
            <p:cNvPr id="331" name="Picture 62"/>
            <p:cNvPicPr>
              <a:picLocks noChangeAspect="1"/>
            </p:cNvPicPr>
            <p:nvPr/>
          </p:nvPicPr>
          <p:blipFill>
            <a:blip r:embed="rId65"/>
            <a:stretch>
              <a:fillRect/>
            </a:stretch>
          </p:blipFill>
          <p:spPr>
            <a:xfrm>
              <a:off x="8416545" y="1786718"/>
              <a:ext cx="1152097" cy="336028"/>
            </a:xfrm>
            <a:prstGeom prst="rect">
              <a:avLst/>
            </a:prstGeom>
          </p:spPr>
        </p:pic>
        <p:pic>
          <p:nvPicPr>
            <p:cNvPr id="332" name="Picture 63"/>
            <p:cNvPicPr>
              <a:picLocks noChangeAspect="1"/>
            </p:cNvPicPr>
            <p:nvPr/>
          </p:nvPicPr>
          <p:blipFill>
            <a:blip r:embed="rId66"/>
            <a:stretch>
              <a:fillRect/>
            </a:stretch>
          </p:blipFill>
          <p:spPr>
            <a:xfrm rot="60000">
              <a:off x="8416545" y="2017509"/>
              <a:ext cx="1152097" cy="336028"/>
            </a:xfrm>
            <a:prstGeom prst="rect">
              <a:avLst/>
            </a:prstGeom>
          </p:spPr>
        </p:pic>
        <p:pic>
          <p:nvPicPr>
            <p:cNvPr id="333" name="Picture 64"/>
            <p:cNvPicPr>
              <a:picLocks noChangeAspect="1"/>
            </p:cNvPicPr>
            <p:nvPr/>
          </p:nvPicPr>
          <p:blipFill>
            <a:blip r:embed="rId67"/>
            <a:stretch>
              <a:fillRect/>
            </a:stretch>
          </p:blipFill>
          <p:spPr>
            <a:xfrm>
              <a:off x="8427220" y="2255734"/>
              <a:ext cx="1152097" cy="336028"/>
            </a:xfrm>
            <a:prstGeom prst="rect">
              <a:avLst/>
            </a:prstGeom>
          </p:spPr>
        </p:pic>
        <p:pic>
          <p:nvPicPr>
            <p:cNvPr id="334" name="Picture 65"/>
            <p:cNvPicPr>
              <a:picLocks noChangeAspect="1"/>
            </p:cNvPicPr>
            <p:nvPr/>
          </p:nvPicPr>
          <p:blipFill>
            <a:blip r:embed="rId68"/>
            <a:stretch>
              <a:fillRect/>
            </a:stretch>
          </p:blipFill>
          <p:spPr>
            <a:xfrm>
              <a:off x="8427220" y="2497291"/>
              <a:ext cx="1152097" cy="336028"/>
            </a:xfrm>
            <a:prstGeom prst="rect">
              <a:avLst/>
            </a:prstGeom>
          </p:spPr>
        </p:pic>
        <p:pic>
          <p:nvPicPr>
            <p:cNvPr id="335" name="Picture 66"/>
            <p:cNvPicPr>
              <a:picLocks noChangeAspect="1"/>
            </p:cNvPicPr>
            <p:nvPr/>
          </p:nvPicPr>
          <p:blipFill>
            <a:blip r:embed="rId69"/>
            <a:stretch>
              <a:fillRect/>
            </a:stretch>
          </p:blipFill>
          <p:spPr>
            <a:xfrm>
              <a:off x="8427220" y="2719960"/>
              <a:ext cx="1152097" cy="336028"/>
            </a:xfrm>
            <a:prstGeom prst="rect">
              <a:avLst/>
            </a:prstGeom>
          </p:spPr>
        </p:pic>
        <p:pic>
          <p:nvPicPr>
            <p:cNvPr id="570" name="Picture 67"/>
            <p:cNvPicPr>
              <a:picLocks noChangeAspect="1"/>
            </p:cNvPicPr>
            <p:nvPr/>
          </p:nvPicPr>
          <p:blipFill>
            <a:blip r:embed="rId70"/>
            <a:stretch>
              <a:fillRect/>
            </a:stretch>
          </p:blipFill>
          <p:spPr>
            <a:xfrm>
              <a:off x="8427220" y="2945260"/>
              <a:ext cx="1152097" cy="336028"/>
            </a:xfrm>
            <a:prstGeom prst="rect">
              <a:avLst/>
            </a:prstGeom>
          </p:spPr>
        </p:pic>
        <p:pic>
          <p:nvPicPr>
            <p:cNvPr id="571" name="Picture 68"/>
            <p:cNvPicPr>
              <a:picLocks noChangeAspect="1"/>
            </p:cNvPicPr>
            <p:nvPr/>
          </p:nvPicPr>
          <p:blipFill>
            <a:blip r:embed="rId71"/>
            <a:stretch>
              <a:fillRect/>
            </a:stretch>
          </p:blipFill>
          <p:spPr>
            <a:xfrm>
              <a:off x="8427220" y="3176051"/>
              <a:ext cx="1152097" cy="336028"/>
            </a:xfrm>
            <a:prstGeom prst="rect">
              <a:avLst/>
            </a:prstGeom>
          </p:spPr>
        </p:pic>
        <p:pic>
          <p:nvPicPr>
            <p:cNvPr id="572" name="Picture 69"/>
            <p:cNvPicPr>
              <a:picLocks noChangeAspect="1"/>
            </p:cNvPicPr>
            <p:nvPr/>
          </p:nvPicPr>
          <p:blipFill>
            <a:blip r:embed="rId72"/>
            <a:stretch>
              <a:fillRect/>
            </a:stretch>
          </p:blipFill>
          <p:spPr>
            <a:xfrm>
              <a:off x="8437894" y="3414275"/>
              <a:ext cx="1152097" cy="336028"/>
            </a:xfrm>
            <a:prstGeom prst="rect">
              <a:avLst/>
            </a:prstGeom>
          </p:spPr>
        </p:pic>
        <p:pic>
          <p:nvPicPr>
            <p:cNvPr id="573" name="Picture 70"/>
            <p:cNvPicPr>
              <a:picLocks noChangeAspect="1"/>
            </p:cNvPicPr>
            <p:nvPr/>
          </p:nvPicPr>
          <p:blipFill>
            <a:blip r:embed="rId73"/>
            <a:stretch>
              <a:fillRect/>
            </a:stretch>
          </p:blipFill>
          <p:spPr>
            <a:xfrm>
              <a:off x="8437894" y="3655832"/>
              <a:ext cx="1152097" cy="336028"/>
            </a:xfrm>
            <a:prstGeom prst="rect">
              <a:avLst/>
            </a:prstGeom>
          </p:spPr>
        </p:pic>
        <p:pic>
          <p:nvPicPr>
            <p:cNvPr id="574" name="Picture 71"/>
            <p:cNvPicPr>
              <a:picLocks noChangeAspect="1"/>
            </p:cNvPicPr>
            <p:nvPr/>
          </p:nvPicPr>
          <p:blipFill>
            <a:blip r:embed="rId74"/>
            <a:stretch>
              <a:fillRect/>
            </a:stretch>
          </p:blipFill>
          <p:spPr>
            <a:xfrm>
              <a:off x="8437894" y="3878501"/>
              <a:ext cx="1152097" cy="336028"/>
            </a:xfrm>
            <a:prstGeom prst="rect">
              <a:avLst/>
            </a:prstGeom>
          </p:spPr>
        </p:pic>
        <p:pic>
          <p:nvPicPr>
            <p:cNvPr id="575" name="Picture 72"/>
            <p:cNvPicPr>
              <a:picLocks noChangeAspect="1"/>
            </p:cNvPicPr>
            <p:nvPr/>
          </p:nvPicPr>
          <p:blipFill>
            <a:blip r:embed="rId75"/>
            <a:stretch>
              <a:fillRect/>
            </a:stretch>
          </p:blipFill>
          <p:spPr>
            <a:xfrm>
              <a:off x="8437894" y="4120058"/>
              <a:ext cx="1152097" cy="336028"/>
            </a:xfrm>
            <a:prstGeom prst="rect">
              <a:avLst/>
            </a:prstGeom>
          </p:spPr>
        </p:pic>
        <p:pic>
          <p:nvPicPr>
            <p:cNvPr id="576" name="Picture 73"/>
            <p:cNvPicPr>
              <a:picLocks noChangeAspect="1"/>
            </p:cNvPicPr>
            <p:nvPr/>
          </p:nvPicPr>
          <p:blipFill>
            <a:blip r:embed="rId76"/>
            <a:stretch>
              <a:fillRect/>
            </a:stretch>
          </p:blipFill>
          <p:spPr>
            <a:xfrm>
              <a:off x="8437894" y="4350849"/>
              <a:ext cx="1152097" cy="336028"/>
            </a:xfrm>
            <a:prstGeom prst="rect">
              <a:avLst/>
            </a:prstGeom>
          </p:spPr>
        </p:pic>
        <p:pic>
          <p:nvPicPr>
            <p:cNvPr id="577" name="Picture 74"/>
            <p:cNvPicPr>
              <a:picLocks noChangeAspect="1"/>
            </p:cNvPicPr>
            <p:nvPr/>
          </p:nvPicPr>
          <p:blipFill>
            <a:blip r:embed="rId77"/>
            <a:stretch>
              <a:fillRect/>
            </a:stretch>
          </p:blipFill>
          <p:spPr>
            <a:xfrm>
              <a:off x="8448569" y="4589074"/>
              <a:ext cx="1152097" cy="336028"/>
            </a:xfrm>
            <a:prstGeom prst="rect">
              <a:avLst/>
            </a:prstGeom>
          </p:spPr>
        </p:pic>
        <p:pic>
          <p:nvPicPr>
            <p:cNvPr id="578" name="Picture 75"/>
            <p:cNvPicPr>
              <a:picLocks noChangeAspect="1"/>
            </p:cNvPicPr>
            <p:nvPr/>
          </p:nvPicPr>
          <p:blipFill>
            <a:blip r:embed="rId78"/>
            <a:stretch>
              <a:fillRect/>
            </a:stretch>
          </p:blipFill>
          <p:spPr>
            <a:xfrm>
              <a:off x="8448569" y="4830631"/>
              <a:ext cx="1152097" cy="336028"/>
            </a:xfrm>
            <a:prstGeom prst="rect">
              <a:avLst/>
            </a:prstGeom>
          </p:spPr>
        </p:pic>
        <p:pic>
          <p:nvPicPr>
            <p:cNvPr id="579" name="Picture 76"/>
            <p:cNvPicPr>
              <a:picLocks noChangeAspect="1"/>
            </p:cNvPicPr>
            <p:nvPr/>
          </p:nvPicPr>
          <p:blipFill>
            <a:blip r:embed="rId79"/>
            <a:stretch>
              <a:fillRect/>
            </a:stretch>
          </p:blipFill>
          <p:spPr>
            <a:xfrm>
              <a:off x="8448569" y="5053300"/>
              <a:ext cx="1152097" cy="336028"/>
            </a:xfrm>
            <a:prstGeom prst="rect">
              <a:avLst/>
            </a:prstGeom>
          </p:spPr>
        </p:pic>
        <p:pic>
          <p:nvPicPr>
            <p:cNvPr id="580" name="Picture 77"/>
            <p:cNvPicPr>
              <a:picLocks noChangeAspect="1"/>
            </p:cNvPicPr>
            <p:nvPr/>
          </p:nvPicPr>
          <p:blipFill>
            <a:blip r:embed="rId80"/>
            <a:stretch>
              <a:fillRect/>
            </a:stretch>
          </p:blipFill>
          <p:spPr>
            <a:xfrm>
              <a:off x="8448569" y="5294857"/>
              <a:ext cx="1152097" cy="336028"/>
            </a:xfrm>
            <a:prstGeom prst="rect">
              <a:avLst/>
            </a:prstGeom>
          </p:spPr>
        </p:pic>
        <p:pic>
          <p:nvPicPr>
            <p:cNvPr id="581" name="Picture 78"/>
            <p:cNvPicPr>
              <a:picLocks noChangeAspect="1"/>
            </p:cNvPicPr>
            <p:nvPr/>
          </p:nvPicPr>
          <p:blipFill>
            <a:blip r:embed="rId81"/>
            <a:stretch>
              <a:fillRect/>
            </a:stretch>
          </p:blipFill>
          <p:spPr>
            <a:xfrm>
              <a:off x="8448569" y="5525648"/>
              <a:ext cx="1152097" cy="336028"/>
            </a:xfrm>
            <a:prstGeom prst="rect">
              <a:avLst/>
            </a:prstGeom>
          </p:spPr>
        </p:pic>
        <p:sp>
          <p:nvSpPr>
            <p:cNvPr id="582" name="TextBox 79"/>
            <p:cNvSpPr txBox="1"/>
            <p:nvPr/>
          </p:nvSpPr>
          <p:spPr>
            <a:xfrm>
              <a:off x="248942" y="1854861"/>
              <a:ext cx="815296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    อุทัยธานี</a:t>
              </a:r>
            </a:p>
          </p:txBody>
        </p:sp>
        <p:sp>
          <p:nvSpPr>
            <p:cNvPr id="583" name="TextBox 80"/>
            <p:cNvSpPr txBox="1"/>
            <p:nvPr/>
          </p:nvSpPr>
          <p:spPr>
            <a:xfrm>
              <a:off x="248942" y="2047798"/>
              <a:ext cx="947429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    สระแก้ว</a:t>
              </a:r>
            </a:p>
          </p:txBody>
        </p:sp>
        <p:sp>
          <p:nvSpPr>
            <p:cNvPr id="584" name="TextBox 81"/>
            <p:cNvSpPr txBox="1"/>
            <p:nvPr/>
          </p:nvSpPr>
          <p:spPr>
            <a:xfrm>
              <a:off x="1064238" y="1895660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97.35</a:t>
              </a:r>
            </a:p>
          </p:txBody>
        </p:sp>
        <p:sp>
          <p:nvSpPr>
            <p:cNvPr id="585" name="TextBox 82"/>
            <p:cNvSpPr txBox="1"/>
            <p:nvPr/>
          </p:nvSpPr>
          <p:spPr>
            <a:xfrm>
              <a:off x="1064238" y="2088597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97.24</a:t>
              </a:r>
            </a:p>
          </p:txBody>
        </p:sp>
        <p:sp>
          <p:nvSpPr>
            <p:cNvPr id="586" name="TextBox 83"/>
            <p:cNvSpPr txBox="1"/>
            <p:nvPr/>
          </p:nvSpPr>
          <p:spPr>
            <a:xfrm>
              <a:off x="248942" y="2236230"/>
              <a:ext cx="740632" cy="131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    </a:t>
              </a:r>
              <a:r>
                <a:rPr lang="en-US" sz="800" b="1" dirty="0" err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สกลนคร</a:t>
              </a:r>
              <a:endParaRPr lang="en-US" sz="800" b="1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87" name="TextBox 84"/>
            <p:cNvSpPr txBox="1"/>
            <p:nvPr/>
          </p:nvSpPr>
          <p:spPr>
            <a:xfrm>
              <a:off x="248942" y="2429168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    สุพรรณบุรี</a:t>
              </a:r>
            </a:p>
          </p:txBody>
        </p:sp>
        <p:sp>
          <p:nvSpPr>
            <p:cNvPr id="588" name="TextBox 85"/>
            <p:cNvSpPr txBox="1"/>
            <p:nvPr/>
          </p:nvSpPr>
          <p:spPr>
            <a:xfrm>
              <a:off x="1064238" y="2277029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96.90</a:t>
              </a:r>
            </a:p>
          </p:txBody>
        </p:sp>
        <p:sp>
          <p:nvSpPr>
            <p:cNvPr id="589" name="TextBox 86"/>
            <p:cNvSpPr txBox="1"/>
            <p:nvPr/>
          </p:nvSpPr>
          <p:spPr>
            <a:xfrm>
              <a:off x="1064238" y="2469966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96.87</a:t>
              </a:r>
            </a:p>
          </p:txBody>
        </p:sp>
        <p:sp>
          <p:nvSpPr>
            <p:cNvPr id="590" name="TextBox 87"/>
            <p:cNvSpPr txBox="1"/>
            <p:nvPr/>
          </p:nvSpPr>
          <p:spPr>
            <a:xfrm>
              <a:off x="248942" y="2617600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    แพร่</a:t>
              </a:r>
            </a:p>
          </p:txBody>
        </p:sp>
        <p:sp>
          <p:nvSpPr>
            <p:cNvPr id="591" name="TextBox 88"/>
            <p:cNvSpPr txBox="1"/>
            <p:nvPr/>
          </p:nvSpPr>
          <p:spPr>
            <a:xfrm>
              <a:off x="248942" y="2810537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    สุโขทัย</a:t>
              </a:r>
            </a:p>
          </p:txBody>
        </p:sp>
        <p:sp>
          <p:nvSpPr>
            <p:cNvPr id="592" name="TextBox 89"/>
            <p:cNvSpPr txBox="1"/>
            <p:nvPr/>
          </p:nvSpPr>
          <p:spPr>
            <a:xfrm>
              <a:off x="1064238" y="2658399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96.68</a:t>
              </a:r>
            </a:p>
          </p:txBody>
        </p:sp>
        <p:sp>
          <p:nvSpPr>
            <p:cNvPr id="593" name="TextBox 90"/>
            <p:cNvSpPr txBox="1"/>
            <p:nvPr/>
          </p:nvSpPr>
          <p:spPr>
            <a:xfrm>
              <a:off x="1064238" y="2851336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96.67</a:t>
              </a:r>
            </a:p>
          </p:txBody>
        </p:sp>
        <p:sp>
          <p:nvSpPr>
            <p:cNvPr id="594" name="TextBox 91"/>
            <p:cNvSpPr txBox="1"/>
            <p:nvPr/>
          </p:nvSpPr>
          <p:spPr>
            <a:xfrm>
              <a:off x="248942" y="2998969"/>
              <a:ext cx="815296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    พิษณุโลก</a:t>
              </a:r>
            </a:p>
          </p:txBody>
        </p:sp>
        <p:sp>
          <p:nvSpPr>
            <p:cNvPr id="595" name="TextBox 92"/>
            <p:cNvSpPr txBox="1"/>
            <p:nvPr/>
          </p:nvSpPr>
          <p:spPr>
            <a:xfrm>
              <a:off x="248942" y="3191907"/>
              <a:ext cx="815296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8   ประจวบคีรีขันธ์</a:t>
              </a:r>
            </a:p>
          </p:txBody>
        </p:sp>
        <p:sp>
          <p:nvSpPr>
            <p:cNvPr id="596" name="TextBox 93"/>
            <p:cNvSpPr txBox="1"/>
            <p:nvPr/>
          </p:nvSpPr>
          <p:spPr>
            <a:xfrm>
              <a:off x="1064238" y="3039768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96.61</a:t>
              </a:r>
            </a:p>
          </p:txBody>
        </p:sp>
        <p:sp>
          <p:nvSpPr>
            <p:cNvPr id="597" name="TextBox 94"/>
            <p:cNvSpPr txBox="1"/>
            <p:nvPr/>
          </p:nvSpPr>
          <p:spPr>
            <a:xfrm>
              <a:off x="1064238" y="3232707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96.44</a:t>
              </a:r>
            </a:p>
          </p:txBody>
        </p:sp>
        <p:sp>
          <p:nvSpPr>
            <p:cNvPr id="598" name="TextBox 95"/>
            <p:cNvSpPr txBox="1"/>
            <p:nvPr/>
          </p:nvSpPr>
          <p:spPr>
            <a:xfrm>
              <a:off x="248942" y="3380339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    กาญจนบุรี</a:t>
              </a:r>
            </a:p>
          </p:txBody>
        </p:sp>
        <p:sp>
          <p:nvSpPr>
            <p:cNvPr id="599" name="TextBox 96"/>
            <p:cNvSpPr txBox="1"/>
            <p:nvPr/>
          </p:nvSpPr>
          <p:spPr>
            <a:xfrm>
              <a:off x="248942" y="3573275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10  สุรินทร์</a:t>
              </a:r>
            </a:p>
          </p:txBody>
        </p:sp>
        <p:sp>
          <p:nvSpPr>
            <p:cNvPr id="600" name="TextBox 97"/>
            <p:cNvSpPr txBox="1"/>
            <p:nvPr/>
          </p:nvSpPr>
          <p:spPr>
            <a:xfrm>
              <a:off x="1064238" y="3421137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96.40</a:t>
              </a:r>
            </a:p>
          </p:txBody>
        </p:sp>
        <p:sp>
          <p:nvSpPr>
            <p:cNvPr id="601" name="TextBox 98"/>
            <p:cNvSpPr txBox="1"/>
            <p:nvPr/>
          </p:nvSpPr>
          <p:spPr>
            <a:xfrm>
              <a:off x="1064238" y="3614075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96.29</a:t>
              </a:r>
            </a:p>
          </p:txBody>
        </p:sp>
        <p:sp>
          <p:nvSpPr>
            <p:cNvPr id="602" name="TextBox 99"/>
            <p:cNvSpPr txBox="1"/>
            <p:nvPr/>
          </p:nvSpPr>
          <p:spPr>
            <a:xfrm>
              <a:off x="248942" y="3761709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11  หนองคาย</a:t>
              </a:r>
            </a:p>
          </p:txBody>
        </p:sp>
        <p:sp>
          <p:nvSpPr>
            <p:cNvPr id="603" name="TextBox 100"/>
            <p:cNvSpPr txBox="1"/>
            <p:nvPr/>
          </p:nvSpPr>
          <p:spPr>
            <a:xfrm>
              <a:off x="248942" y="3954646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12  ตาก</a:t>
              </a:r>
            </a:p>
          </p:txBody>
        </p:sp>
        <p:sp>
          <p:nvSpPr>
            <p:cNvPr id="604" name="TextBox 101"/>
            <p:cNvSpPr txBox="1"/>
            <p:nvPr/>
          </p:nvSpPr>
          <p:spPr>
            <a:xfrm>
              <a:off x="1064238" y="3802507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96.18</a:t>
              </a:r>
            </a:p>
          </p:txBody>
        </p:sp>
        <p:sp>
          <p:nvSpPr>
            <p:cNvPr id="605" name="TextBox 102"/>
            <p:cNvSpPr txBox="1"/>
            <p:nvPr/>
          </p:nvSpPr>
          <p:spPr>
            <a:xfrm>
              <a:off x="1064238" y="3995445"/>
              <a:ext cx="373266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96.00</a:t>
              </a:r>
            </a:p>
          </p:txBody>
        </p:sp>
        <p:sp>
          <p:nvSpPr>
            <p:cNvPr id="606" name="TextBox 103"/>
            <p:cNvSpPr txBox="1"/>
            <p:nvPr/>
          </p:nvSpPr>
          <p:spPr>
            <a:xfrm>
              <a:off x="248942" y="4143079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13  ราชบุรี</a:t>
              </a:r>
            </a:p>
          </p:txBody>
        </p:sp>
        <p:sp>
          <p:nvSpPr>
            <p:cNvPr id="607" name="TextBox 104"/>
            <p:cNvSpPr txBox="1"/>
            <p:nvPr/>
          </p:nvSpPr>
          <p:spPr>
            <a:xfrm>
              <a:off x="248942" y="4336016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14  บุรีรัมย์</a:t>
              </a:r>
            </a:p>
          </p:txBody>
        </p:sp>
        <p:sp>
          <p:nvSpPr>
            <p:cNvPr id="608" name="TextBox 105"/>
            <p:cNvSpPr txBox="1"/>
            <p:nvPr/>
          </p:nvSpPr>
          <p:spPr>
            <a:xfrm>
              <a:off x="1064238" y="4183878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95.83</a:t>
              </a:r>
            </a:p>
          </p:txBody>
        </p:sp>
        <p:sp>
          <p:nvSpPr>
            <p:cNvPr id="609" name="TextBox 106"/>
            <p:cNvSpPr txBox="1"/>
            <p:nvPr/>
          </p:nvSpPr>
          <p:spPr>
            <a:xfrm>
              <a:off x="1064238" y="4376814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95.73</a:t>
              </a:r>
            </a:p>
          </p:txBody>
        </p:sp>
        <p:sp>
          <p:nvSpPr>
            <p:cNvPr id="610" name="TextBox 107"/>
            <p:cNvSpPr txBox="1"/>
            <p:nvPr/>
          </p:nvSpPr>
          <p:spPr>
            <a:xfrm>
              <a:off x="248942" y="4524448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15  ชุมพร</a:t>
              </a:r>
            </a:p>
          </p:txBody>
        </p:sp>
        <p:sp>
          <p:nvSpPr>
            <p:cNvPr id="611" name="TextBox 108"/>
            <p:cNvSpPr txBox="1"/>
            <p:nvPr/>
          </p:nvSpPr>
          <p:spPr>
            <a:xfrm>
              <a:off x="248942" y="4717385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16  บึงกาฬ</a:t>
              </a:r>
            </a:p>
          </p:txBody>
        </p:sp>
        <p:sp>
          <p:nvSpPr>
            <p:cNvPr id="612" name="TextBox 109"/>
            <p:cNvSpPr txBox="1"/>
            <p:nvPr/>
          </p:nvSpPr>
          <p:spPr>
            <a:xfrm>
              <a:off x="1064238" y="4565246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95.58</a:t>
              </a:r>
            </a:p>
          </p:txBody>
        </p:sp>
        <p:sp>
          <p:nvSpPr>
            <p:cNvPr id="613" name="TextBox 110"/>
            <p:cNvSpPr txBox="1"/>
            <p:nvPr/>
          </p:nvSpPr>
          <p:spPr>
            <a:xfrm>
              <a:off x="1064238" y="4758184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95,29</a:t>
              </a:r>
            </a:p>
          </p:txBody>
        </p:sp>
        <p:sp>
          <p:nvSpPr>
            <p:cNvPr id="614" name="TextBox 111"/>
            <p:cNvSpPr txBox="1"/>
            <p:nvPr/>
          </p:nvSpPr>
          <p:spPr>
            <a:xfrm>
              <a:off x="248942" y="4905817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17  ชัยภูมิ</a:t>
              </a:r>
            </a:p>
          </p:txBody>
        </p:sp>
        <p:sp>
          <p:nvSpPr>
            <p:cNvPr id="615" name="TextBox 112"/>
            <p:cNvSpPr txBox="1"/>
            <p:nvPr/>
          </p:nvSpPr>
          <p:spPr>
            <a:xfrm>
              <a:off x="248942" y="5098754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18  ศรีสะเกษ</a:t>
              </a:r>
            </a:p>
          </p:txBody>
        </p:sp>
        <p:sp>
          <p:nvSpPr>
            <p:cNvPr id="616" name="TextBox 113"/>
            <p:cNvSpPr txBox="1"/>
            <p:nvPr/>
          </p:nvSpPr>
          <p:spPr>
            <a:xfrm>
              <a:off x="1064238" y="4946616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95.09</a:t>
              </a:r>
            </a:p>
          </p:txBody>
        </p:sp>
        <p:sp>
          <p:nvSpPr>
            <p:cNvPr id="617" name="TextBox 114"/>
            <p:cNvSpPr txBox="1"/>
            <p:nvPr/>
          </p:nvSpPr>
          <p:spPr>
            <a:xfrm>
              <a:off x="1064238" y="5139553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95.00</a:t>
              </a:r>
            </a:p>
          </p:txBody>
        </p:sp>
        <p:sp>
          <p:nvSpPr>
            <p:cNvPr id="618" name="TextBox 115"/>
            <p:cNvSpPr txBox="1"/>
            <p:nvPr/>
          </p:nvSpPr>
          <p:spPr>
            <a:xfrm>
              <a:off x="248942" y="5294551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19  พิจิตร</a:t>
              </a:r>
            </a:p>
          </p:txBody>
        </p:sp>
        <p:sp>
          <p:nvSpPr>
            <p:cNvPr id="619" name="TextBox 116"/>
            <p:cNvSpPr txBox="1"/>
            <p:nvPr/>
          </p:nvSpPr>
          <p:spPr>
            <a:xfrm>
              <a:off x="248942" y="5487488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20  นครพนม</a:t>
              </a:r>
            </a:p>
          </p:txBody>
        </p:sp>
        <p:sp>
          <p:nvSpPr>
            <p:cNvPr id="620" name="TextBox 117"/>
            <p:cNvSpPr txBox="1"/>
            <p:nvPr/>
          </p:nvSpPr>
          <p:spPr>
            <a:xfrm>
              <a:off x="1064238" y="5335350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94,95</a:t>
              </a:r>
            </a:p>
          </p:txBody>
        </p:sp>
        <p:sp>
          <p:nvSpPr>
            <p:cNvPr id="621" name="TextBox 118"/>
            <p:cNvSpPr txBox="1"/>
            <p:nvPr/>
          </p:nvSpPr>
          <p:spPr>
            <a:xfrm>
              <a:off x="1064238" y="5528287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94.50</a:t>
              </a:r>
            </a:p>
          </p:txBody>
        </p:sp>
        <p:sp>
          <p:nvSpPr>
            <p:cNvPr id="622" name="TextBox 119"/>
            <p:cNvSpPr txBox="1"/>
            <p:nvPr/>
          </p:nvSpPr>
          <p:spPr>
            <a:xfrm>
              <a:off x="2510368" y="1861095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21  ลำพูน</a:t>
              </a:r>
            </a:p>
          </p:txBody>
        </p:sp>
        <p:sp>
          <p:nvSpPr>
            <p:cNvPr id="623" name="TextBox 120"/>
            <p:cNvSpPr txBox="1"/>
            <p:nvPr/>
          </p:nvSpPr>
          <p:spPr>
            <a:xfrm>
              <a:off x="2510368" y="2054032"/>
              <a:ext cx="869597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22  แม่ฮ่องสอน</a:t>
              </a:r>
            </a:p>
          </p:txBody>
        </p:sp>
        <p:sp>
          <p:nvSpPr>
            <p:cNvPr id="624" name="TextBox 121"/>
            <p:cNvSpPr txBox="1"/>
            <p:nvPr/>
          </p:nvSpPr>
          <p:spPr>
            <a:xfrm>
              <a:off x="3325664" y="1901893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94.09</a:t>
              </a:r>
            </a:p>
          </p:txBody>
        </p:sp>
        <p:sp>
          <p:nvSpPr>
            <p:cNvPr id="625" name="TextBox 122"/>
            <p:cNvSpPr txBox="1"/>
            <p:nvPr/>
          </p:nvSpPr>
          <p:spPr>
            <a:xfrm>
              <a:off x="3325664" y="2094833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94.03</a:t>
              </a:r>
            </a:p>
          </p:txBody>
        </p:sp>
        <p:sp>
          <p:nvSpPr>
            <p:cNvPr id="626" name="TextBox 123"/>
            <p:cNvSpPr txBox="1"/>
            <p:nvPr/>
          </p:nvSpPr>
          <p:spPr>
            <a:xfrm>
              <a:off x="2510368" y="2242464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23  อำนาจเจริญ</a:t>
              </a:r>
            </a:p>
          </p:txBody>
        </p:sp>
        <p:sp>
          <p:nvSpPr>
            <p:cNvPr id="627" name="TextBox 124"/>
            <p:cNvSpPr txBox="1"/>
            <p:nvPr/>
          </p:nvSpPr>
          <p:spPr>
            <a:xfrm>
              <a:off x="2513685" y="2419709"/>
              <a:ext cx="918840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24  นครศรีธรรมราช</a:t>
              </a:r>
            </a:p>
          </p:txBody>
        </p:sp>
        <p:sp>
          <p:nvSpPr>
            <p:cNvPr id="628" name="TextBox 125"/>
            <p:cNvSpPr txBox="1"/>
            <p:nvPr/>
          </p:nvSpPr>
          <p:spPr>
            <a:xfrm>
              <a:off x="3325664" y="2283263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94.02</a:t>
              </a:r>
            </a:p>
          </p:txBody>
        </p:sp>
        <p:sp>
          <p:nvSpPr>
            <p:cNvPr id="629" name="TextBox 126"/>
            <p:cNvSpPr txBox="1"/>
            <p:nvPr/>
          </p:nvSpPr>
          <p:spPr>
            <a:xfrm>
              <a:off x="3325664" y="2476200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93.54</a:t>
              </a:r>
            </a:p>
          </p:txBody>
        </p:sp>
        <p:sp>
          <p:nvSpPr>
            <p:cNvPr id="630" name="TextBox 127"/>
            <p:cNvSpPr txBox="1"/>
            <p:nvPr/>
          </p:nvSpPr>
          <p:spPr>
            <a:xfrm>
              <a:off x="2510368" y="2623834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25  สมุทรสาคร</a:t>
              </a:r>
            </a:p>
          </p:txBody>
        </p:sp>
        <p:sp>
          <p:nvSpPr>
            <p:cNvPr id="631" name="TextBox 128"/>
            <p:cNvSpPr txBox="1"/>
            <p:nvPr/>
          </p:nvSpPr>
          <p:spPr>
            <a:xfrm>
              <a:off x="2510368" y="2816771"/>
              <a:ext cx="935213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26  กาฬสินธุ์</a:t>
              </a:r>
            </a:p>
          </p:txBody>
        </p:sp>
        <p:sp>
          <p:nvSpPr>
            <p:cNvPr id="632" name="TextBox 129"/>
            <p:cNvSpPr txBox="1"/>
            <p:nvPr/>
          </p:nvSpPr>
          <p:spPr>
            <a:xfrm>
              <a:off x="3325664" y="2664632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91.07</a:t>
              </a:r>
            </a:p>
          </p:txBody>
        </p:sp>
        <p:sp>
          <p:nvSpPr>
            <p:cNvPr id="633" name="TextBox 130"/>
            <p:cNvSpPr txBox="1"/>
            <p:nvPr/>
          </p:nvSpPr>
          <p:spPr>
            <a:xfrm>
              <a:off x="3325664" y="2857571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90.88</a:t>
              </a:r>
            </a:p>
          </p:txBody>
        </p:sp>
        <p:sp>
          <p:nvSpPr>
            <p:cNvPr id="634" name="TextBox 131"/>
            <p:cNvSpPr txBox="1"/>
            <p:nvPr/>
          </p:nvSpPr>
          <p:spPr>
            <a:xfrm>
              <a:off x="2513685" y="3005203"/>
              <a:ext cx="1179219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27  นครราชสีมา</a:t>
              </a:r>
            </a:p>
          </p:txBody>
        </p:sp>
        <p:sp>
          <p:nvSpPr>
            <p:cNvPr id="635" name="TextBox 132"/>
            <p:cNvSpPr txBox="1"/>
            <p:nvPr/>
          </p:nvSpPr>
          <p:spPr>
            <a:xfrm>
              <a:off x="2510368" y="3198141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28  ขอนแก่น</a:t>
              </a:r>
            </a:p>
          </p:txBody>
        </p:sp>
        <p:sp>
          <p:nvSpPr>
            <p:cNvPr id="636" name="TextBox 133"/>
            <p:cNvSpPr txBox="1"/>
            <p:nvPr/>
          </p:nvSpPr>
          <p:spPr>
            <a:xfrm rot="60000">
              <a:off x="3325664" y="3057232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90.28</a:t>
              </a:r>
            </a:p>
          </p:txBody>
        </p:sp>
        <p:sp>
          <p:nvSpPr>
            <p:cNvPr id="637" name="TextBox 134"/>
            <p:cNvSpPr txBox="1"/>
            <p:nvPr/>
          </p:nvSpPr>
          <p:spPr>
            <a:xfrm>
              <a:off x="3325664" y="3238939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89,37</a:t>
              </a:r>
            </a:p>
          </p:txBody>
        </p:sp>
        <p:sp>
          <p:nvSpPr>
            <p:cNvPr id="638" name="TextBox 135"/>
            <p:cNvSpPr txBox="1"/>
            <p:nvPr/>
          </p:nvSpPr>
          <p:spPr>
            <a:xfrm>
              <a:off x="2510368" y="3386573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29  เชียงราย</a:t>
              </a:r>
            </a:p>
          </p:txBody>
        </p:sp>
        <p:sp>
          <p:nvSpPr>
            <p:cNvPr id="639" name="TextBox 136"/>
            <p:cNvSpPr txBox="1"/>
            <p:nvPr/>
          </p:nvSpPr>
          <p:spPr>
            <a:xfrm>
              <a:off x="2510368" y="3579510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30  อ่างทอง</a:t>
              </a:r>
            </a:p>
          </p:txBody>
        </p:sp>
        <p:sp>
          <p:nvSpPr>
            <p:cNvPr id="640" name="TextBox 137"/>
            <p:cNvSpPr txBox="1"/>
            <p:nvPr/>
          </p:nvSpPr>
          <p:spPr>
            <a:xfrm>
              <a:off x="3325664" y="3427372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88.88</a:t>
              </a:r>
            </a:p>
          </p:txBody>
        </p:sp>
        <p:sp>
          <p:nvSpPr>
            <p:cNvPr id="641" name="TextBox 138"/>
            <p:cNvSpPr txBox="1"/>
            <p:nvPr/>
          </p:nvSpPr>
          <p:spPr>
            <a:xfrm>
              <a:off x="3325664" y="3620308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87.52</a:t>
              </a:r>
            </a:p>
          </p:txBody>
        </p:sp>
        <p:sp>
          <p:nvSpPr>
            <p:cNvPr id="642" name="TextBox 139"/>
            <p:cNvSpPr txBox="1"/>
            <p:nvPr/>
          </p:nvSpPr>
          <p:spPr>
            <a:xfrm>
              <a:off x="2510368" y="3767942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31  เพชรบุรี</a:t>
              </a:r>
            </a:p>
          </p:txBody>
        </p:sp>
        <p:sp>
          <p:nvSpPr>
            <p:cNvPr id="643" name="TextBox 140"/>
            <p:cNvSpPr txBox="1"/>
            <p:nvPr/>
          </p:nvSpPr>
          <p:spPr>
            <a:xfrm>
              <a:off x="2510368" y="3960878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32  ระยอง</a:t>
              </a:r>
            </a:p>
          </p:txBody>
        </p:sp>
        <p:sp>
          <p:nvSpPr>
            <p:cNvPr id="644" name="TextBox 141"/>
            <p:cNvSpPr txBox="1"/>
            <p:nvPr/>
          </p:nvSpPr>
          <p:spPr>
            <a:xfrm>
              <a:off x="3325664" y="3808741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87.38</a:t>
              </a:r>
            </a:p>
          </p:txBody>
        </p:sp>
        <p:sp>
          <p:nvSpPr>
            <p:cNvPr id="645" name="TextBox 142"/>
            <p:cNvSpPr txBox="1"/>
            <p:nvPr/>
          </p:nvSpPr>
          <p:spPr>
            <a:xfrm>
              <a:off x="3325664" y="4001678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87.24</a:t>
              </a:r>
            </a:p>
          </p:txBody>
        </p:sp>
        <p:sp>
          <p:nvSpPr>
            <p:cNvPr id="646" name="TextBox 143"/>
            <p:cNvSpPr txBox="1"/>
            <p:nvPr/>
          </p:nvSpPr>
          <p:spPr>
            <a:xfrm>
              <a:off x="2510368" y="4149312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33  ร้อยเอ็ด</a:t>
              </a:r>
            </a:p>
          </p:txBody>
        </p:sp>
        <p:sp>
          <p:nvSpPr>
            <p:cNvPr id="647" name="TextBox 144"/>
            <p:cNvSpPr txBox="1"/>
            <p:nvPr/>
          </p:nvSpPr>
          <p:spPr>
            <a:xfrm>
              <a:off x="2510368" y="4342249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34  มหาสารคาม</a:t>
              </a:r>
            </a:p>
          </p:txBody>
        </p:sp>
        <p:sp>
          <p:nvSpPr>
            <p:cNvPr id="648" name="TextBox 145"/>
            <p:cNvSpPr txBox="1"/>
            <p:nvPr/>
          </p:nvSpPr>
          <p:spPr>
            <a:xfrm>
              <a:off x="3325664" y="4190111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87.22</a:t>
              </a:r>
            </a:p>
          </p:txBody>
        </p:sp>
        <p:sp>
          <p:nvSpPr>
            <p:cNvPr id="649" name="TextBox 146"/>
            <p:cNvSpPr txBox="1"/>
            <p:nvPr/>
          </p:nvSpPr>
          <p:spPr>
            <a:xfrm>
              <a:off x="3325664" y="4383048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86.55</a:t>
              </a:r>
            </a:p>
          </p:txBody>
        </p:sp>
        <p:sp>
          <p:nvSpPr>
            <p:cNvPr id="650" name="TextBox 147"/>
            <p:cNvSpPr txBox="1"/>
            <p:nvPr/>
          </p:nvSpPr>
          <p:spPr>
            <a:xfrm>
              <a:off x="2510368" y="4530681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35  สงขลา</a:t>
              </a:r>
            </a:p>
          </p:txBody>
        </p:sp>
        <p:sp>
          <p:nvSpPr>
            <p:cNvPr id="651" name="TextBox 148"/>
            <p:cNvSpPr txBox="1"/>
            <p:nvPr/>
          </p:nvSpPr>
          <p:spPr>
            <a:xfrm>
              <a:off x="2510368" y="4723620"/>
              <a:ext cx="935213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36  ตรัง</a:t>
              </a:r>
            </a:p>
          </p:txBody>
        </p:sp>
        <p:sp>
          <p:nvSpPr>
            <p:cNvPr id="652" name="TextBox 149"/>
            <p:cNvSpPr txBox="1"/>
            <p:nvPr/>
          </p:nvSpPr>
          <p:spPr>
            <a:xfrm>
              <a:off x="3325664" y="4571480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84.80</a:t>
              </a:r>
            </a:p>
          </p:txBody>
        </p:sp>
        <p:sp>
          <p:nvSpPr>
            <p:cNvPr id="653" name="TextBox 150"/>
            <p:cNvSpPr txBox="1"/>
            <p:nvPr/>
          </p:nvSpPr>
          <p:spPr>
            <a:xfrm rot="60000">
              <a:off x="3325664" y="4775649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84.28</a:t>
              </a:r>
            </a:p>
          </p:txBody>
        </p:sp>
        <p:sp>
          <p:nvSpPr>
            <p:cNvPr id="654" name="TextBox 151"/>
            <p:cNvSpPr txBox="1"/>
            <p:nvPr/>
          </p:nvSpPr>
          <p:spPr>
            <a:xfrm>
              <a:off x="2510368" y="4912050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37  น่าน</a:t>
              </a:r>
            </a:p>
          </p:txBody>
        </p:sp>
        <p:sp>
          <p:nvSpPr>
            <p:cNvPr id="655" name="TextBox 152"/>
            <p:cNvSpPr txBox="1"/>
            <p:nvPr/>
          </p:nvSpPr>
          <p:spPr>
            <a:xfrm>
              <a:off x="2510368" y="5104988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38  อุตรดิตถ์</a:t>
              </a:r>
            </a:p>
          </p:txBody>
        </p:sp>
        <p:sp>
          <p:nvSpPr>
            <p:cNvPr id="656" name="TextBox 153"/>
            <p:cNvSpPr txBox="1"/>
            <p:nvPr/>
          </p:nvSpPr>
          <p:spPr>
            <a:xfrm>
              <a:off x="3325664" y="4952850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83.43</a:t>
              </a:r>
            </a:p>
          </p:txBody>
        </p:sp>
        <p:sp>
          <p:nvSpPr>
            <p:cNvPr id="657" name="TextBox 154"/>
            <p:cNvSpPr txBox="1"/>
            <p:nvPr/>
          </p:nvSpPr>
          <p:spPr>
            <a:xfrm>
              <a:off x="3325664" y="5145787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83.40</a:t>
              </a:r>
            </a:p>
          </p:txBody>
        </p:sp>
        <p:sp>
          <p:nvSpPr>
            <p:cNvPr id="658" name="TextBox 155"/>
            <p:cNvSpPr txBox="1"/>
            <p:nvPr/>
          </p:nvSpPr>
          <p:spPr>
            <a:xfrm>
              <a:off x="2510368" y="5300784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39  นครปฐม</a:t>
              </a:r>
            </a:p>
          </p:txBody>
        </p:sp>
        <p:sp>
          <p:nvSpPr>
            <p:cNvPr id="659" name="TextBox 156"/>
            <p:cNvSpPr txBox="1"/>
            <p:nvPr/>
          </p:nvSpPr>
          <p:spPr>
            <a:xfrm>
              <a:off x="2510368" y="5493722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40  เพชรบูรณ์</a:t>
              </a:r>
            </a:p>
          </p:txBody>
        </p:sp>
        <p:sp>
          <p:nvSpPr>
            <p:cNvPr id="660" name="TextBox 157"/>
            <p:cNvSpPr txBox="1"/>
            <p:nvPr/>
          </p:nvSpPr>
          <p:spPr>
            <a:xfrm>
              <a:off x="3325664" y="5341584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82.70</a:t>
              </a:r>
            </a:p>
          </p:txBody>
        </p:sp>
        <p:sp>
          <p:nvSpPr>
            <p:cNvPr id="661" name="TextBox 158"/>
            <p:cNvSpPr txBox="1"/>
            <p:nvPr/>
          </p:nvSpPr>
          <p:spPr>
            <a:xfrm>
              <a:off x="3325664" y="5534521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82.46</a:t>
              </a:r>
            </a:p>
          </p:txBody>
        </p:sp>
        <p:sp>
          <p:nvSpPr>
            <p:cNvPr id="662" name="TextBox 159"/>
            <p:cNvSpPr txBox="1"/>
            <p:nvPr/>
          </p:nvSpPr>
          <p:spPr>
            <a:xfrm>
              <a:off x="4771794" y="1902609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41  สระบุรี</a:t>
              </a:r>
            </a:p>
          </p:txBody>
        </p:sp>
        <p:sp>
          <p:nvSpPr>
            <p:cNvPr id="663" name="TextBox 160"/>
            <p:cNvSpPr txBox="1"/>
            <p:nvPr/>
          </p:nvSpPr>
          <p:spPr>
            <a:xfrm>
              <a:off x="4771794" y="2095546"/>
              <a:ext cx="869597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42  ระนอง</a:t>
              </a:r>
            </a:p>
          </p:txBody>
        </p:sp>
        <p:sp>
          <p:nvSpPr>
            <p:cNvPr id="664" name="TextBox 161"/>
            <p:cNvSpPr txBox="1"/>
            <p:nvPr/>
          </p:nvSpPr>
          <p:spPr>
            <a:xfrm>
              <a:off x="5587090" y="1943408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82.15</a:t>
              </a:r>
            </a:p>
          </p:txBody>
        </p:sp>
        <p:sp>
          <p:nvSpPr>
            <p:cNvPr id="665" name="TextBox 162"/>
            <p:cNvSpPr txBox="1"/>
            <p:nvPr/>
          </p:nvSpPr>
          <p:spPr>
            <a:xfrm>
              <a:off x="5587090" y="2136345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81.12</a:t>
              </a:r>
            </a:p>
          </p:txBody>
        </p:sp>
        <p:sp>
          <p:nvSpPr>
            <p:cNvPr id="666" name="TextBox 163"/>
            <p:cNvSpPr txBox="1"/>
            <p:nvPr/>
          </p:nvSpPr>
          <p:spPr>
            <a:xfrm>
              <a:off x="4771794" y="2283978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43  ตราด</a:t>
              </a:r>
            </a:p>
          </p:txBody>
        </p:sp>
        <p:sp>
          <p:nvSpPr>
            <p:cNvPr id="667" name="TextBox 164"/>
            <p:cNvSpPr txBox="1"/>
            <p:nvPr/>
          </p:nvSpPr>
          <p:spPr>
            <a:xfrm>
              <a:off x="4771794" y="2476916"/>
              <a:ext cx="998916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44 นราธิวาส</a:t>
              </a:r>
            </a:p>
          </p:txBody>
        </p:sp>
        <p:sp>
          <p:nvSpPr>
            <p:cNvPr id="668" name="TextBox 165"/>
            <p:cNvSpPr txBox="1"/>
            <p:nvPr/>
          </p:nvSpPr>
          <p:spPr>
            <a:xfrm>
              <a:off x="5587090" y="2324777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80.44</a:t>
              </a:r>
            </a:p>
          </p:txBody>
        </p:sp>
        <p:sp>
          <p:nvSpPr>
            <p:cNvPr id="669" name="TextBox 166"/>
            <p:cNvSpPr txBox="1"/>
            <p:nvPr/>
          </p:nvSpPr>
          <p:spPr>
            <a:xfrm>
              <a:off x="5587090" y="2517715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80.34</a:t>
              </a:r>
            </a:p>
          </p:txBody>
        </p:sp>
        <p:sp>
          <p:nvSpPr>
            <p:cNvPr id="670" name="TextBox 167"/>
            <p:cNvSpPr txBox="1"/>
            <p:nvPr/>
          </p:nvSpPr>
          <p:spPr>
            <a:xfrm>
              <a:off x="4771794" y="2665348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45  พะเยา</a:t>
              </a:r>
            </a:p>
          </p:txBody>
        </p:sp>
        <p:sp>
          <p:nvSpPr>
            <p:cNvPr id="671" name="TextBox 168"/>
            <p:cNvSpPr txBox="1"/>
            <p:nvPr/>
          </p:nvSpPr>
          <p:spPr>
            <a:xfrm>
              <a:off x="4771794" y="2858285"/>
              <a:ext cx="914412" cy="131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46 </a:t>
              </a:r>
              <a:r>
                <a:rPr lang="en-US" sz="800" b="1" spc="-50" dirty="0" err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พระนครศรีอยุธยา</a:t>
              </a:r>
              <a:endParaRPr lang="en-US" sz="800" b="1" spc="-50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672" name="TextBox 169"/>
            <p:cNvSpPr txBox="1"/>
            <p:nvPr/>
          </p:nvSpPr>
          <p:spPr>
            <a:xfrm>
              <a:off x="5587090" y="2706147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80.04</a:t>
              </a:r>
            </a:p>
          </p:txBody>
        </p:sp>
        <p:sp>
          <p:nvSpPr>
            <p:cNvPr id="673" name="TextBox 170"/>
            <p:cNvSpPr txBox="1"/>
            <p:nvPr/>
          </p:nvSpPr>
          <p:spPr>
            <a:xfrm>
              <a:off x="5587090" y="2899084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79.63</a:t>
              </a:r>
            </a:p>
          </p:txBody>
        </p:sp>
        <p:sp>
          <p:nvSpPr>
            <p:cNvPr id="674" name="TextBox 171"/>
            <p:cNvSpPr txBox="1"/>
            <p:nvPr/>
          </p:nvSpPr>
          <p:spPr>
            <a:xfrm>
              <a:off x="4771794" y="3046717"/>
              <a:ext cx="998916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47  </a:t>
              </a:r>
              <a:r>
                <a:rPr lang="en-US" sz="800" b="1" dirty="0" err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ลำปาง</a:t>
              </a:r>
              <a:endParaRPr lang="en-US" sz="800" b="1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675" name="TextBox 172"/>
            <p:cNvSpPr txBox="1"/>
            <p:nvPr/>
          </p:nvSpPr>
          <p:spPr>
            <a:xfrm>
              <a:off x="4771794" y="3239656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48  นครสวรรค์</a:t>
              </a:r>
            </a:p>
          </p:txBody>
        </p:sp>
        <p:sp>
          <p:nvSpPr>
            <p:cNvPr id="676" name="TextBox 173"/>
            <p:cNvSpPr txBox="1"/>
            <p:nvPr/>
          </p:nvSpPr>
          <p:spPr>
            <a:xfrm rot="60000">
              <a:off x="5587090" y="3098748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78.73</a:t>
              </a:r>
            </a:p>
          </p:txBody>
        </p:sp>
        <p:sp>
          <p:nvSpPr>
            <p:cNvPr id="677" name="TextBox 174"/>
            <p:cNvSpPr txBox="1"/>
            <p:nvPr/>
          </p:nvSpPr>
          <p:spPr>
            <a:xfrm>
              <a:off x="5587090" y="3280454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77.87</a:t>
              </a:r>
            </a:p>
          </p:txBody>
        </p:sp>
        <p:sp>
          <p:nvSpPr>
            <p:cNvPr id="678" name="TextBox 175"/>
            <p:cNvSpPr txBox="1"/>
            <p:nvPr/>
          </p:nvSpPr>
          <p:spPr>
            <a:xfrm>
              <a:off x="4771794" y="3428087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49  เลย</a:t>
              </a:r>
            </a:p>
          </p:txBody>
        </p:sp>
        <p:sp>
          <p:nvSpPr>
            <p:cNvPr id="679" name="TextBox 176"/>
            <p:cNvSpPr txBox="1"/>
            <p:nvPr/>
          </p:nvSpPr>
          <p:spPr>
            <a:xfrm>
              <a:off x="4771794" y="3621024"/>
              <a:ext cx="740632" cy="131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50 </a:t>
              </a:r>
              <a:r>
                <a:rPr lang="en-US" sz="800" b="1" dirty="0" err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สมุทรปราการ</a:t>
              </a:r>
              <a:endParaRPr lang="en-US" sz="800" b="1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680" name="TextBox 177"/>
            <p:cNvSpPr txBox="1"/>
            <p:nvPr/>
          </p:nvSpPr>
          <p:spPr>
            <a:xfrm>
              <a:off x="5587090" y="3468886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75.16</a:t>
              </a:r>
            </a:p>
          </p:txBody>
        </p:sp>
        <p:sp>
          <p:nvSpPr>
            <p:cNvPr id="681" name="TextBox 178"/>
            <p:cNvSpPr txBox="1"/>
            <p:nvPr/>
          </p:nvSpPr>
          <p:spPr>
            <a:xfrm>
              <a:off x="5587090" y="3661823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74.18</a:t>
              </a:r>
            </a:p>
          </p:txBody>
        </p:sp>
        <p:sp>
          <p:nvSpPr>
            <p:cNvPr id="682" name="TextBox 179"/>
            <p:cNvSpPr txBox="1"/>
            <p:nvPr/>
          </p:nvSpPr>
          <p:spPr>
            <a:xfrm>
              <a:off x="4771794" y="3809457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51  </a:t>
              </a:r>
              <a:r>
                <a:rPr lang="en-US" sz="800" b="1" dirty="0" err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ลพบุรี</a:t>
              </a:r>
              <a:endParaRPr lang="en-US" sz="800" b="1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683" name="TextBox 180"/>
            <p:cNvSpPr txBox="1"/>
            <p:nvPr/>
          </p:nvSpPr>
          <p:spPr>
            <a:xfrm>
              <a:off x="4771794" y="4002394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52  ชลบุรี</a:t>
              </a:r>
            </a:p>
          </p:txBody>
        </p:sp>
        <p:sp>
          <p:nvSpPr>
            <p:cNvPr id="684" name="TextBox 181"/>
            <p:cNvSpPr txBox="1"/>
            <p:nvPr/>
          </p:nvSpPr>
          <p:spPr>
            <a:xfrm>
              <a:off x="5587090" y="3850255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73.62</a:t>
              </a:r>
            </a:p>
          </p:txBody>
        </p:sp>
        <p:sp>
          <p:nvSpPr>
            <p:cNvPr id="685" name="TextBox 182"/>
            <p:cNvSpPr txBox="1"/>
            <p:nvPr/>
          </p:nvSpPr>
          <p:spPr>
            <a:xfrm>
              <a:off x="5587090" y="4043193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72.09</a:t>
              </a:r>
            </a:p>
          </p:txBody>
        </p:sp>
        <p:sp>
          <p:nvSpPr>
            <p:cNvPr id="686" name="TextBox 183"/>
            <p:cNvSpPr txBox="1"/>
            <p:nvPr/>
          </p:nvSpPr>
          <p:spPr>
            <a:xfrm>
              <a:off x="4771794" y="4190825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53  อุดรธานี</a:t>
              </a:r>
            </a:p>
          </p:txBody>
        </p:sp>
        <p:sp>
          <p:nvSpPr>
            <p:cNvPr id="687" name="TextBox 184"/>
            <p:cNvSpPr txBox="1"/>
            <p:nvPr/>
          </p:nvSpPr>
          <p:spPr>
            <a:xfrm>
              <a:off x="4771794" y="4383763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54  หนองบัวลำภู</a:t>
              </a:r>
            </a:p>
          </p:txBody>
        </p:sp>
        <p:sp>
          <p:nvSpPr>
            <p:cNvPr id="688" name="TextBox 185"/>
            <p:cNvSpPr txBox="1"/>
            <p:nvPr/>
          </p:nvSpPr>
          <p:spPr>
            <a:xfrm>
              <a:off x="5587090" y="4231625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69.76</a:t>
              </a:r>
            </a:p>
          </p:txBody>
        </p:sp>
        <p:sp>
          <p:nvSpPr>
            <p:cNvPr id="689" name="TextBox 186"/>
            <p:cNvSpPr txBox="1"/>
            <p:nvPr/>
          </p:nvSpPr>
          <p:spPr>
            <a:xfrm>
              <a:off x="5587090" y="4424562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68.99</a:t>
              </a:r>
            </a:p>
          </p:txBody>
        </p:sp>
        <p:sp>
          <p:nvSpPr>
            <p:cNvPr id="690" name="TextBox 187"/>
            <p:cNvSpPr txBox="1"/>
            <p:nvPr/>
          </p:nvSpPr>
          <p:spPr>
            <a:xfrm>
              <a:off x="4771794" y="4572196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55  ยโสธร</a:t>
              </a:r>
            </a:p>
          </p:txBody>
        </p:sp>
        <p:sp>
          <p:nvSpPr>
            <p:cNvPr id="691" name="TextBox 188"/>
            <p:cNvSpPr txBox="1"/>
            <p:nvPr/>
          </p:nvSpPr>
          <p:spPr>
            <a:xfrm>
              <a:off x="4771794" y="4765133"/>
              <a:ext cx="869597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56  ยะลา</a:t>
              </a:r>
            </a:p>
          </p:txBody>
        </p:sp>
        <p:sp>
          <p:nvSpPr>
            <p:cNvPr id="692" name="TextBox 189"/>
            <p:cNvSpPr txBox="1"/>
            <p:nvPr/>
          </p:nvSpPr>
          <p:spPr>
            <a:xfrm>
              <a:off x="5587090" y="4612994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68.34</a:t>
              </a:r>
            </a:p>
          </p:txBody>
        </p:sp>
        <p:sp>
          <p:nvSpPr>
            <p:cNvPr id="693" name="TextBox 190"/>
            <p:cNvSpPr txBox="1"/>
            <p:nvPr/>
          </p:nvSpPr>
          <p:spPr>
            <a:xfrm rot="60000">
              <a:off x="5587090" y="4817163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66.30</a:t>
              </a:r>
            </a:p>
          </p:txBody>
        </p:sp>
        <p:sp>
          <p:nvSpPr>
            <p:cNvPr id="694" name="TextBox 191"/>
            <p:cNvSpPr txBox="1"/>
            <p:nvPr/>
          </p:nvSpPr>
          <p:spPr>
            <a:xfrm>
              <a:off x="4771794" y="4953565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57  ปัตตานี</a:t>
              </a:r>
            </a:p>
          </p:txBody>
        </p:sp>
        <p:sp>
          <p:nvSpPr>
            <p:cNvPr id="695" name="TextBox 192"/>
            <p:cNvSpPr txBox="1"/>
            <p:nvPr/>
          </p:nvSpPr>
          <p:spPr>
            <a:xfrm>
              <a:off x="4771794" y="5146502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58  อุบลราชธานี</a:t>
              </a:r>
            </a:p>
          </p:txBody>
        </p:sp>
        <p:sp>
          <p:nvSpPr>
            <p:cNvPr id="696" name="TextBox 193"/>
            <p:cNvSpPr txBox="1"/>
            <p:nvPr/>
          </p:nvSpPr>
          <p:spPr>
            <a:xfrm>
              <a:off x="5587090" y="4994364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65.03</a:t>
              </a:r>
            </a:p>
          </p:txBody>
        </p:sp>
        <p:sp>
          <p:nvSpPr>
            <p:cNvPr id="697" name="TextBox 194"/>
            <p:cNvSpPr txBox="1"/>
            <p:nvPr/>
          </p:nvSpPr>
          <p:spPr>
            <a:xfrm>
              <a:off x="5587090" y="5187301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63.85</a:t>
              </a:r>
            </a:p>
          </p:txBody>
        </p:sp>
        <p:sp>
          <p:nvSpPr>
            <p:cNvPr id="698" name="TextBox 195"/>
            <p:cNvSpPr txBox="1"/>
            <p:nvPr/>
          </p:nvSpPr>
          <p:spPr>
            <a:xfrm>
              <a:off x="4771794" y="5342299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59  กระบี่</a:t>
              </a:r>
            </a:p>
          </p:txBody>
        </p:sp>
        <p:sp>
          <p:nvSpPr>
            <p:cNvPr id="699" name="TextBox 196"/>
            <p:cNvSpPr txBox="1"/>
            <p:nvPr/>
          </p:nvSpPr>
          <p:spPr>
            <a:xfrm>
              <a:off x="4771794" y="5535236"/>
              <a:ext cx="740632" cy="1356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27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60  จันทบุรี</a:t>
              </a:r>
            </a:p>
          </p:txBody>
        </p:sp>
        <p:sp>
          <p:nvSpPr>
            <p:cNvPr id="700" name="TextBox 197"/>
            <p:cNvSpPr txBox="1"/>
            <p:nvPr/>
          </p:nvSpPr>
          <p:spPr>
            <a:xfrm>
              <a:off x="5587090" y="5383098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63.06</a:t>
              </a:r>
            </a:p>
          </p:txBody>
        </p:sp>
        <p:sp>
          <p:nvSpPr>
            <p:cNvPr id="701" name="TextBox 198"/>
            <p:cNvSpPr txBox="1"/>
            <p:nvPr/>
          </p:nvSpPr>
          <p:spPr>
            <a:xfrm>
              <a:off x="5587090" y="5576035"/>
              <a:ext cx="367240" cy="94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745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62.51</a:t>
              </a:r>
            </a:p>
          </p:txBody>
        </p:sp>
        <p:sp>
          <p:nvSpPr>
            <p:cNvPr id="702" name="TextBox 199"/>
            <p:cNvSpPr txBox="1"/>
            <p:nvPr/>
          </p:nvSpPr>
          <p:spPr>
            <a:xfrm>
              <a:off x="6994357" y="1844626"/>
              <a:ext cx="901543" cy="1763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52"/>
                </a:lnSpc>
              </a:pPr>
              <a:r>
                <a:rPr lang="en-US" sz="80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61  </a:t>
              </a:r>
              <a:r>
                <a:rPr lang="en-US" sz="800" b="1" dirty="0" err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ปราจีนบุรี</a:t>
              </a:r>
              <a:endParaRPr lang="en-US" sz="800" b="1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703" name="TextBox 200"/>
            <p:cNvSpPr txBox="1"/>
            <p:nvPr/>
          </p:nvSpPr>
          <p:spPr>
            <a:xfrm>
              <a:off x="6994357" y="2079482"/>
              <a:ext cx="1153268" cy="1763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52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62  ภูเก็ต</a:t>
              </a:r>
            </a:p>
          </p:txBody>
        </p:sp>
        <p:sp>
          <p:nvSpPr>
            <p:cNvPr id="704" name="TextBox 201"/>
            <p:cNvSpPr txBox="1"/>
            <p:nvPr/>
          </p:nvSpPr>
          <p:spPr>
            <a:xfrm>
              <a:off x="8153513" y="1901457"/>
              <a:ext cx="447027" cy="284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194"/>
                </a:lnSpc>
              </a:pPr>
              <a:r>
                <a:rPr lang="en-US" sz="80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59.60</a:t>
              </a:r>
            </a:p>
            <a:p>
              <a:pPr algn="r">
                <a:lnSpc>
                  <a:spcPts val="907"/>
                </a:lnSpc>
                <a:spcBef>
                  <a:spcPct val="0"/>
                </a:spcBef>
              </a:pPr>
              <a:r>
                <a:rPr lang="en-US" sz="80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</a:t>
              </a:r>
            </a:p>
          </p:txBody>
        </p:sp>
        <p:sp>
          <p:nvSpPr>
            <p:cNvPr id="705" name="TextBox 202"/>
            <p:cNvSpPr txBox="1"/>
            <p:nvPr/>
          </p:nvSpPr>
          <p:spPr>
            <a:xfrm>
              <a:off x="7986785" y="2130391"/>
              <a:ext cx="447027" cy="1221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907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58.01</a:t>
              </a:r>
            </a:p>
          </p:txBody>
        </p:sp>
        <p:sp>
          <p:nvSpPr>
            <p:cNvPr id="706" name="TextBox 203"/>
            <p:cNvSpPr txBox="1"/>
            <p:nvPr/>
          </p:nvSpPr>
          <p:spPr>
            <a:xfrm>
              <a:off x="6994357" y="2308852"/>
              <a:ext cx="901543" cy="1763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52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63  พังงา</a:t>
              </a:r>
            </a:p>
          </p:txBody>
        </p:sp>
        <p:sp>
          <p:nvSpPr>
            <p:cNvPr id="707" name="TextBox 204"/>
            <p:cNvSpPr txBox="1"/>
            <p:nvPr/>
          </p:nvSpPr>
          <p:spPr>
            <a:xfrm>
              <a:off x="6994357" y="2543708"/>
              <a:ext cx="901543" cy="1763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52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64  นครนายก</a:t>
              </a:r>
            </a:p>
          </p:txBody>
        </p:sp>
        <p:sp>
          <p:nvSpPr>
            <p:cNvPr id="708" name="TextBox 205"/>
            <p:cNvSpPr txBox="1"/>
            <p:nvPr/>
          </p:nvSpPr>
          <p:spPr>
            <a:xfrm>
              <a:off x="7986785" y="2359762"/>
              <a:ext cx="447027" cy="1221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907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57.86</a:t>
              </a:r>
            </a:p>
          </p:txBody>
        </p:sp>
        <p:sp>
          <p:nvSpPr>
            <p:cNvPr id="709" name="TextBox 206"/>
            <p:cNvSpPr txBox="1"/>
            <p:nvPr/>
          </p:nvSpPr>
          <p:spPr>
            <a:xfrm>
              <a:off x="7986785" y="2594618"/>
              <a:ext cx="447027" cy="1221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907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55.76</a:t>
              </a:r>
            </a:p>
          </p:txBody>
        </p:sp>
        <p:sp>
          <p:nvSpPr>
            <p:cNvPr id="710" name="TextBox 207"/>
            <p:cNvSpPr txBox="1"/>
            <p:nvPr/>
          </p:nvSpPr>
          <p:spPr>
            <a:xfrm>
              <a:off x="6994357" y="2773079"/>
              <a:ext cx="901543" cy="1763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52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65  เชียงใหม่</a:t>
              </a:r>
            </a:p>
          </p:txBody>
        </p:sp>
        <p:sp>
          <p:nvSpPr>
            <p:cNvPr id="711" name="TextBox 208"/>
            <p:cNvSpPr txBox="1"/>
            <p:nvPr/>
          </p:nvSpPr>
          <p:spPr>
            <a:xfrm>
              <a:off x="6994357" y="3007934"/>
              <a:ext cx="901543" cy="1763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52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66  พัทลุง</a:t>
              </a:r>
            </a:p>
          </p:txBody>
        </p:sp>
        <p:sp>
          <p:nvSpPr>
            <p:cNvPr id="712" name="TextBox 209"/>
            <p:cNvSpPr txBox="1"/>
            <p:nvPr/>
          </p:nvSpPr>
          <p:spPr>
            <a:xfrm>
              <a:off x="7986785" y="2823989"/>
              <a:ext cx="447027" cy="1221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907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55.69</a:t>
              </a:r>
            </a:p>
          </p:txBody>
        </p:sp>
        <p:sp>
          <p:nvSpPr>
            <p:cNvPr id="713" name="TextBox 210"/>
            <p:cNvSpPr txBox="1"/>
            <p:nvPr/>
          </p:nvSpPr>
          <p:spPr>
            <a:xfrm>
              <a:off x="7986785" y="3058845"/>
              <a:ext cx="447027" cy="1221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907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52.35</a:t>
              </a:r>
            </a:p>
          </p:txBody>
        </p:sp>
        <p:sp>
          <p:nvSpPr>
            <p:cNvPr id="714" name="TextBox 211"/>
            <p:cNvSpPr txBox="1"/>
            <p:nvPr/>
          </p:nvSpPr>
          <p:spPr>
            <a:xfrm>
              <a:off x="6994357" y="3237305"/>
              <a:ext cx="901543" cy="1763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52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67  สตูล</a:t>
              </a:r>
            </a:p>
          </p:txBody>
        </p:sp>
        <p:sp>
          <p:nvSpPr>
            <p:cNvPr id="715" name="TextBox 212"/>
            <p:cNvSpPr txBox="1"/>
            <p:nvPr/>
          </p:nvSpPr>
          <p:spPr>
            <a:xfrm>
              <a:off x="6994357" y="3472160"/>
              <a:ext cx="901543" cy="1763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52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68  สมุทรสงคราม</a:t>
              </a:r>
            </a:p>
          </p:txBody>
        </p:sp>
        <p:sp>
          <p:nvSpPr>
            <p:cNvPr id="716" name="TextBox 213"/>
            <p:cNvSpPr txBox="1"/>
            <p:nvPr/>
          </p:nvSpPr>
          <p:spPr>
            <a:xfrm>
              <a:off x="7986785" y="3288215"/>
              <a:ext cx="447027" cy="1221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907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50.77</a:t>
              </a:r>
            </a:p>
          </p:txBody>
        </p:sp>
        <p:sp>
          <p:nvSpPr>
            <p:cNvPr id="717" name="TextBox 214"/>
            <p:cNvSpPr txBox="1"/>
            <p:nvPr/>
          </p:nvSpPr>
          <p:spPr>
            <a:xfrm>
              <a:off x="7986785" y="3523070"/>
              <a:ext cx="447027" cy="1221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907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49,94</a:t>
              </a:r>
            </a:p>
          </p:txBody>
        </p:sp>
        <p:sp>
          <p:nvSpPr>
            <p:cNvPr id="718" name="TextBox 215"/>
            <p:cNvSpPr txBox="1"/>
            <p:nvPr/>
          </p:nvSpPr>
          <p:spPr>
            <a:xfrm>
              <a:off x="6994357" y="3701531"/>
              <a:ext cx="901543" cy="1763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52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69  มุกดาหาร</a:t>
              </a:r>
            </a:p>
          </p:txBody>
        </p:sp>
        <p:sp>
          <p:nvSpPr>
            <p:cNvPr id="719" name="TextBox 216"/>
            <p:cNvSpPr txBox="1"/>
            <p:nvPr/>
          </p:nvSpPr>
          <p:spPr>
            <a:xfrm>
              <a:off x="6994357" y="3936385"/>
              <a:ext cx="901543" cy="1763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52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70  กำแพงเพชร</a:t>
              </a:r>
            </a:p>
          </p:txBody>
        </p:sp>
        <p:sp>
          <p:nvSpPr>
            <p:cNvPr id="720" name="TextBox 217"/>
            <p:cNvSpPr txBox="1"/>
            <p:nvPr/>
          </p:nvSpPr>
          <p:spPr>
            <a:xfrm>
              <a:off x="7986785" y="3752441"/>
              <a:ext cx="447027" cy="1221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907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48.83</a:t>
              </a:r>
            </a:p>
          </p:txBody>
        </p:sp>
        <p:sp>
          <p:nvSpPr>
            <p:cNvPr id="721" name="TextBox 218"/>
            <p:cNvSpPr txBox="1"/>
            <p:nvPr/>
          </p:nvSpPr>
          <p:spPr>
            <a:xfrm>
              <a:off x="7986785" y="3987296"/>
              <a:ext cx="447027" cy="1221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907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45.49</a:t>
              </a:r>
            </a:p>
          </p:txBody>
        </p:sp>
        <p:sp>
          <p:nvSpPr>
            <p:cNvPr id="722" name="TextBox 219"/>
            <p:cNvSpPr txBox="1"/>
            <p:nvPr/>
          </p:nvSpPr>
          <p:spPr>
            <a:xfrm>
              <a:off x="6994357" y="4165757"/>
              <a:ext cx="901543" cy="1763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52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71  ปทุมธานี</a:t>
              </a:r>
            </a:p>
          </p:txBody>
        </p:sp>
        <p:sp>
          <p:nvSpPr>
            <p:cNvPr id="723" name="TextBox 220"/>
            <p:cNvSpPr txBox="1"/>
            <p:nvPr/>
          </p:nvSpPr>
          <p:spPr>
            <a:xfrm>
              <a:off x="6994357" y="4400611"/>
              <a:ext cx="901543" cy="1763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52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72  ฉะเชิงเทรา</a:t>
              </a:r>
            </a:p>
          </p:txBody>
        </p:sp>
        <p:sp>
          <p:nvSpPr>
            <p:cNvPr id="724" name="TextBox 221"/>
            <p:cNvSpPr txBox="1"/>
            <p:nvPr/>
          </p:nvSpPr>
          <p:spPr>
            <a:xfrm>
              <a:off x="7986785" y="4216667"/>
              <a:ext cx="447027" cy="1221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907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42.55</a:t>
              </a:r>
            </a:p>
          </p:txBody>
        </p:sp>
        <p:sp>
          <p:nvSpPr>
            <p:cNvPr id="725" name="TextBox 222"/>
            <p:cNvSpPr txBox="1"/>
            <p:nvPr/>
          </p:nvSpPr>
          <p:spPr>
            <a:xfrm>
              <a:off x="7986785" y="4451522"/>
              <a:ext cx="447027" cy="1221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907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35.69</a:t>
              </a:r>
            </a:p>
          </p:txBody>
        </p:sp>
        <p:sp>
          <p:nvSpPr>
            <p:cNvPr id="736" name="TextBox 223"/>
            <p:cNvSpPr txBox="1"/>
            <p:nvPr/>
          </p:nvSpPr>
          <p:spPr>
            <a:xfrm>
              <a:off x="6994357" y="4629983"/>
              <a:ext cx="901543" cy="1763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52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73  สุราษฎร์ธานี</a:t>
              </a:r>
            </a:p>
          </p:txBody>
        </p:sp>
        <p:sp>
          <p:nvSpPr>
            <p:cNvPr id="737" name="TextBox 224"/>
            <p:cNvSpPr txBox="1"/>
            <p:nvPr/>
          </p:nvSpPr>
          <p:spPr>
            <a:xfrm>
              <a:off x="6994357" y="4864837"/>
              <a:ext cx="901543" cy="1763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52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74  สิงห์บุรี</a:t>
              </a:r>
            </a:p>
          </p:txBody>
        </p:sp>
        <p:sp>
          <p:nvSpPr>
            <p:cNvPr id="738" name="TextBox 225"/>
            <p:cNvSpPr txBox="1"/>
            <p:nvPr/>
          </p:nvSpPr>
          <p:spPr>
            <a:xfrm>
              <a:off x="7986785" y="4680893"/>
              <a:ext cx="447027" cy="1221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907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34.50</a:t>
              </a:r>
            </a:p>
          </p:txBody>
        </p:sp>
        <p:sp>
          <p:nvSpPr>
            <p:cNvPr id="739" name="TextBox 226"/>
            <p:cNvSpPr txBox="1"/>
            <p:nvPr/>
          </p:nvSpPr>
          <p:spPr>
            <a:xfrm>
              <a:off x="7986785" y="4915748"/>
              <a:ext cx="447027" cy="1221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907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29.96</a:t>
              </a:r>
            </a:p>
          </p:txBody>
        </p:sp>
        <p:sp>
          <p:nvSpPr>
            <p:cNvPr id="740" name="TextBox 227"/>
            <p:cNvSpPr txBox="1"/>
            <p:nvPr/>
          </p:nvSpPr>
          <p:spPr>
            <a:xfrm>
              <a:off x="6994357" y="5094209"/>
              <a:ext cx="901543" cy="1763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52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75  นนทบุรี</a:t>
              </a:r>
            </a:p>
          </p:txBody>
        </p:sp>
        <p:sp>
          <p:nvSpPr>
            <p:cNvPr id="741" name="TextBox 228"/>
            <p:cNvSpPr txBox="1"/>
            <p:nvPr/>
          </p:nvSpPr>
          <p:spPr>
            <a:xfrm>
              <a:off x="6994357" y="5329065"/>
              <a:ext cx="901543" cy="1763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52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76  ชัยนาท</a:t>
              </a:r>
            </a:p>
          </p:txBody>
        </p:sp>
        <p:sp>
          <p:nvSpPr>
            <p:cNvPr id="742" name="TextBox 229"/>
            <p:cNvSpPr txBox="1"/>
            <p:nvPr/>
          </p:nvSpPr>
          <p:spPr>
            <a:xfrm>
              <a:off x="7986785" y="5145119"/>
              <a:ext cx="447027" cy="1221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907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25.33</a:t>
              </a:r>
            </a:p>
          </p:txBody>
        </p:sp>
        <p:sp>
          <p:nvSpPr>
            <p:cNvPr id="743" name="TextBox 230"/>
            <p:cNvSpPr txBox="1"/>
            <p:nvPr/>
          </p:nvSpPr>
          <p:spPr>
            <a:xfrm>
              <a:off x="7986785" y="5379974"/>
              <a:ext cx="447027" cy="1221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907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14.68</a:t>
              </a:r>
            </a:p>
          </p:txBody>
        </p:sp>
        <p:sp>
          <p:nvSpPr>
            <p:cNvPr id="744" name="TextBox 231"/>
            <p:cNvSpPr txBox="1"/>
            <p:nvPr/>
          </p:nvSpPr>
          <p:spPr>
            <a:xfrm>
              <a:off x="6994357" y="5558435"/>
              <a:ext cx="992427" cy="1763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52"/>
                </a:lnSpc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77 ส่วนกลาง+กทม.</a:t>
              </a:r>
            </a:p>
          </p:txBody>
        </p:sp>
        <p:sp>
          <p:nvSpPr>
            <p:cNvPr id="745" name="TextBox 232"/>
            <p:cNvSpPr txBox="1"/>
            <p:nvPr/>
          </p:nvSpPr>
          <p:spPr>
            <a:xfrm>
              <a:off x="7986785" y="5609345"/>
              <a:ext cx="447027" cy="1221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907"/>
                </a:lnSpc>
                <a:spcBef>
                  <a:spcPct val="0"/>
                </a:spcBef>
              </a:pPr>
              <a:r>
                <a:rPr lang="en-US" sz="800" b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41.48</a:t>
              </a:r>
            </a:p>
          </p:txBody>
        </p:sp>
      </p:grpSp>
      <p:grpSp>
        <p:nvGrpSpPr>
          <p:cNvPr id="336" name="Group 335"/>
          <p:cNvGrpSpPr/>
          <p:nvPr/>
        </p:nvGrpSpPr>
        <p:grpSpPr>
          <a:xfrm>
            <a:off x="2251894" y="5031996"/>
            <a:ext cx="5973647" cy="688973"/>
            <a:chOff x="8116822" y="5575795"/>
            <a:chExt cx="4402393" cy="879539"/>
          </a:xfrm>
        </p:grpSpPr>
        <p:grpSp>
          <p:nvGrpSpPr>
            <p:cNvPr id="337" name="Group 233"/>
            <p:cNvGrpSpPr/>
            <p:nvPr/>
          </p:nvGrpSpPr>
          <p:grpSpPr>
            <a:xfrm>
              <a:off x="8116822" y="5575795"/>
              <a:ext cx="268703" cy="304525"/>
              <a:chOff x="-24832" y="-38100"/>
              <a:chExt cx="99519" cy="112787"/>
            </a:xfrm>
          </p:grpSpPr>
          <p:sp>
            <p:nvSpPr>
              <p:cNvPr id="347" name="Freeform 234"/>
              <p:cNvSpPr/>
              <p:nvPr/>
            </p:nvSpPr>
            <p:spPr>
              <a:xfrm>
                <a:off x="-24832" y="0"/>
                <a:ext cx="74687" cy="74687"/>
              </a:xfrm>
              <a:custGeom>
                <a:avLst/>
                <a:gdLst/>
                <a:ahLst/>
                <a:cxnLst/>
                <a:rect l="l" t="t" r="r" b="b"/>
                <a:pathLst>
                  <a:path w="74687" h="74687">
                    <a:moveTo>
                      <a:pt x="0" y="0"/>
                    </a:moveTo>
                    <a:lnTo>
                      <a:pt x="74687" y="0"/>
                    </a:lnTo>
                    <a:lnTo>
                      <a:pt x="74687" y="74687"/>
                    </a:lnTo>
                    <a:lnTo>
                      <a:pt x="0" y="74687"/>
                    </a:lnTo>
                    <a:close/>
                  </a:path>
                </a:pathLst>
              </a:custGeom>
              <a:solidFill>
                <a:srgbClr val="03A256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48" name="TextBox 235"/>
              <p:cNvSpPr txBox="1"/>
              <p:nvPr/>
            </p:nvSpPr>
            <p:spPr>
              <a:xfrm>
                <a:off x="0" y="-38100"/>
                <a:ext cx="74687" cy="112787"/>
              </a:xfrm>
              <a:prstGeom prst="rect">
                <a:avLst/>
              </a:prstGeom>
            </p:spPr>
            <p:txBody>
              <a:bodyPr lIns="42333" tIns="42333" rIns="42333" bIns="42333" rtlCol="0" anchor="ctr"/>
              <a:lstStyle/>
              <a:p>
                <a:pPr algn="ctr">
                  <a:lnSpc>
                    <a:spcPts val="1467"/>
                  </a:lnSpc>
                </a:pPr>
                <a:endParaRPr sz="1500"/>
              </a:p>
            </p:txBody>
          </p:sp>
        </p:grpSp>
        <p:grpSp>
          <p:nvGrpSpPr>
            <p:cNvPr id="338" name="Group 236"/>
            <p:cNvGrpSpPr/>
            <p:nvPr/>
          </p:nvGrpSpPr>
          <p:grpSpPr>
            <a:xfrm>
              <a:off x="9572290" y="5613766"/>
              <a:ext cx="251941" cy="304525"/>
              <a:chOff x="-18624" y="-38100"/>
              <a:chExt cx="93311" cy="112787"/>
            </a:xfrm>
          </p:grpSpPr>
          <p:sp>
            <p:nvSpPr>
              <p:cNvPr id="345" name="Freeform 237"/>
              <p:cNvSpPr/>
              <p:nvPr/>
            </p:nvSpPr>
            <p:spPr>
              <a:xfrm>
                <a:off x="0" y="0"/>
                <a:ext cx="74687" cy="74687"/>
              </a:xfrm>
              <a:custGeom>
                <a:avLst/>
                <a:gdLst/>
                <a:ahLst/>
                <a:cxnLst/>
                <a:rect l="l" t="t" r="r" b="b"/>
                <a:pathLst>
                  <a:path w="74687" h="74687">
                    <a:moveTo>
                      <a:pt x="0" y="0"/>
                    </a:moveTo>
                    <a:lnTo>
                      <a:pt x="74687" y="0"/>
                    </a:lnTo>
                    <a:lnTo>
                      <a:pt x="74687" y="74687"/>
                    </a:lnTo>
                    <a:lnTo>
                      <a:pt x="0" y="74687"/>
                    </a:lnTo>
                    <a:close/>
                  </a:path>
                </a:pathLst>
              </a:custGeom>
              <a:solidFill>
                <a:srgbClr val="FFDE59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46" name="TextBox 238"/>
              <p:cNvSpPr txBox="1"/>
              <p:nvPr/>
            </p:nvSpPr>
            <p:spPr>
              <a:xfrm>
                <a:off x="-18624" y="-38100"/>
                <a:ext cx="74687" cy="112787"/>
              </a:xfrm>
              <a:prstGeom prst="rect">
                <a:avLst/>
              </a:prstGeom>
            </p:spPr>
            <p:txBody>
              <a:bodyPr lIns="42333" tIns="42333" rIns="42333" bIns="42333" rtlCol="0" anchor="ctr"/>
              <a:lstStyle/>
              <a:p>
                <a:pPr algn="ctr">
                  <a:lnSpc>
                    <a:spcPts val="1467"/>
                  </a:lnSpc>
                </a:pPr>
                <a:endParaRPr sz="1500"/>
              </a:p>
            </p:txBody>
          </p:sp>
        </p:grpSp>
        <p:grpSp>
          <p:nvGrpSpPr>
            <p:cNvPr id="339" name="Group 239"/>
            <p:cNvGrpSpPr/>
            <p:nvPr/>
          </p:nvGrpSpPr>
          <p:grpSpPr>
            <a:xfrm>
              <a:off x="10700959" y="5683066"/>
              <a:ext cx="534510" cy="772268"/>
              <a:chOff x="0" y="-211338"/>
              <a:chExt cx="197966" cy="286025"/>
            </a:xfrm>
          </p:grpSpPr>
          <p:sp>
            <p:nvSpPr>
              <p:cNvPr id="343" name="Freeform 240"/>
              <p:cNvSpPr/>
              <p:nvPr/>
            </p:nvSpPr>
            <p:spPr>
              <a:xfrm>
                <a:off x="123279" y="-211338"/>
                <a:ext cx="74687" cy="74687"/>
              </a:xfrm>
              <a:custGeom>
                <a:avLst/>
                <a:gdLst/>
                <a:ahLst/>
                <a:cxnLst/>
                <a:rect l="l" t="t" r="r" b="b"/>
                <a:pathLst>
                  <a:path w="74687" h="74687">
                    <a:moveTo>
                      <a:pt x="0" y="0"/>
                    </a:moveTo>
                    <a:lnTo>
                      <a:pt x="74687" y="0"/>
                    </a:lnTo>
                    <a:lnTo>
                      <a:pt x="74687" y="74687"/>
                    </a:lnTo>
                    <a:lnTo>
                      <a:pt x="0" y="74687"/>
                    </a:lnTo>
                    <a:close/>
                  </a:path>
                </a:pathLst>
              </a:custGeom>
              <a:solidFill>
                <a:srgbClr val="FF3131"/>
              </a:solidFill>
              <a:ln cap="sq">
                <a:noFill/>
                <a:prstDash val="solid"/>
                <a:miter/>
              </a:ln>
            </p:spPr>
          </p:sp>
          <p:sp>
            <p:nvSpPr>
              <p:cNvPr id="344" name="TextBox 241"/>
              <p:cNvSpPr txBox="1"/>
              <p:nvPr/>
            </p:nvSpPr>
            <p:spPr>
              <a:xfrm>
                <a:off x="0" y="-38100"/>
                <a:ext cx="74687" cy="112787"/>
              </a:xfrm>
              <a:prstGeom prst="rect">
                <a:avLst/>
              </a:prstGeom>
            </p:spPr>
            <p:txBody>
              <a:bodyPr lIns="42333" tIns="42333" rIns="42333" bIns="42333" rtlCol="0" anchor="ctr"/>
              <a:lstStyle/>
              <a:p>
                <a:pPr algn="ctr">
                  <a:lnSpc>
                    <a:spcPts val="1467"/>
                  </a:lnSpc>
                </a:pPr>
                <a:endParaRPr sz="1500" dirty="0"/>
              </a:p>
            </p:txBody>
          </p:sp>
        </p:grpSp>
        <p:sp>
          <p:nvSpPr>
            <p:cNvPr id="340" name="TextBox 242"/>
            <p:cNvSpPr txBox="1"/>
            <p:nvPr/>
          </p:nvSpPr>
          <p:spPr>
            <a:xfrm>
              <a:off x="8224021" y="5717388"/>
              <a:ext cx="1348269" cy="1637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66"/>
                </a:lnSpc>
                <a:spcBef>
                  <a:spcPct val="0"/>
                </a:spcBef>
              </a:pPr>
              <a:r>
                <a:rPr lang="en-US" sz="832" dirty="0">
                  <a:solidFill>
                    <a:srgbClr val="000000"/>
                  </a:solidFill>
                  <a:latin typeface="Chulabhorn Likit Text Medium"/>
                  <a:cs typeface="Chulabhorn Likit Text Medium"/>
                </a:rPr>
                <a:t>      </a:t>
              </a:r>
              <a:r>
                <a:rPr lang="en-US" sz="832" dirty="0" err="1">
                  <a:solidFill>
                    <a:srgbClr val="000000"/>
                  </a:solidFill>
                  <a:latin typeface="Chulabhorn Likit Text Medium"/>
                  <a:cs typeface="Chulabhorn Likit Text Medium"/>
                </a:rPr>
                <a:t>มากกว่าร้อยละ</a:t>
              </a:r>
              <a:r>
                <a:rPr lang="en-US" sz="832" dirty="0">
                  <a:solidFill>
                    <a:srgbClr val="000000"/>
                  </a:solidFill>
                  <a:latin typeface="Chulabhorn Likit Text Medium"/>
                  <a:cs typeface="Chulabhorn Likit Text Medium"/>
                </a:rPr>
                <a:t> 77 </a:t>
              </a:r>
              <a:r>
                <a:rPr lang="th-TH" sz="832" dirty="0">
                  <a:solidFill>
                    <a:srgbClr val="000000"/>
                  </a:solidFill>
                  <a:latin typeface="Chulabhorn Likit Text Medium"/>
                  <a:cs typeface="Chulabhorn Likit Text Medium"/>
                </a:rPr>
                <a:t>จำนวน 48 จังหวัด</a:t>
              </a:r>
              <a:endParaRPr lang="en-US" sz="832" dirty="0">
                <a:solidFill>
                  <a:srgbClr val="000000"/>
                </a:solidFill>
                <a:latin typeface="Chulabhorn Likit Text Medium"/>
                <a:cs typeface="Chulabhorn Likit Text Medium"/>
              </a:endParaRPr>
            </a:p>
          </p:txBody>
        </p:sp>
        <p:sp>
          <p:nvSpPr>
            <p:cNvPr id="341" name="TextBox 243"/>
            <p:cNvSpPr txBox="1"/>
            <p:nvPr/>
          </p:nvSpPr>
          <p:spPr>
            <a:xfrm>
              <a:off x="9691347" y="5728058"/>
              <a:ext cx="1302330" cy="1637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6"/>
                </a:lnSpc>
                <a:spcBef>
                  <a:spcPct val="0"/>
                </a:spcBef>
              </a:pPr>
              <a:r>
                <a:rPr lang="en-US" sz="832" dirty="0">
                  <a:solidFill>
                    <a:srgbClr val="000000"/>
                  </a:solidFill>
                  <a:latin typeface="Chulabhorn Likit Text Medium"/>
                  <a:cs typeface="Chulabhorn Likit Text Medium"/>
                </a:rPr>
                <a:t>        </a:t>
              </a:r>
              <a:r>
                <a:rPr lang="en-US" sz="832" dirty="0" err="1">
                  <a:solidFill>
                    <a:srgbClr val="000000"/>
                  </a:solidFill>
                  <a:latin typeface="Chulabhorn Likit Text Medium"/>
                  <a:cs typeface="Chulabhorn Likit Text Medium"/>
                </a:rPr>
                <a:t>ร้อยละ</a:t>
              </a:r>
              <a:r>
                <a:rPr lang="en-US" sz="832" dirty="0">
                  <a:solidFill>
                    <a:srgbClr val="000000"/>
                  </a:solidFill>
                  <a:latin typeface="Chulabhorn Likit Text Medium"/>
                  <a:cs typeface="Chulabhorn Likit Text Medium"/>
                </a:rPr>
                <a:t> 55 - 76 </a:t>
              </a:r>
              <a:r>
                <a:rPr lang="th-TH" sz="832" dirty="0">
                  <a:solidFill>
                    <a:srgbClr val="000000"/>
                  </a:solidFill>
                  <a:latin typeface="Chulabhorn Likit Text Medium"/>
                  <a:cs typeface="Chulabhorn Likit Text Medium"/>
                </a:rPr>
                <a:t>จำนวน 17 จังหวัด </a:t>
              </a:r>
              <a:endParaRPr lang="en-US" sz="832" dirty="0">
                <a:solidFill>
                  <a:srgbClr val="000000"/>
                </a:solidFill>
                <a:latin typeface="Chulabhorn Likit Text Medium"/>
                <a:cs typeface="Chulabhorn Likit Text Medium"/>
              </a:endParaRPr>
            </a:p>
          </p:txBody>
        </p:sp>
        <p:sp>
          <p:nvSpPr>
            <p:cNvPr id="342" name="TextBox 244"/>
            <p:cNvSpPr txBox="1"/>
            <p:nvPr/>
          </p:nvSpPr>
          <p:spPr>
            <a:xfrm>
              <a:off x="11216885" y="5721010"/>
              <a:ext cx="1302330" cy="1637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6"/>
                </a:lnSpc>
                <a:spcBef>
                  <a:spcPct val="0"/>
                </a:spcBef>
              </a:pPr>
              <a:r>
                <a:rPr lang="en-US" sz="832" dirty="0" err="1">
                  <a:solidFill>
                    <a:srgbClr val="000000"/>
                  </a:solidFill>
                  <a:latin typeface="Chulabhorn Likit Text Medium"/>
                  <a:cs typeface="Chulabhorn Likit Text Medium"/>
                </a:rPr>
                <a:t>น้อยกว่</a:t>
              </a:r>
              <a:r>
                <a:rPr lang="th-TH" sz="832" dirty="0">
                  <a:solidFill>
                    <a:srgbClr val="000000"/>
                  </a:solidFill>
                  <a:latin typeface="Chulabhorn Likit Text Medium"/>
                  <a:cs typeface="Chulabhorn Likit Text Medium"/>
                </a:rPr>
                <a:t>าร้อยละ</a:t>
              </a:r>
              <a:r>
                <a:rPr lang="en-US" sz="832" dirty="0">
                  <a:solidFill>
                    <a:srgbClr val="000000"/>
                  </a:solidFill>
                  <a:latin typeface="Chulabhorn Likit Text Medium"/>
                  <a:cs typeface="Chulabhorn Likit Text Medium"/>
                </a:rPr>
                <a:t> 54 </a:t>
              </a:r>
              <a:r>
                <a:rPr lang="th-TH" sz="832" dirty="0">
                  <a:solidFill>
                    <a:srgbClr val="000000"/>
                  </a:solidFill>
                  <a:latin typeface="Chulabhorn Likit Text Medium"/>
                  <a:cs typeface="Chulabhorn Likit Text Medium"/>
                </a:rPr>
                <a:t>จำนวน 12 จังหวัด </a:t>
              </a:r>
              <a:endParaRPr lang="en-US" sz="832" dirty="0">
                <a:solidFill>
                  <a:srgbClr val="000000"/>
                </a:solidFill>
                <a:latin typeface="Chulabhorn Likit Text Medium"/>
                <a:cs typeface="Chulabhorn Likit Text Medium"/>
              </a:endParaRPr>
            </a:p>
          </p:txBody>
        </p:sp>
      </p:grpSp>
      <p:grpSp>
        <p:nvGrpSpPr>
          <p:cNvPr id="349" name="Group 348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350" name="Group 349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352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358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359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353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354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2"/>
                  <a:stretch>
                    <a:fillRect/>
                  </a:stretch>
                </a:blipFill>
              </p:spPr>
            </p:sp>
            <p:sp>
              <p:nvSpPr>
                <p:cNvPr id="355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3"/>
                  <a:stretch>
                    <a:fillRect/>
                  </a:stretch>
                </a:blipFill>
              </p:spPr>
            </p:sp>
            <p:sp>
              <p:nvSpPr>
                <p:cNvPr id="356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4"/>
                  <a:stretch>
                    <a:fillRect/>
                  </a:stretch>
                </a:blipFill>
              </p:spPr>
            </p:sp>
            <p:sp>
              <p:nvSpPr>
                <p:cNvPr id="357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5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351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  <p:sp>
        <p:nvSpPr>
          <p:cNvPr id="360" name="สี่เหลี่ยมผืนผ้า 3">
            <a:extLst>
              <a:ext uri="{FF2B5EF4-FFF2-40B4-BE49-F238E27FC236}">
                <a16:creationId xmlns:a16="http://schemas.microsoft.com/office/drawing/2014/main" id="{652F233B-C6DA-3975-A139-1C3C215CD86C}"/>
              </a:ext>
            </a:extLst>
          </p:cNvPr>
          <p:cNvSpPr/>
          <p:nvPr/>
        </p:nvSpPr>
        <p:spPr>
          <a:xfrm>
            <a:off x="2732466" y="143954"/>
            <a:ext cx="5361507" cy="4800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4.1 รายงานผลการเบิกจ่ายตามแผนการดำเนินงานและแผนการใช้จ่ายงบประมาณ </a:t>
            </a:r>
            <a:b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 ประจำปีงบประมาณ พ.ศ. 2567</a:t>
            </a:r>
            <a:endParaRPr lang="th-TH" sz="1050" b="1" dirty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92665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72552" y="249131"/>
            <a:ext cx="9017000" cy="603268"/>
            <a:chOff x="0" y="-175733"/>
            <a:chExt cx="21640800" cy="1447844"/>
          </a:xfrm>
        </p:grpSpPr>
        <p:sp>
          <p:nvSpPr>
            <p:cNvPr id="6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388478" y="184356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503851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24</a:t>
              </a:r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2" name="Google Shape;1338;p36">
            <a:extLst>
              <a:ext uri="{FF2B5EF4-FFF2-40B4-BE49-F238E27FC236}">
                <a16:creationId xmlns:a16="http://schemas.microsoft.com/office/drawing/2014/main" id="{EFD207BB-E5E7-8B66-F614-62949BEA8C47}"/>
              </a:ext>
            </a:extLst>
          </p:cNvPr>
          <p:cNvSpPr txBox="1"/>
          <p:nvPr/>
        </p:nvSpPr>
        <p:spPr>
          <a:xfrm>
            <a:off x="1362449" y="979653"/>
            <a:ext cx="1499748" cy="426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583" rIns="101583" bIns="101583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th-TH" sz="2083" b="1" dirty="0">
                <a:solidFill>
                  <a:srgbClr val="002060"/>
                </a:solidFill>
                <a:latin typeface="Chulabhorn Likit Text" panose="00000500000000000000" pitchFamily="50" charset="-34"/>
                <a:ea typeface="Roboto"/>
                <a:cs typeface="Chulabhorn Likit Text" panose="00000500000000000000" pitchFamily="50" charset="-34"/>
                <a:sym typeface="Roboto"/>
              </a:rPr>
              <a:t>ภาพรวม</a:t>
            </a:r>
            <a:endParaRPr sz="2083" b="1" dirty="0">
              <a:solidFill>
                <a:srgbClr val="002060"/>
              </a:solidFill>
              <a:latin typeface="Chulabhorn Likit Text" panose="00000500000000000000" pitchFamily="50" charset="-34"/>
              <a:ea typeface="Roboto"/>
              <a:cs typeface="Chulabhorn Likit Text" panose="00000500000000000000" pitchFamily="50" charset="-34"/>
              <a:sym typeface="Roboto"/>
            </a:endParaRPr>
          </a:p>
        </p:txBody>
      </p:sp>
      <p:sp>
        <p:nvSpPr>
          <p:cNvPr id="83" name="Google Shape;1339;p36">
            <a:extLst>
              <a:ext uri="{FF2B5EF4-FFF2-40B4-BE49-F238E27FC236}">
                <a16:creationId xmlns:a16="http://schemas.microsoft.com/office/drawing/2014/main" id="{73B22C50-38AD-5DBC-AF6D-4580D8B0FD7A}"/>
              </a:ext>
            </a:extLst>
          </p:cNvPr>
          <p:cNvSpPr txBox="1"/>
          <p:nvPr/>
        </p:nvSpPr>
        <p:spPr>
          <a:xfrm>
            <a:off x="1078437" y="1559398"/>
            <a:ext cx="1992539" cy="517682"/>
          </a:xfrm>
          <a:prstGeom prst="rect">
            <a:avLst/>
          </a:prstGeom>
          <a:solidFill>
            <a:srgbClr val="FFE1F7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0" tIns="101583" rIns="0" bIns="101583" anchor="ctr" anchorCtr="0">
            <a:no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sz="12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250" b="1" dirty="0" err="1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งบประมาณจัดสรร</a:t>
            </a:r>
            <a:endParaRPr lang="en-US" sz="125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th-TH" sz="1250" b="1" dirty="0">
                <a:solidFill>
                  <a:srgbClr val="002060"/>
                </a:solidFill>
                <a:latin typeface="Chulabhorn Likit Text" panose="00000500000000000000" pitchFamily="50" charset="-34"/>
                <a:ea typeface="Roboto"/>
                <a:cs typeface="Chulabhorn Likit Text" panose="00000500000000000000" pitchFamily="50" charset="-34"/>
                <a:sym typeface="Roboto"/>
              </a:rPr>
              <a:t>1,338,401,686.00 บาท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2542760" y="2630131"/>
            <a:ext cx="1202347" cy="35461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th-TH" sz="1167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76.04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500908" y="2574424"/>
            <a:ext cx="1681433" cy="4515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67" b="1" kern="0" spc="-50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1,017,752,732.84 บาท</a:t>
            </a:r>
          </a:p>
        </p:txBody>
      </p:sp>
      <p:sp>
        <p:nvSpPr>
          <p:cNvPr id="90" name="Google Shape;1338;p36">
            <a:extLst>
              <a:ext uri="{FF2B5EF4-FFF2-40B4-BE49-F238E27FC236}">
                <a16:creationId xmlns:a16="http://schemas.microsoft.com/office/drawing/2014/main" id="{EFD207BB-E5E7-8B66-F614-62949BEA8C47}"/>
              </a:ext>
            </a:extLst>
          </p:cNvPr>
          <p:cNvSpPr txBox="1"/>
          <p:nvPr/>
        </p:nvSpPr>
        <p:spPr>
          <a:xfrm>
            <a:off x="858923" y="3310111"/>
            <a:ext cx="2905890" cy="426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1583" rIns="101583" bIns="101583" anchor="ctr" anchorCtr="0">
            <a:noAutofit/>
          </a:bodyPr>
          <a:lstStyle/>
          <a:p>
            <a:pPr algn="ctr"/>
            <a:r>
              <a:rPr lang="th-TH" sz="1667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เป้าหมายเบิกจ่ายรายไตรมาส 3</a:t>
            </a:r>
            <a:endParaRPr lang="en-US" sz="1667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256" name="สี่เหลี่ยมผืนผ้า 3">
            <a:extLst>
              <a:ext uri="{FF2B5EF4-FFF2-40B4-BE49-F238E27FC236}">
                <a16:creationId xmlns:a16="http://schemas.microsoft.com/office/drawing/2014/main" id="{652F233B-C6DA-3975-A139-1C3C215CD86C}"/>
              </a:ext>
            </a:extLst>
          </p:cNvPr>
          <p:cNvSpPr/>
          <p:nvPr/>
        </p:nvSpPr>
        <p:spPr>
          <a:xfrm>
            <a:off x="2732466" y="143954"/>
            <a:ext cx="5361507" cy="4800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4.1 รายงานผลการเบิกจ่ายตามแผนการดำเนินงานและแผนการใช้จ่ายงบประมาณ </a:t>
            </a:r>
            <a:b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 ประจำปีงบประมาณ พ.ศ. 2567</a:t>
            </a:r>
            <a:endParaRPr lang="th-TH" sz="1050" b="1" dirty="0">
              <a:solidFill>
                <a:srgbClr val="002060"/>
              </a:solidFill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</p:txBody>
      </p:sp>
      <p:grpSp>
        <p:nvGrpSpPr>
          <p:cNvPr id="257" name="Group 256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258" name="Group 257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260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266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267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261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262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263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264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265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25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  <p:sp>
        <p:nvSpPr>
          <p:cNvPr id="268" name="Rounded Rectangle 267"/>
          <p:cNvSpPr/>
          <p:nvPr/>
        </p:nvSpPr>
        <p:spPr>
          <a:xfrm>
            <a:off x="500908" y="2220937"/>
            <a:ext cx="1681433" cy="2843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67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ผลเบิกจ่าย</a:t>
            </a:r>
          </a:p>
        </p:txBody>
      </p:sp>
      <p:sp>
        <p:nvSpPr>
          <p:cNvPr id="270" name="Rounded Rectangle 269"/>
          <p:cNvSpPr/>
          <p:nvPr/>
        </p:nvSpPr>
        <p:spPr>
          <a:xfrm>
            <a:off x="2546706" y="2264808"/>
            <a:ext cx="1194456" cy="2843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67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ร้อยละเบิกจ่าย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136560" y="3897429"/>
            <a:ext cx="1203058" cy="451582"/>
          </a:xfrm>
          <a:prstGeom prst="roundRect">
            <a:avLst/>
          </a:prstGeom>
          <a:solidFill>
            <a:srgbClr val="E1EFD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th-TH" sz="105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เป้าหมายเบิกจ่ายร้อยละ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1422012" y="3929448"/>
            <a:ext cx="1440749" cy="412332"/>
          </a:xfrm>
          <a:prstGeom prst="roundRect">
            <a:avLst/>
          </a:prstGeom>
          <a:solidFill>
            <a:srgbClr val="E1EFD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th-TH" sz="105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ผลเบิกจ่ายได้ร้อยละ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2940500" y="3924774"/>
            <a:ext cx="1226886" cy="405844"/>
          </a:xfrm>
          <a:prstGeom prst="roundRect">
            <a:avLst/>
          </a:prstGeom>
          <a:solidFill>
            <a:srgbClr val="E1EFD7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th-TH" sz="105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ร้อยละต่ำกว่าเป้าหมาย</a:t>
            </a:r>
          </a:p>
        </p:txBody>
      </p:sp>
      <p:sp>
        <p:nvSpPr>
          <p:cNvPr id="271" name="Rounded Rectangle 270"/>
          <p:cNvSpPr/>
          <p:nvPr/>
        </p:nvSpPr>
        <p:spPr>
          <a:xfrm>
            <a:off x="142246" y="4418940"/>
            <a:ext cx="1202347" cy="354617"/>
          </a:xfrm>
          <a:prstGeom prst="roundRect">
            <a:avLst/>
          </a:prstGeom>
          <a:solidFill>
            <a:srgbClr val="F8ECC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th-TH" sz="1167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77</a:t>
            </a:r>
          </a:p>
        </p:txBody>
      </p:sp>
      <p:sp>
        <p:nvSpPr>
          <p:cNvPr id="272" name="Rounded Rectangle 271"/>
          <p:cNvSpPr/>
          <p:nvPr/>
        </p:nvSpPr>
        <p:spPr>
          <a:xfrm>
            <a:off x="1441858" y="4418938"/>
            <a:ext cx="1382753" cy="354617"/>
          </a:xfrm>
          <a:prstGeom prst="roundRect">
            <a:avLst/>
          </a:prstGeom>
          <a:solidFill>
            <a:srgbClr val="F8ECC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th-TH" sz="1167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76.04</a:t>
            </a:r>
          </a:p>
        </p:txBody>
      </p:sp>
      <p:sp>
        <p:nvSpPr>
          <p:cNvPr id="273" name="Rounded Rectangle 272"/>
          <p:cNvSpPr/>
          <p:nvPr/>
        </p:nvSpPr>
        <p:spPr>
          <a:xfrm>
            <a:off x="2943196" y="4418939"/>
            <a:ext cx="1202347" cy="354617"/>
          </a:xfrm>
          <a:prstGeom prst="roundRect">
            <a:avLst/>
          </a:prstGeom>
          <a:solidFill>
            <a:srgbClr val="F8ECC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th-TH" sz="1167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0.96</a:t>
            </a:r>
          </a:p>
        </p:txBody>
      </p:sp>
      <p:sp>
        <p:nvSpPr>
          <p:cNvPr id="426" name="TextBox 3"/>
          <p:cNvSpPr txBox="1"/>
          <p:nvPr/>
        </p:nvSpPr>
        <p:spPr>
          <a:xfrm>
            <a:off x="6529429" y="1011514"/>
            <a:ext cx="3604812" cy="221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0"/>
              </a:lnSpc>
              <a:spcBef>
                <a:spcPct val="0"/>
              </a:spcBef>
            </a:pPr>
            <a:r>
              <a:rPr lang="en-US" sz="1500" b="1" dirty="0" err="1">
                <a:solidFill>
                  <a:srgbClr val="023369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ผลการเ</a:t>
            </a:r>
            <a:r>
              <a:rPr lang="th-TH" sz="1500" b="1" dirty="0">
                <a:solidFill>
                  <a:srgbClr val="023369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บิ</a:t>
            </a:r>
            <a:r>
              <a:rPr lang="en-US" sz="1500" b="1" dirty="0" err="1">
                <a:solidFill>
                  <a:srgbClr val="023369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กจ่าย</a:t>
            </a:r>
            <a:r>
              <a:rPr lang="th-TH" sz="1500" b="1" dirty="0">
                <a:solidFill>
                  <a:srgbClr val="023369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สูดสุด </a:t>
            </a:r>
            <a:r>
              <a:rPr lang="en-US" sz="1500" b="1" dirty="0">
                <a:solidFill>
                  <a:srgbClr val="023369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10 </a:t>
            </a:r>
            <a:r>
              <a:rPr lang="en-US" sz="1500" b="1" dirty="0" err="1">
                <a:solidFill>
                  <a:srgbClr val="023369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อันดับแรก</a:t>
            </a:r>
            <a:endParaRPr lang="en-US" sz="1500" b="1" dirty="0">
              <a:solidFill>
                <a:srgbClr val="023369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pic>
        <p:nvPicPr>
          <p:cNvPr id="427" name="Picture 426"/>
          <p:cNvPicPr>
            <a:picLocks noChangeAspect="1"/>
          </p:cNvPicPr>
          <p:nvPr/>
        </p:nvPicPr>
        <p:blipFill rotWithShape="1">
          <a:blip r:embed="rId9"/>
          <a:srcRect l="7203" r="6125"/>
          <a:stretch/>
        </p:blipFill>
        <p:spPr>
          <a:xfrm>
            <a:off x="4264427" y="989154"/>
            <a:ext cx="2317727" cy="4045439"/>
          </a:xfrm>
          <a:prstGeom prst="rect">
            <a:avLst/>
          </a:prstGeom>
        </p:spPr>
      </p:pic>
      <p:grpSp>
        <p:nvGrpSpPr>
          <p:cNvPr id="428" name="Group 427"/>
          <p:cNvGrpSpPr/>
          <p:nvPr/>
        </p:nvGrpSpPr>
        <p:grpSpPr>
          <a:xfrm>
            <a:off x="6607259" y="1405788"/>
            <a:ext cx="3365003" cy="3634713"/>
            <a:chOff x="4522304" y="823733"/>
            <a:chExt cx="4676791" cy="5783503"/>
          </a:xfrm>
        </p:grpSpPr>
        <p:sp>
          <p:nvSpPr>
            <p:cNvPr id="429" name="Freeform 9"/>
            <p:cNvSpPr/>
            <p:nvPr/>
          </p:nvSpPr>
          <p:spPr>
            <a:xfrm>
              <a:off x="4522304" y="869798"/>
              <a:ext cx="2208298" cy="376204"/>
            </a:xfrm>
            <a:custGeom>
              <a:avLst/>
              <a:gdLst/>
              <a:ahLst/>
              <a:cxnLst/>
              <a:rect l="l" t="t" r="r" b="b"/>
              <a:pathLst>
                <a:path w="822045" h="140043">
                  <a:moveTo>
                    <a:pt x="70021" y="0"/>
                  </a:moveTo>
                  <a:lnTo>
                    <a:pt x="752024" y="0"/>
                  </a:lnTo>
                  <a:cubicBezTo>
                    <a:pt x="770595" y="0"/>
                    <a:pt x="788405" y="7377"/>
                    <a:pt x="801537" y="20509"/>
                  </a:cubicBezTo>
                  <a:cubicBezTo>
                    <a:pt x="814668" y="33640"/>
                    <a:pt x="822045" y="51451"/>
                    <a:pt x="822045" y="70021"/>
                  </a:cubicBezTo>
                  <a:lnTo>
                    <a:pt x="822045" y="70021"/>
                  </a:lnTo>
                  <a:cubicBezTo>
                    <a:pt x="822045" y="88592"/>
                    <a:pt x="814668" y="106403"/>
                    <a:pt x="801537" y="119534"/>
                  </a:cubicBezTo>
                  <a:cubicBezTo>
                    <a:pt x="788405" y="132666"/>
                    <a:pt x="770595" y="140043"/>
                    <a:pt x="752024" y="140043"/>
                  </a:cubicBezTo>
                  <a:lnTo>
                    <a:pt x="70021" y="140043"/>
                  </a:lnTo>
                  <a:cubicBezTo>
                    <a:pt x="51451" y="140043"/>
                    <a:pt x="33640" y="132666"/>
                    <a:pt x="20509" y="119534"/>
                  </a:cubicBezTo>
                  <a:cubicBezTo>
                    <a:pt x="7377" y="106403"/>
                    <a:pt x="0" y="88592"/>
                    <a:pt x="0" y="70021"/>
                  </a:cubicBezTo>
                  <a:lnTo>
                    <a:pt x="0" y="70021"/>
                  </a:lnTo>
                  <a:cubicBezTo>
                    <a:pt x="0" y="51451"/>
                    <a:pt x="7377" y="33640"/>
                    <a:pt x="20509" y="20509"/>
                  </a:cubicBezTo>
                  <a:cubicBezTo>
                    <a:pt x="33640" y="7377"/>
                    <a:pt x="51451" y="0"/>
                    <a:pt x="70021" y="0"/>
                  </a:cubicBezTo>
                  <a:close/>
                </a:path>
              </a:pathLst>
            </a:custGeom>
            <a:solidFill>
              <a:srgbClr val="BDF1D8"/>
            </a:solidFill>
            <a:ln w="9525" cap="rnd">
              <a:solidFill>
                <a:srgbClr val="352259"/>
              </a:solidFill>
              <a:prstDash val="solid"/>
              <a:round/>
            </a:ln>
          </p:spPr>
        </p:sp>
        <p:sp>
          <p:nvSpPr>
            <p:cNvPr id="430" name="TextBox 10"/>
            <p:cNvSpPr txBox="1"/>
            <p:nvPr/>
          </p:nvSpPr>
          <p:spPr>
            <a:xfrm>
              <a:off x="4522304" y="844211"/>
              <a:ext cx="2208298" cy="401791"/>
            </a:xfrm>
            <a:prstGeom prst="rect">
              <a:avLst/>
            </a:prstGeom>
          </p:spPr>
          <p:txBody>
            <a:bodyPr lIns="42333" tIns="42333" rIns="42333" bIns="42333" rtlCol="0" anchor="ctr"/>
            <a:lstStyle/>
            <a:p>
              <a:pPr algn="ctr">
                <a:lnSpc>
                  <a:spcPts val="1200"/>
                </a:lnSpc>
              </a:pPr>
              <a:endParaRPr sz="150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431" name="Freeform 12"/>
            <p:cNvSpPr/>
            <p:nvPr/>
          </p:nvSpPr>
          <p:spPr>
            <a:xfrm>
              <a:off x="4522304" y="823733"/>
              <a:ext cx="455494" cy="434898"/>
            </a:xfrm>
            <a:custGeom>
              <a:avLst/>
              <a:gdLst/>
              <a:ahLst/>
              <a:cxnLst/>
              <a:rect l="l" t="t" r="r" b="b"/>
              <a:pathLst>
                <a:path w="812800" h="776048">
                  <a:moveTo>
                    <a:pt x="406400" y="0"/>
                  </a:moveTo>
                  <a:cubicBezTo>
                    <a:pt x="181951" y="0"/>
                    <a:pt x="0" y="173724"/>
                    <a:pt x="0" y="388024"/>
                  </a:cubicBezTo>
                  <a:cubicBezTo>
                    <a:pt x="0" y="602324"/>
                    <a:pt x="181951" y="776048"/>
                    <a:pt x="406400" y="776048"/>
                  </a:cubicBezTo>
                  <a:cubicBezTo>
                    <a:pt x="630849" y="776048"/>
                    <a:pt x="812800" y="602324"/>
                    <a:pt x="812800" y="388024"/>
                  </a:cubicBezTo>
                  <a:cubicBezTo>
                    <a:pt x="812800" y="173724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A256"/>
            </a:solidFill>
          </p:spPr>
        </p:sp>
        <p:sp>
          <p:nvSpPr>
            <p:cNvPr id="432" name="TextBox 13"/>
            <p:cNvSpPr txBox="1"/>
            <p:nvPr/>
          </p:nvSpPr>
          <p:spPr>
            <a:xfrm>
              <a:off x="4565007" y="859167"/>
              <a:ext cx="370089" cy="358692"/>
            </a:xfrm>
            <a:prstGeom prst="rect">
              <a:avLst/>
            </a:prstGeom>
          </p:spPr>
          <p:txBody>
            <a:bodyPr lIns="42333" tIns="42333" rIns="42333" bIns="42333" rtlCol="0" anchor="ctr"/>
            <a:lstStyle/>
            <a:p>
              <a:pPr algn="ctr">
                <a:lnSpc>
                  <a:spcPts val="1200"/>
                </a:lnSpc>
              </a:pPr>
              <a:r>
                <a:rPr lang="en-US" sz="1000">
                  <a:solidFill>
                    <a:srgbClr val="FFFBF6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</a:t>
              </a:r>
            </a:p>
          </p:txBody>
        </p:sp>
        <p:sp>
          <p:nvSpPr>
            <p:cNvPr id="433" name="TextBox 14"/>
            <p:cNvSpPr txBox="1"/>
            <p:nvPr/>
          </p:nvSpPr>
          <p:spPr>
            <a:xfrm>
              <a:off x="6126131" y="957889"/>
              <a:ext cx="591617" cy="24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0"/>
                </a:lnSpc>
                <a:spcBef>
                  <a:spcPct val="0"/>
                </a:spcBef>
              </a:pPr>
              <a:r>
                <a:rPr lang="en-US" sz="1000">
                  <a:solidFill>
                    <a:srgbClr val="023369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97.35</a:t>
              </a:r>
            </a:p>
          </p:txBody>
        </p:sp>
        <p:sp>
          <p:nvSpPr>
            <p:cNvPr id="434" name="Freeform 16"/>
            <p:cNvSpPr/>
            <p:nvPr/>
          </p:nvSpPr>
          <p:spPr>
            <a:xfrm>
              <a:off x="4572794" y="1383998"/>
              <a:ext cx="2208298" cy="376204"/>
            </a:xfrm>
            <a:custGeom>
              <a:avLst/>
              <a:gdLst/>
              <a:ahLst/>
              <a:cxnLst/>
              <a:rect l="l" t="t" r="r" b="b"/>
              <a:pathLst>
                <a:path w="822045" h="140043">
                  <a:moveTo>
                    <a:pt x="70021" y="0"/>
                  </a:moveTo>
                  <a:lnTo>
                    <a:pt x="752024" y="0"/>
                  </a:lnTo>
                  <a:cubicBezTo>
                    <a:pt x="770595" y="0"/>
                    <a:pt x="788405" y="7377"/>
                    <a:pt x="801537" y="20509"/>
                  </a:cubicBezTo>
                  <a:cubicBezTo>
                    <a:pt x="814668" y="33640"/>
                    <a:pt x="822045" y="51451"/>
                    <a:pt x="822045" y="70021"/>
                  </a:cubicBezTo>
                  <a:lnTo>
                    <a:pt x="822045" y="70021"/>
                  </a:lnTo>
                  <a:cubicBezTo>
                    <a:pt x="822045" y="88592"/>
                    <a:pt x="814668" y="106403"/>
                    <a:pt x="801537" y="119534"/>
                  </a:cubicBezTo>
                  <a:cubicBezTo>
                    <a:pt x="788405" y="132666"/>
                    <a:pt x="770595" y="140043"/>
                    <a:pt x="752024" y="140043"/>
                  </a:cubicBezTo>
                  <a:lnTo>
                    <a:pt x="70021" y="140043"/>
                  </a:lnTo>
                  <a:cubicBezTo>
                    <a:pt x="51451" y="140043"/>
                    <a:pt x="33640" y="132666"/>
                    <a:pt x="20509" y="119534"/>
                  </a:cubicBezTo>
                  <a:cubicBezTo>
                    <a:pt x="7377" y="106403"/>
                    <a:pt x="0" y="88592"/>
                    <a:pt x="0" y="70021"/>
                  </a:cubicBezTo>
                  <a:lnTo>
                    <a:pt x="0" y="70021"/>
                  </a:lnTo>
                  <a:cubicBezTo>
                    <a:pt x="0" y="51451"/>
                    <a:pt x="7377" y="33640"/>
                    <a:pt x="20509" y="20509"/>
                  </a:cubicBezTo>
                  <a:cubicBezTo>
                    <a:pt x="33640" y="7377"/>
                    <a:pt x="51451" y="0"/>
                    <a:pt x="70021" y="0"/>
                  </a:cubicBezTo>
                  <a:close/>
                </a:path>
              </a:pathLst>
            </a:custGeom>
            <a:solidFill>
              <a:srgbClr val="BDF1D8"/>
            </a:solidFill>
            <a:ln w="9525" cap="rnd">
              <a:solidFill>
                <a:srgbClr val="352259"/>
              </a:solidFill>
              <a:prstDash val="solid"/>
              <a:round/>
            </a:ln>
          </p:spPr>
        </p:sp>
        <p:sp>
          <p:nvSpPr>
            <p:cNvPr id="435" name="TextBox 17"/>
            <p:cNvSpPr txBox="1"/>
            <p:nvPr/>
          </p:nvSpPr>
          <p:spPr>
            <a:xfrm>
              <a:off x="4572794" y="1358411"/>
              <a:ext cx="2208298" cy="401791"/>
            </a:xfrm>
            <a:prstGeom prst="rect">
              <a:avLst/>
            </a:prstGeom>
          </p:spPr>
          <p:txBody>
            <a:bodyPr lIns="42333" tIns="42333" rIns="42333" bIns="42333" rtlCol="0" anchor="ctr"/>
            <a:lstStyle/>
            <a:p>
              <a:pPr algn="ctr">
                <a:lnSpc>
                  <a:spcPts val="1200"/>
                </a:lnSpc>
              </a:pPr>
              <a:endParaRPr sz="150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436" name="Freeform 19"/>
            <p:cNvSpPr/>
            <p:nvPr/>
          </p:nvSpPr>
          <p:spPr>
            <a:xfrm>
              <a:off x="4572794" y="1344355"/>
              <a:ext cx="455494" cy="434898"/>
            </a:xfrm>
            <a:custGeom>
              <a:avLst/>
              <a:gdLst/>
              <a:ahLst/>
              <a:cxnLst/>
              <a:rect l="l" t="t" r="r" b="b"/>
              <a:pathLst>
                <a:path w="812800" h="776048">
                  <a:moveTo>
                    <a:pt x="406400" y="0"/>
                  </a:moveTo>
                  <a:cubicBezTo>
                    <a:pt x="181951" y="0"/>
                    <a:pt x="0" y="173724"/>
                    <a:pt x="0" y="388024"/>
                  </a:cubicBezTo>
                  <a:cubicBezTo>
                    <a:pt x="0" y="602324"/>
                    <a:pt x="181951" y="776048"/>
                    <a:pt x="406400" y="776048"/>
                  </a:cubicBezTo>
                  <a:cubicBezTo>
                    <a:pt x="630849" y="776048"/>
                    <a:pt x="812800" y="602324"/>
                    <a:pt x="812800" y="388024"/>
                  </a:cubicBezTo>
                  <a:cubicBezTo>
                    <a:pt x="812800" y="173724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A256"/>
            </a:solidFill>
          </p:spPr>
        </p:sp>
        <p:sp>
          <p:nvSpPr>
            <p:cNvPr id="437" name="TextBox 20"/>
            <p:cNvSpPr txBox="1"/>
            <p:nvPr/>
          </p:nvSpPr>
          <p:spPr>
            <a:xfrm>
              <a:off x="4615497" y="1379789"/>
              <a:ext cx="370089" cy="358692"/>
            </a:xfrm>
            <a:prstGeom prst="rect">
              <a:avLst/>
            </a:prstGeom>
          </p:spPr>
          <p:txBody>
            <a:bodyPr lIns="42333" tIns="42333" rIns="42333" bIns="42333" rtlCol="0" anchor="ctr"/>
            <a:lstStyle/>
            <a:p>
              <a:pPr algn="ctr">
                <a:lnSpc>
                  <a:spcPts val="1200"/>
                </a:lnSpc>
              </a:pPr>
              <a:r>
                <a:rPr lang="en-US" sz="1000">
                  <a:solidFill>
                    <a:srgbClr val="FFFBF6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</a:t>
              </a:r>
            </a:p>
          </p:txBody>
        </p:sp>
        <p:sp>
          <p:nvSpPr>
            <p:cNvPr id="438" name="TextBox 21"/>
            <p:cNvSpPr txBox="1"/>
            <p:nvPr/>
          </p:nvSpPr>
          <p:spPr>
            <a:xfrm>
              <a:off x="6126131" y="1464776"/>
              <a:ext cx="591617" cy="24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0"/>
                </a:lnSpc>
                <a:spcBef>
                  <a:spcPct val="0"/>
                </a:spcBef>
              </a:pPr>
              <a:r>
                <a:rPr lang="en-US" sz="1000">
                  <a:solidFill>
                    <a:srgbClr val="023369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97.24</a:t>
              </a:r>
            </a:p>
          </p:txBody>
        </p:sp>
        <p:sp>
          <p:nvSpPr>
            <p:cNvPr id="439" name="Freeform 23"/>
            <p:cNvSpPr/>
            <p:nvPr/>
          </p:nvSpPr>
          <p:spPr>
            <a:xfrm>
              <a:off x="4572794" y="2435874"/>
              <a:ext cx="2208298" cy="376204"/>
            </a:xfrm>
            <a:custGeom>
              <a:avLst/>
              <a:gdLst/>
              <a:ahLst/>
              <a:cxnLst/>
              <a:rect l="l" t="t" r="r" b="b"/>
              <a:pathLst>
                <a:path w="822045" h="140043">
                  <a:moveTo>
                    <a:pt x="70021" y="0"/>
                  </a:moveTo>
                  <a:lnTo>
                    <a:pt x="752024" y="0"/>
                  </a:lnTo>
                  <a:cubicBezTo>
                    <a:pt x="770595" y="0"/>
                    <a:pt x="788405" y="7377"/>
                    <a:pt x="801537" y="20509"/>
                  </a:cubicBezTo>
                  <a:cubicBezTo>
                    <a:pt x="814668" y="33640"/>
                    <a:pt x="822045" y="51451"/>
                    <a:pt x="822045" y="70021"/>
                  </a:cubicBezTo>
                  <a:lnTo>
                    <a:pt x="822045" y="70021"/>
                  </a:lnTo>
                  <a:cubicBezTo>
                    <a:pt x="822045" y="88592"/>
                    <a:pt x="814668" y="106403"/>
                    <a:pt x="801537" y="119534"/>
                  </a:cubicBezTo>
                  <a:cubicBezTo>
                    <a:pt x="788405" y="132666"/>
                    <a:pt x="770595" y="140043"/>
                    <a:pt x="752024" y="140043"/>
                  </a:cubicBezTo>
                  <a:lnTo>
                    <a:pt x="70021" y="140043"/>
                  </a:lnTo>
                  <a:cubicBezTo>
                    <a:pt x="51451" y="140043"/>
                    <a:pt x="33640" y="132666"/>
                    <a:pt x="20509" y="119534"/>
                  </a:cubicBezTo>
                  <a:cubicBezTo>
                    <a:pt x="7377" y="106403"/>
                    <a:pt x="0" y="88592"/>
                    <a:pt x="0" y="70021"/>
                  </a:cubicBezTo>
                  <a:lnTo>
                    <a:pt x="0" y="70021"/>
                  </a:lnTo>
                  <a:cubicBezTo>
                    <a:pt x="0" y="51451"/>
                    <a:pt x="7377" y="33640"/>
                    <a:pt x="20509" y="20509"/>
                  </a:cubicBezTo>
                  <a:cubicBezTo>
                    <a:pt x="33640" y="7377"/>
                    <a:pt x="51451" y="0"/>
                    <a:pt x="70021" y="0"/>
                  </a:cubicBezTo>
                  <a:close/>
                </a:path>
              </a:pathLst>
            </a:custGeom>
            <a:solidFill>
              <a:srgbClr val="BDF1D8"/>
            </a:solidFill>
            <a:ln w="9525" cap="rnd">
              <a:solidFill>
                <a:srgbClr val="352259"/>
              </a:solidFill>
              <a:prstDash val="solid"/>
              <a:round/>
            </a:ln>
          </p:spPr>
        </p:sp>
        <p:sp>
          <p:nvSpPr>
            <p:cNvPr id="440" name="TextBox 24"/>
            <p:cNvSpPr txBox="1"/>
            <p:nvPr/>
          </p:nvSpPr>
          <p:spPr>
            <a:xfrm>
              <a:off x="4572794" y="2410287"/>
              <a:ext cx="2208298" cy="401791"/>
            </a:xfrm>
            <a:prstGeom prst="rect">
              <a:avLst/>
            </a:prstGeom>
          </p:spPr>
          <p:txBody>
            <a:bodyPr lIns="42333" tIns="42333" rIns="42333" bIns="42333" rtlCol="0" anchor="ctr"/>
            <a:lstStyle/>
            <a:p>
              <a:pPr algn="ctr">
                <a:lnSpc>
                  <a:spcPts val="1200"/>
                </a:lnSpc>
              </a:pPr>
              <a:endParaRPr sz="150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441" name="Freeform 26"/>
            <p:cNvSpPr/>
            <p:nvPr/>
          </p:nvSpPr>
          <p:spPr>
            <a:xfrm>
              <a:off x="4572794" y="2383531"/>
              <a:ext cx="455494" cy="434898"/>
            </a:xfrm>
            <a:custGeom>
              <a:avLst/>
              <a:gdLst/>
              <a:ahLst/>
              <a:cxnLst/>
              <a:rect l="l" t="t" r="r" b="b"/>
              <a:pathLst>
                <a:path w="812800" h="776048">
                  <a:moveTo>
                    <a:pt x="406400" y="0"/>
                  </a:moveTo>
                  <a:cubicBezTo>
                    <a:pt x="181951" y="0"/>
                    <a:pt x="0" y="173724"/>
                    <a:pt x="0" y="388024"/>
                  </a:cubicBezTo>
                  <a:cubicBezTo>
                    <a:pt x="0" y="602324"/>
                    <a:pt x="181951" y="776048"/>
                    <a:pt x="406400" y="776048"/>
                  </a:cubicBezTo>
                  <a:cubicBezTo>
                    <a:pt x="630849" y="776048"/>
                    <a:pt x="812800" y="602324"/>
                    <a:pt x="812800" y="388024"/>
                  </a:cubicBezTo>
                  <a:cubicBezTo>
                    <a:pt x="812800" y="173724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A256"/>
            </a:solidFill>
          </p:spPr>
        </p:sp>
        <p:sp>
          <p:nvSpPr>
            <p:cNvPr id="442" name="TextBox 27"/>
            <p:cNvSpPr txBox="1"/>
            <p:nvPr/>
          </p:nvSpPr>
          <p:spPr>
            <a:xfrm>
              <a:off x="4615497" y="2418965"/>
              <a:ext cx="370089" cy="358692"/>
            </a:xfrm>
            <a:prstGeom prst="rect">
              <a:avLst/>
            </a:prstGeom>
          </p:spPr>
          <p:txBody>
            <a:bodyPr lIns="42333" tIns="42333" rIns="42333" bIns="42333" rtlCol="0" anchor="ctr"/>
            <a:lstStyle/>
            <a:p>
              <a:pPr algn="ctr">
                <a:lnSpc>
                  <a:spcPts val="1200"/>
                </a:lnSpc>
              </a:pPr>
              <a:r>
                <a:rPr lang="en-US" sz="1000">
                  <a:solidFill>
                    <a:srgbClr val="FFFBF6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</a:t>
              </a:r>
            </a:p>
          </p:txBody>
        </p:sp>
        <p:sp>
          <p:nvSpPr>
            <p:cNvPr id="443" name="TextBox 28"/>
            <p:cNvSpPr txBox="1"/>
            <p:nvPr/>
          </p:nvSpPr>
          <p:spPr>
            <a:xfrm>
              <a:off x="4876802" y="952567"/>
              <a:ext cx="1046518" cy="24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0"/>
                </a:lnSpc>
                <a:spcBef>
                  <a:spcPct val="0"/>
                </a:spcBef>
              </a:pPr>
              <a:r>
                <a:rPr lang="en-US" sz="1000" dirty="0" err="1">
                  <a:solidFill>
                    <a:srgbClr val="023369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อุทัยธานี</a:t>
              </a:r>
              <a:endParaRPr lang="en-US" sz="1000" dirty="0">
                <a:solidFill>
                  <a:srgbClr val="023369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444" name="TextBox 29"/>
            <p:cNvSpPr txBox="1"/>
            <p:nvPr/>
          </p:nvSpPr>
          <p:spPr>
            <a:xfrm>
              <a:off x="6126131" y="2516653"/>
              <a:ext cx="591617" cy="24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0"/>
                </a:lnSpc>
                <a:spcBef>
                  <a:spcPct val="0"/>
                </a:spcBef>
              </a:pPr>
              <a:r>
                <a:rPr lang="en-US" sz="1000">
                  <a:solidFill>
                    <a:srgbClr val="023369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96.87</a:t>
              </a:r>
            </a:p>
          </p:txBody>
        </p:sp>
        <p:sp>
          <p:nvSpPr>
            <p:cNvPr id="445" name="Freeform 31"/>
            <p:cNvSpPr/>
            <p:nvPr/>
          </p:nvSpPr>
          <p:spPr>
            <a:xfrm>
              <a:off x="4572794" y="1890886"/>
              <a:ext cx="2208298" cy="376204"/>
            </a:xfrm>
            <a:custGeom>
              <a:avLst/>
              <a:gdLst/>
              <a:ahLst/>
              <a:cxnLst/>
              <a:rect l="l" t="t" r="r" b="b"/>
              <a:pathLst>
                <a:path w="822045" h="140043">
                  <a:moveTo>
                    <a:pt x="70021" y="0"/>
                  </a:moveTo>
                  <a:lnTo>
                    <a:pt x="752024" y="0"/>
                  </a:lnTo>
                  <a:cubicBezTo>
                    <a:pt x="770595" y="0"/>
                    <a:pt x="788405" y="7377"/>
                    <a:pt x="801537" y="20509"/>
                  </a:cubicBezTo>
                  <a:cubicBezTo>
                    <a:pt x="814668" y="33640"/>
                    <a:pt x="822045" y="51451"/>
                    <a:pt x="822045" y="70021"/>
                  </a:cubicBezTo>
                  <a:lnTo>
                    <a:pt x="822045" y="70021"/>
                  </a:lnTo>
                  <a:cubicBezTo>
                    <a:pt x="822045" y="88592"/>
                    <a:pt x="814668" y="106403"/>
                    <a:pt x="801537" y="119534"/>
                  </a:cubicBezTo>
                  <a:cubicBezTo>
                    <a:pt x="788405" y="132666"/>
                    <a:pt x="770595" y="140043"/>
                    <a:pt x="752024" y="140043"/>
                  </a:cubicBezTo>
                  <a:lnTo>
                    <a:pt x="70021" y="140043"/>
                  </a:lnTo>
                  <a:cubicBezTo>
                    <a:pt x="51451" y="140043"/>
                    <a:pt x="33640" y="132666"/>
                    <a:pt x="20509" y="119534"/>
                  </a:cubicBezTo>
                  <a:cubicBezTo>
                    <a:pt x="7377" y="106403"/>
                    <a:pt x="0" y="88592"/>
                    <a:pt x="0" y="70021"/>
                  </a:cubicBezTo>
                  <a:lnTo>
                    <a:pt x="0" y="70021"/>
                  </a:lnTo>
                  <a:cubicBezTo>
                    <a:pt x="0" y="51451"/>
                    <a:pt x="7377" y="33640"/>
                    <a:pt x="20509" y="20509"/>
                  </a:cubicBezTo>
                  <a:cubicBezTo>
                    <a:pt x="33640" y="7377"/>
                    <a:pt x="51451" y="0"/>
                    <a:pt x="70021" y="0"/>
                  </a:cubicBezTo>
                  <a:close/>
                </a:path>
              </a:pathLst>
            </a:custGeom>
            <a:solidFill>
              <a:srgbClr val="BDF1D8"/>
            </a:solidFill>
            <a:ln w="9525" cap="rnd">
              <a:solidFill>
                <a:srgbClr val="352259"/>
              </a:solidFill>
              <a:prstDash val="solid"/>
              <a:round/>
            </a:ln>
          </p:spPr>
        </p:sp>
        <p:sp>
          <p:nvSpPr>
            <p:cNvPr id="446" name="TextBox 32"/>
            <p:cNvSpPr txBox="1"/>
            <p:nvPr/>
          </p:nvSpPr>
          <p:spPr>
            <a:xfrm>
              <a:off x="4572794" y="1865299"/>
              <a:ext cx="2208298" cy="401791"/>
            </a:xfrm>
            <a:prstGeom prst="rect">
              <a:avLst/>
            </a:prstGeom>
          </p:spPr>
          <p:txBody>
            <a:bodyPr lIns="42333" tIns="42333" rIns="42333" bIns="42333" rtlCol="0" anchor="ctr"/>
            <a:lstStyle/>
            <a:p>
              <a:pPr algn="ctr">
                <a:lnSpc>
                  <a:spcPts val="1200"/>
                </a:lnSpc>
              </a:pPr>
              <a:endParaRPr sz="150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447" name="Freeform 34"/>
            <p:cNvSpPr/>
            <p:nvPr/>
          </p:nvSpPr>
          <p:spPr>
            <a:xfrm>
              <a:off x="4572794" y="1845123"/>
              <a:ext cx="455494" cy="434898"/>
            </a:xfrm>
            <a:custGeom>
              <a:avLst/>
              <a:gdLst/>
              <a:ahLst/>
              <a:cxnLst/>
              <a:rect l="l" t="t" r="r" b="b"/>
              <a:pathLst>
                <a:path w="812800" h="776048">
                  <a:moveTo>
                    <a:pt x="406400" y="0"/>
                  </a:moveTo>
                  <a:cubicBezTo>
                    <a:pt x="181951" y="0"/>
                    <a:pt x="0" y="173724"/>
                    <a:pt x="0" y="388024"/>
                  </a:cubicBezTo>
                  <a:cubicBezTo>
                    <a:pt x="0" y="602324"/>
                    <a:pt x="181951" y="776048"/>
                    <a:pt x="406400" y="776048"/>
                  </a:cubicBezTo>
                  <a:cubicBezTo>
                    <a:pt x="630849" y="776048"/>
                    <a:pt x="812800" y="602324"/>
                    <a:pt x="812800" y="388024"/>
                  </a:cubicBezTo>
                  <a:cubicBezTo>
                    <a:pt x="812800" y="173724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A256"/>
            </a:solidFill>
          </p:spPr>
        </p:sp>
        <p:sp>
          <p:nvSpPr>
            <p:cNvPr id="448" name="TextBox 35"/>
            <p:cNvSpPr txBox="1"/>
            <p:nvPr/>
          </p:nvSpPr>
          <p:spPr>
            <a:xfrm>
              <a:off x="4615497" y="1880557"/>
              <a:ext cx="370089" cy="358692"/>
            </a:xfrm>
            <a:prstGeom prst="rect">
              <a:avLst/>
            </a:prstGeom>
          </p:spPr>
          <p:txBody>
            <a:bodyPr lIns="42333" tIns="42333" rIns="42333" bIns="42333" rtlCol="0" anchor="ctr"/>
            <a:lstStyle/>
            <a:p>
              <a:pPr algn="ctr">
                <a:lnSpc>
                  <a:spcPts val="1200"/>
                </a:lnSpc>
              </a:pPr>
              <a:r>
                <a:rPr lang="en-US" sz="1000">
                  <a:solidFill>
                    <a:srgbClr val="FFFBF6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</a:t>
              </a:r>
            </a:p>
          </p:txBody>
        </p:sp>
        <p:sp>
          <p:nvSpPr>
            <p:cNvPr id="449" name="TextBox 36"/>
            <p:cNvSpPr txBox="1"/>
            <p:nvPr/>
          </p:nvSpPr>
          <p:spPr>
            <a:xfrm>
              <a:off x="4936890" y="2505253"/>
              <a:ext cx="1046518" cy="24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0"/>
                </a:lnSpc>
                <a:spcBef>
                  <a:spcPct val="0"/>
                </a:spcBef>
              </a:pPr>
              <a:r>
                <a:rPr lang="en-US" sz="1000" dirty="0" err="1">
                  <a:solidFill>
                    <a:srgbClr val="023369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สุพรรณบุรี</a:t>
              </a:r>
              <a:endParaRPr lang="en-US" sz="1000" dirty="0">
                <a:solidFill>
                  <a:srgbClr val="023369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450" name="TextBox 37"/>
            <p:cNvSpPr txBox="1"/>
            <p:nvPr/>
          </p:nvSpPr>
          <p:spPr>
            <a:xfrm>
              <a:off x="6126131" y="1971664"/>
              <a:ext cx="591617" cy="24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0"/>
                </a:lnSpc>
                <a:spcBef>
                  <a:spcPct val="0"/>
                </a:spcBef>
              </a:pPr>
              <a:r>
                <a:rPr lang="en-US" sz="1000">
                  <a:solidFill>
                    <a:srgbClr val="023369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96.90</a:t>
              </a:r>
            </a:p>
          </p:txBody>
        </p:sp>
        <p:sp>
          <p:nvSpPr>
            <p:cNvPr id="451" name="Freeform 39"/>
            <p:cNvSpPr/>
            <p:nvPr/>
          </p:nvSpPr>
          <p:spPr>
            <a:xfrm>
              <a:off x="4572794" y="2961812"/>
              <a:ext cx="2208298" cy="376204"/>
            </a:xfrm>
            <a:custGeom>
              <a:avLst/>
              <a:gdLst/>
              <a:ahLst/>
              <a:cxnLst/>
              <a:rect l="l" t="t" r="r" b="b"/>
              <a:pathLst>
                <a:path w="822045" h="140043">
                  <a:moveTo>
                    <a:pt x="70021" y="0"/>
                  </a:moveTo>
                  <a:lnTo>
                    <a:pt x="752024" y="0"/>
                  </a:lnTo>
                  <a:cubicBezTo>
                    <a:pt x="770595" y="0"/>
                    <a:pt x="788405" y="7377"/>
                    <a:pt x="801537" y="20509"/>
                  </a:cubicBezTo>
                  <a:cubicBezTo>
                    <a:pt x="814668" y="33640"/>
                    <a:pt x="822045" y="51451"/>
                    <a:pt x="822045" y="70021"/>
                  </a:cubicBezTo>
                  <a:lnTo>
                    <a:pt x="822045" y="70021"/>
                  </a:lnTo>
                  <a:cubicBezTo>
                    <a:pt x="822045" y="88592"/>
                    <a:pt x="814668" y="106403"/>
                    <a:pt x="801537" y="119534"/>
                  </a:cubicBezTo>
                  <a:cubicBezTo>
                    <a:pt x="788405" y="132666"/>
                    <a:pt x="770595" y="140043"/>
                    <a:pt x="752024" y="140043"/>
                  </a:cubicBezTo>
                  <a:lnTo>
                    <a:pt x="70021" y="140043"/>
                  </a:lnTo>
                  <a:cubicBezTo>
                    <a:pt x="51451" y="140043"/>
                    <a:pt x="33640" y="132666"/>
                    <a:pt x="20509" y="119534"/>
                  </a:cubicBezTo>
                  <a:cubicBezTo>
                    <a:pt x="7377" y="106403"/>
                    <a:pt x="0" y="88592"/>
                    <a:pt x="0" y="70021"/>
                  </a:cubicBezTo>
                  <a:lnTo>
                    <a:pt x="0" y="70021"/>
                  </a:lnTo>
                  <a:cubicBezTo>
                    <a:pt x="0" y="51451"/>
                    <a:pt x="7377" y="33640"/>
                    <a:pt x="20509" y="20509"/>
                  </a:cubicBezTo>
                  <a:cubicBezTo>
                    <a:pt x="33640" y="7377"/>
                    <a:pt x="51451" y="0"/>
                    <a:pt x="70021" y="0"/>
                  </a:cubicBezTo>
                  <a:close/>
                </a:path>
              </a:pathLst>
            </a:custGeom>
            <a:solidFill>
              <a:srgbClr val="BDF1D8"/>
            </a:solidFill>
            <a:ln w="9525" cap="rnd">
              <a:solidFill>
                <a:srgbClr val="352259"/>
              </a:solidFill>
              <a:prstDash val="solid"/>
              <a:round/>
            </a:ln>
          </p:spPr>
        </p:sp>
        <p:sp>
          <p:nvSpPr>
            <p:cNvPr id="452" name="TextBox 40"/>
            <p:cNvSpPr txBox="1"/>
            <p:nvPr/>
          </p:nvSpPr>
          <p:spPr>
            <a:xfrm>
              <a:off x="4572794" y="2936225"/>
              <a:ext cx="2208298" cy="401791"/>
            </a:xfrm>
            <a:prstGeom prst="rect">
              <a:avLst/>
            </a:prstGeom>
          </p:spPr>
          <p:txBody>
            <a:bodyPr lIns="42333" tIns="42333" rIns="42333" bIns="42333" rtlCol="0" anchor="ctr"/>
            <a:lstStyle/>
            <a:p>
              <a:pPr algn="ctr">
                <a:lnSpc>
                  <a:spcPts val="1200"/>
                </a:lnSpc>
              </a:pPr>
              <a:endParaRPr sz="150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453" name="Freeform 42"/>
            <p:cNvSpPr/>
            <p:nvPr/>
          </p:nvSpPr>
          <p:spPr>
            <a:xfrm>
              <a:off x="4572794" y="2903118"/>
              <a:ext cx="455494" cy="434898"/>
            </a:xfrm>
            <a:custGeom>
              <a:avLst/>
              <a:gdLst/>
              <a:ahLst/>
              <a:cxnLst/>
              <a:rect l="l" t="t" r="r" b="b"/>
              <a:pathLst>
                <a:path w="812800" h="776048">
                  <a:moveTo>
                    <a:pt x="406400" y="0"/>
                  </a:moveTo>
                  <a:cubicBezTo>
                    <a:pt x="181951" y="0"/>
                    <a:pt x="0" y="173724"/>
                    <a:pt x="0" y="388024"/>
                  </a:cubicBezTo>
                  <a:cubicBezTo>
                    <a:pt x="0" y="602324"/>
                    <a:pt x="181951" y="776048"/>
                    <a:pt x="406400" y="776048"/>
                  </a:cubicBezTo>
                  <a:cubicBezTo>
                    <a:pt x="630849" y="776048"/>
                    <a:pt x="812800" y="602324"/>
                    <a:pt x="812800" y="388024"/>
                  </a:cubicBezTo>
                  <a:cubicBezTo>
                    <a:pt x="812800" y="173724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A256"/>
            </a:solidFill>
          </p:spPr>
        </p:sp>
        <p:sp>
          <p:nvSpPr>
            <p:cNvPr id="454" name="TextBox 43"/>
            <p:cNvSpPr txBox="1"/>
            <p:nvPr/>
          </p:nvSpPr>
          <p:spPr>
            <a:xfrm>
              <a:off x="4615497" y="2938552"/>
              <a:ext cx="370089" cy="358692"/>
            </a:xfrm>
            <a:prstGeom prst="rect">
              <a:avLst/>
            </a:prstGeom>
          </p:spPr>
          <p:txBody>
            <a:bodyPr lIns="42333" tIns="42333" rIns="42333" bIns="42333" rtlCol="0" anchor="ctr"/>
            <a:lstStyle/>
            <a:p>
              <a:pPr algn="ctr">
                <a:lnSpc>
                  <a:spcPts val="1200"/>
                </a:lnSpc>
              </a:pPr>
              <a:r>
                <a:rPr lang="en-US" sz="1000">
                  <a:solidFill>
                    <a:srgbClr val="FFFBF6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</a:t>
              </a:r>
            </a:p>
          </p:txBody>
        </p:sp>
        <p:sp>
          <p:nvSpPr>
            <p:cNvPr id="455" name="TextBox 44"/>
            <p:cNvSpPr txBox="1"/>
            <p:nvPr/>
          </p:nvSpPr>
          <p:spPr>
            <a:xfrm>
              <a:off x="4876802" y="1954905"/>
              <a:ext cx="1046518" cy="24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0"/>
                </a:lnSpc>
                <a:spcBef>
                  <a:spcPct val="0"/>
                </a:spcBef>
              </a:pPr>
              <a:r>
                <a:rPr lang="en-US" sz="1000">
                  <a:solidFill>
                    <a:srgbClr val="023369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สกลนคร</a:t>
              </a:r>
            </a:p>
          </p:txBody>
        </p:sp>
        <p:sp>
          <p:nvSpPr>
            <p:cNvPr id="456" name="TextBox 45"/>
            <p:cNvSpPr txBox="1"/>
            <p:nvPr/>
          </p:nvSpPr>
          <p:spPr>
            <a:xfrm>
              <a:off x="6126131" y="3042590"/>
              <a:ext cx="591617" cy="24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0"/>
                </a:lnSpc>
                <a:spcBef>
                  <a:spcPct val="0"/>
                </a:spcBef>
              </a:pPr>
              <a:r>
                <a:rPr lang="en-US" sz="1000">
                  <a:solidFill>
                    <a:srgbClr val="023369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96.68</a:t>
              </a:r>
            </a:p>
          </p:txBody>
        </p:sp>
        <p:sp>
          <p:nvSpPr>
            <p:cNvPr id="457" name="Freeform 47"/>
            <p:cNvSpPr/>
            <p:nvPr/>
          </p:nvSpPr>
          <p:spPr>
            <a:xfrm>
              <a:off x="6981118" y="910632"/>
              <a:ext cx="2208298" cy="376204"/>
            </a:xfrm>
            <a:custGeom>
              <a:avLst/>
              <a:gdLst/>
              <a:ahLst/>
              <a:cxnLst/>
              <a:rect l="l" t="t" r="r" b="b"/>
              <a:pathLst>
                <a:path w="822045" h="140043">
                  <a:moveTo>
                    <a:pt x="70021" y="0"/>
                  </a:moveTo>
                  <a:lnTo>
                    <a:pt x="752024" y="0"/>
                  </a:lnTo>
                  <a:cubicBezTo>
                    <a:pt x="770595" y="0"/>
                    <a:pt x="788405" y="7377"/>
                    <a:pt x="801537" y="20509"/>
                  </a:cubicBezTo>
                  <a:cubicBezTo>
                    <a:pt x="814668" y="33640"/>
                    <a:pt x="822045" y="51451"/>
                    <a:pt x="822045" y="70021"/>
                  </a:cubicBezTo>
                  <a:lnTo>
                    <a:pt x="822045" y="70021"/>
                  </a:lnTo>
                  <a:cubicBezTo>
                    <a:pt x="822045" y="88592"/>
                    <a:pt x="814668" y="106403"/>
                    <a:pt x="801537" y="119534"/>
                  </a:cubicBezTo>
                  <a:cubicBezTo>
                    <a:pt x="788405" y="132666"/>
                    <a:pt x="770595" y="140043"/>
                    <a:pt x="752024" y="140043"/>
                  </a:cubicBezTo>
                  <a:lnTo>
                    <a:pt x="70021" y="140043"/>
                  </a:lnTo>
                  <a:cubicBezTo>
                    <a:pt x="51451" y="140043"/>
                    <a:pt x="33640" y="132666"/>
                    <a:pt x="20509" y="119534"/>
                  </a:cubicBezTo>
                  <a:cubicBezTo>
                    <a:pt x="7377" y="106403"/>
                    <a:pt x="0" y="88592"/>
                    <a:pt x="0" y="70021"/>
                  </a:cubicBezTo>
                  <a:lnTo>
                    <a:pt x="0" y="70021"/>
                  </a:lnTo>
                  <a:cubicBezTo>
                    <a:pt x="0" y="51451"/>
                    <a:pt x="7377" y="33640"/>
                    <a:pt x="20509" y="20509"/>
                  </a:cubicBezTo>
                  <a:cubicBezTo>
                    <a:pt x="33640" y="7377"/>
                    <a:pt x="51451" y="0"/>
                    <a:pt x="70021" y="0"/>
                  </a:cubicBezTo>
                  <a:close/>
                </a:path>
              </a:pathLst>
            </a:custGeom>
            <a:solidFill>
              <a:srgbClr val="BDF1D8"/>
            </a:solidFill>
            <a:ln w="9525" cap="rnd">
              <a:solidFill>
                <a:srgbClr val="352259"/>
              </a:solidFill>
              <a:prstDash val="solid"/>
              <a:round/>
            </a:ln>
          </p:spPr>
        </p:sp>
        <p:sp>
          <p:nvSpPr>
            <p:cNvPr id="458" name="TextBox 48"/>
            <p:cNvSpPr txBox="1"/>
            <p:nvPr/>
          </p:nvSpPr>
          <p:spPr>
            <a:xfrm>
              <a:off x="6981118" y="885045"/>
              <a:ext cx="2208298" cy="401791"/>
            </a:xfrm>
            <a:prstGeom prst="rect">
              <a:avLst/>
            </a:prstGeom>
          </p:spPr>
          <p:txBody>
            <a:bodyPr lIns="42333" tIns="42333" rIns="42333" bIns="42333" rtlCol="0" anchor="ctr"/>
            <a:lstStyle/>
            <a:p>
              <a:pPr algn="ctr">
                <a:lnSpc>
                  <a:spcPts val="1200"/>
                </a:lnSpc>
              </a:pPr>
              <a:endParaRPr sz="150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459" name="Freeform 50"/>
            <p:cNvSpPr/>
            <p:nvPr/>
          </p:nvSpPr>
          <p:spPr>
            <a:xfrm>
              <a:off x="6981118" y="877110"/>
              <a:ext cx="455494" cy="434898"/>
            </a:xfrm>
            <a:custGeom>
              <a:avLst/>
              <a:gdLst/>
              <a:ahLst/>
              <a:cxnLst/>
              <a:rect l="l" t="t" r="r" b="b"/>
              <a:pathLst>
                <a:path w="812800" h="776048">
                  <a:moveTo>
                    <a:pt x="406400" y="0"/>
                  </a:moveTo>
                  <a:cubicBezTo>
                    <a:pt x="181951" y="0"/>
                    <a:pt x="0" y="173724"/>
                    <a:pt x="0" y="388024"/>
                  </a:cubicBezTo>
                  <a:cubicBezTo>
                    <a:pt x="0" y="602324"/>
                    <a:pt x="181951" y="776048"/>
                    <a:pt x="406400" y="776048"/>
                  </a:cubicBezTo>
                  <a:cubicBezTo>
                    <a:pt x="630849" y="776048"/>
                    <a:pt x="812800" y="602324"/>
                    <a:pt x="812800" y="388024"/>
                  </a:cubicBezTo>
                  <a:cubicBezTo>
                    <a:pt x="812800" y="173724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A256"/>
            </a:solidFill>
          </p:spPr>
        </p:sp>
        <p:sp>
          <p:nvSpPr>
            <p:cNvPr id="460" name="TextBox 51"/>
            <p:cNvSpPr txBox="1"/>
            <p:nvPr/>
          </p:nvSpPr>
          <p:spPr>
            <a:xfrm>
              <a:off x="7023821" y="912544"/>
              <a:ext cx="370089" cy="358692"/>
            </a:xfrm>
            <a:prstGeom prst="rect">
              <a:avLst/>
            </a:prstGeom>
          </p:spPr>
          <p:txBody>
            <a:bodyPr lIns="42333" tIns="42333" rIns="42333" bIns="42333" rtlCol="0" anchor="ctr"/>
            <a:lstStyle/>
            <a:p>
              <a:pPr algn="ctr">
                <a:lnSpc>
                  <a:spcPts val="1200"/>
                </a:lnSpc>
              </a:pPr>
              <a:r>
                <a:rPr lang="en-US" sz="1000">
                  <a:solidFill>
                    <a:srgbClr val="FFFBF6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</a:t>
              </a:r>
            </a:p>
          </p:txBody>
        </p:sp>
        <p:sp>
          <p:nvSpPr>
            <p:cNvPr id="461" name="TextBox 52"/>
            <p:cNvSpPr txBox="1"/>
            <p:nvPr/>
          </p:nvSpPr>
          <p:spPr>
            <a:xfrm>
              <a:off x="8534453" y="991411"/>
              <a:ext cx="591617" cy="24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0"/>
                </a:lnSpc>
                <a:spcBef>
                  <a:spcPct val="0"/>
                </a:spcBef>
              </a:pPr>
              <a:r>
                <a:rPr lang="en-US" sz="1000">
                  <a:solidFill>
                    <a:srgbClr val="023369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96.67</a:t>
              </a:r>
            </a:p>
          </p:txBody>
        </p:sp>
        <p:sp>
          <p:nvSpPr>
            <p:cNvPr id="462" name="Freeform 54"/>
            <p:cNvSpPr/>
            <p:nvPr/>
          </p:nvSpPr>
          <p:spPr>
            <a:xfrm>
              <a:off x="6981118" y="1417520"/>
              <a:ext cx="2208298" cy="376204"/>
            </a:xfrm>
            <a:custGeom>
              <a:avLst/>
              <a:gdLst/>
              <a:ahLst/>
              <a:cxnLst/>
              <a:rect l="l" t="t" r="r" b="b"/>
              <a:pathLst>
                <a:path w="822045" h="140043">
                  <a:moveTo>
                    <a:pt x="70021" y="0"/>
                  </a:moveTo>
                  <a:lnTo>
                    <a:pt x="752024" y="0"/>
                  </a:lnTo>
                  <a:cubicBezTo>
                    <a:pt x="770595" y="0"/>
                    <a:pt x="788405" y="7377"/>
                    <a:pt x="801537" y="20509"/>
                  </a:cubicBezTo>
                  <a:cubicBezTo>
                    <a:pt x="814668" y="33640"/>
                    <a:pt x="822045" y="51451"/>
                    <a:pt x="822045" y="70021"/>
                  </a:cubicBezTo>
                  <a:lnTo>
                    <a:pt x="822045" y="70021"/>
                  </a:lnTo>
                  <a:cubicBezTo>
                    <a:pt x="822045" y="88592"/>
                    <a:pt x="814668" y="106403"/>
                    <a:pt x="801537" y="119534"/>
                  </a:cubicBezTo>
                  <a:cubicBezTo>
                    <a:pt x="788405" y="132666"/>
                    <a:pt x="770595" y="140043"/>
                    <a:pt x="752024" y="140043"/>
                  </a:cubicBezTo>
                  <a:lnTo>
                    <a:pt x="70021" y="140043"/>
                  </a:lnTo>
                  <a:cubicBezTo>
                    <a:pt x="51451" y="140043"/>
                    <a:pt x="33640" y="132666"/>
                    <a:pt x="20509" y="119534"/>
                  </a:cubicBezTo>
                  <a:cubicBezTo>
                    <a:pt x="7377" y="106403"/>
                    <a:pt x="0" y="88592"/>
                    <a:pt x="0" y="70021"/>
                  </a:cubicBezTo>
                  <a:lnTo>
                    <a:pt x="0" y="70021"/>
                  </a:lnTo>
                  <a:cubicBezTo>
                    <a:pt x="0" y="51451"/>
                    <a:pt x="7377" y="33640"/>
                    <a:pt x="20509" y="20509"/>
                  </a:cubicBezTo>
                  <a:cubicBezTo>
                    <a:pt x="33640" y="7377"/>
                    <a:pt x="51451" y="0"/>
                    <a:pt x="70021" y="0"/>
                  </a:cubicBezTo>
                  <a:close/>
                </a:path>
              </a:pathLst>
            </a:custGeom>
            <a:solidFill>
              <a:srgbClr val="BDF1D8"/>
            </a:solidFill>
            <a:ln w="9525" cap="rnd">
              <a:solidFill>
                <a:srgbClr val="352259"/>
              </a:solidFill>
              <a:prstDash val="solid"/>
              <a:round/>
            </a:ln>
          </p:spPr>
        </p:sp>
        <p:sp>
          <p:nvSpPr>
            <p:cNvPr id="463" name="TextBox 55"/>
            <p:cNvSpPr txBox="1"/>
            <p:nvPr/>
          </p:nvSpPr>
          <p:spPr>
            <a:xfrm>
              <a:off x="6981118" y="1391933"/>
              <a:ext cx="2208298" cy="401791"/>
            </a:xfrm>
            <a:prstGeom prst="rect">
              <a:avLst/>
            </a:prstGeom>
          </p:spPr>
          <p:txBody>
            <a:bodyPr lIns="42333" tIns="42333" rIns="42333" bIns="42333" rtlCol="0" anchor="ctr"/>
            <a:lstStyle/>
            <a:p>
              <a:pPr algn="ctr">
                <a:lnSpc>
                  <a:spcPts val="1200"/>
                </a:lnSpc>
              </a:pPr>
              <a:endParaRPr sz="150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464" name="Freeform 57"/>
            <p:cNvSpPr/>
            <p:nvPr/>
          </p:nvSpPr>
          <p:spPr>
            <a:xfrm>
              <a:off x="6981118" y="1377877"/>
              <a:ext cx="455494" cy="434898"/>
            </a:xfrm>
            <a:custGeom>
              <a:avLst/>
              <a:gdLst/>
              <a:ahLst/>
              <a:cxnLst/>
              <a:rect l="l" t="t" r="r" b="b"/>
              <a:pathLst>
                <a:path w="812800" h="776048">
                  <a:moveTo>
                    <a:pt x="406400" y="0"/>
                  </a:moveTo>
                  <a:cubicBezTo>
                    <a:pt x="181951" y="0"/>
                    <a:pt x="0" y="173724"/>
                    <a:pt x="0" y="388024"/>
                  </a:cubicBezTo>
                  <a:cubicBezTo>
                    <a:pt x="0" y="602324"/>
                    <a:pt x="181951" y="776048"/>
                    <a:pt x="406400" y="776048"/>
                  </a:cubicBezTo>
                  <a:cubicBezTo>
                    <a:pt x="630849" y="776048"/>
                    <a:pt x="812800" y="602324"/>
                    <a:pt x="812800" y="388024"/>
                  </a:cubicBezTo>
                  <a:cubicBezTo>
                    <a:pt x="812800" y="173724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A256"/>
            </a:solidFill>
          </p:spPr>
        </p:sp>
        <p:sp>
          <p:nvSpPr>
            <p:cNvPr id="465" name="TextBox 58"/>
            <p:cNvSpPr txBox="1"/>
            <p:nvPr/>
          </p:nvSpPr>
          <p:spPr>
            <a:xfrm>
              <a:off x="7023821" y="1413311"/>
              <a:ext cx="370089" cy="358692"/>
            </a:xfrm>
            <a:prstGeom prst="rect">
              <a:avLst/>
            </a:prstGeom>
          </p:spPr>
          <p:txBody>
            <a:bodyPr lIns="42333" tIns="42333" rIns="42333" bIns="42333" rtlCol="0" anchor="ctr"/>
            <a:lstStyle/>
            <a:p>
              <a:pPr algn="ctr">
                <a:lnSpc>
                  <a:spcPts val="1200"/>
                </a:lnSpc>
              </a:pPr>
              <a:r>
                <a:rPr lang="en-US" sz="1000">
                  <a:solidFill>
                    <a:srgbClr val="FFFBF6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</a:t>
              </a:r>
            </a:p>
          </p:txBody>
        </p:sp>
        <p:sp>
          <p:nvSpPr>
            <p:cNvPr id="466" name="TextBox 59"/>
            <p:cNvSpPr txBox="1"/>
            <p:nvPr/>
          </p:nvSpPr>
          <p:spPr>
            <a:xfrm>
              <a:off x="8534453" y="1498299"/>
              <a:ext cx="591617" cy="24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0"/>
                </a:lnSpc>
                <a:spcBef>
                  <a:spcPct val="0"/>
                </a:spcBef>
              </a:pPr>
              <a:r>
                <a:rPr lang="en-US" sz="1000">
                  <a:solidFill>
                    <a:srgbClr val="023369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96.61</a:t>
              </a:r>
            </a:p>
          </p:txBody>
        </p:sp>
        <p:sp>
          <p:nvSpPr>
            <p:cNvPr id="467" name="Freeform 61"/>
            <p:cNvSpPr/>
            <p:nvPr/>
          </p:nvSpPr>
          <p:spPr>
            <a:xfrm>
              <a:off x="6981118" y="2469396"/>
              <a:ext cx="2208298" cy="376204"/>
            </a:xfrm>
            <a:custGeom>
              <a:avLst/>
              <a:gdLst/>
              <a:ahLst/>
              <a:cxnLst/>
              <a:rect l="l" t="t" r="r" b="b"/>
              <a:pathLst>
                <a:path w="822045" h="140043">
                  <a:moveTo>
                    <a:pt x="70021" y="0"/>
                  </a:moveTo>
                  <a:lnTo>
                    <a:pt x="752024" y="0"/>
                  </a:lnTo>
                  <a:cubicBezTo>
                    <a:pt x="770595" y="0"/>
                    <a:pt x="788405" y="7377"/>
                    <a:pt x="801537" y="20509"/>
                  </a:cubicBezTo>
                  <a:cubicBezTo>
                    <a:pt x="814668" y="33640"/>
                    <a:pt x="822045" y="51451"/>
                    <a:pt x="822045" y="70021"/>
                  </a:cubicBezTo>
                  <a:lnTo>
                    <a:pt x="822045" y="70021"/>
                  </a:lnTo>
                  <a:cubicBezTo>
                    <a:pt x="822045" y="88592"/>
                    <a:pt x="814668" y="106403"/>
                    <a:pt x="801537" y="119534"/>
                  </a:cubicBezTo>
                  <a:cubicBezTo>
                    <a:pt x="788405" y="132666"/>
                    <a:pt x="770595" y="140043"/>
                    <a:pt x="752024" y="140043"/>
                  </a:cubicBezTo>
                  <a:lnTo>
                    <a:pt x="70021" y="140043"/>
                  </a:lnTo>
                  <a:cubicBezTo>
                    <a:pt x="51451" y="140043"/>
                    <a:pt x="33640" y="132666"/>
                    <a:pt x="20509" y="119534"/>
                  </a:cubicBezTo>
                  <a:cubicBezTo>
                    <a:pt x="7377" y="106403"/>
                    <a:pt x="0" y="88592"/>
                    <a:pt x="0" y="70021"/>
                  </a:cubicBezTo>
                  <a:lnTo>
                    <a:pt x="0" y="70021"/>
                  </a:lnTo>
                  <a:cubicBezTo>
                    <a:pt x="0" y="51451"/>
                    <a:pt x="7377" y="33640"/>
                    <a:pt x="20509" y="20509"/>
                  </a:cubicBezTo>
                  <a:cubicBezTo>
                    <a:pt x="33640" y="7377"/>
                    <a:pt x="51451" y="0"/>
                    <a:pt x="70021" y="0"/>
                  </a:cubicBezTo>
                  <a:close/>
                </a:path>
              </a:pathLst>
            </a:custGeom>
            <a:solidFill>
              <a:srgbClr val="BDF1D8"/>
            </a:solidFill>
            <a:ln w="9525" cap="rnd">
              <a:solidFill>
                <a:srgbClr val="352259"/>
              </a:solidFill>
              <a:prstDash val="solid"/>
              <a:round/>
            </a:ln>
          </p:spPr>
        </p:sp>
        <p:sp>
          <p:nvSpPr>
            <p:cNvPr id="468" name="TextBox 62"/>
            <p:cNvSpPr txBox="1"/>
            <p:nvPr/>
          </p:nvSpPr>
          <p:spPr>
            <a:xfrm>
              <a:off x="6981118" y="2443809"/>
              <a:ext cx="2208298" cy="401791"/>
            </a:xfrm>
            <a:prstGeom prst="rect">
              <a:avLst/>
            </a:prstGeom>
          </p:spPr>
          <p:txBody>
            <a:bodyPr lIns="42333" tIns="42333" rIns="42333" bIns="42333" rtlCol="0" anchor="ctr"/>
            <a:lstStyle/>
            <a:p>
              <a:pPr algn="ctr">
                <a:lnSpc>
                  <a:spcPts val="1200"/>
                </a:lnSpc>
              </a:pPr>
              <a:endParaRPr sz="150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469" name="Freeform 64"/>
            <p:cNvSpPr/>
            <p:nvPr/>
          </p:nvSpPr>
          <p:spPr>
            <a:xfrm>
              <a:off x="6981118" y="2417053"/>
              <a:ext cx="455494" cy="434898"/>
            </a:xfrm>
            <a:custGeom>
              <a:avLst/>
              <a:gdLst/>
              <a:ahLst/>
              <a:cxnLst/>
              <a:rect l="l" t="t" r="r" b="b"/>
              <a:pathLst>
                <a:path w="812800" h="776048">
                  <a:moveTo>
                    <a:pt x="406400" y="0"/>
                  </a:moveTo>
                  <a:cubicBezTo>
                    <a:pt x="181951" y="0"/>
                    <a:pt x="0" y="173724"/>
                    <a:pt x="0" y="388024"/>
                  </a:cubicBezTo>
                  <a:cubicBezTo>
                    <a:pt x="0" y="602324"/>
                    <a:pt x="181951" y="776048"/>
                    <a:pt x="406400" y="776048"/>
                  </a:cubicBezTo>
                  <a:cubicBezTo>
                    <a:pt x="630849" y="776048"/>
                    <a:pt x="812800" y="602324"/>
                    <a:pt x="812800" y="388024"/>
                  </a:cubicBezTo>
                  <a:cubicBezTo>
                    <a:pt x="812800" y="173724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A256"/>
            </a:solidFill>
          </p:spPr>
        </p:sp>
        <p:sp>
          <p:nvSpPr>
            <p:cNvPr id="470" name="TextBox 65"/>
            <p:cNvSpPr txBox="1"/>
            <p:nvPr/>
          </p:nvSpPr>
          <p:spPr>
            <a:xfrm>
              <a:off x="7023821" y="2452487"/>
              <a:ext cx="370089" cy="358692"/>
            </a:xfrm>
            <a:prstGeom prst="rect">
              <a:avLst/>
            </a:prstGeom>
          </p:spPr>
          <p:txBody>
            <a:bodyPr lIns="42333" tIns="42333" rIns="42333" bIns="42333" rtlCol="0" anchor="ctr"/>
            <a:lstStyle/>
            <a:p>
              <a:pPr algn="ctr">
                <a:lnSpc>
                  <a:spcPts val="1200"/>
                </a:lnSpc>
              </a:pPr>
              <a:r>
                <a:rPr lang="en-US" sz="1000">
                  <a:solidFill>
                    <a:srgbClr val="FFFBF6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</a:t>
              </a:r>
            </a:p>
          </p:txBody>
        </p:sp>
        <p:sp>
          <p:nvSpPr>
            <p:cNvPr id="471" name="TextBox 66"/>
            <p:cNvSpPr txBox="1"/>
            <p:nvPr/>
          </p:nvSpPr>
          <p:spPr>
            <a:xfrm>
              <a:off x="7342427" y="2558415"/>
              <a:ext cx="1046518" cy="24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0"/>
                </a:lnSpc>
                <a:spcBef>
                  <a:spcPct val="0"/>
                </a:spcBef>
              </a:pPr>
              <a:r>
                <a:rPr lang="en-US" sz="1000">
                  <a:solidFill>
                    <a:srgbClr val="023369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กาญจนบุรี</a:t>
              </a:r>
            </a:p>
          </p:txBody>
        </p:sp>
        <p:sp>
          <p:nvSpPr>
            <p:cNvPr id="472" name="TextBox 67"/>
            <p:cNvSpPr txBox="1"/>
            <p:nvPr/>
          </p:nvSpPr>
          <p:spPr>
            <a:xfrm>
              <a:off x="8534453" y="2550174"/>
              <a:ext cx="591617" cy="24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0"/>
                </a:lnSpc>
                <a:spcBef>
                  <a:spcPct val="0"/>
                </a:spcBef>
              </a:pPr>
              <a:r>
                <a:rPr lang="en-US" sz="1000">
                  <a:solidFill>
                    <a:srgbClr val="023369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96.40</a:t>
              </a:r>
            </a:p>
          </p:txBody>
        </p:sp>
        <p:sp>
          <p:nvSpPr>
            <p:cNvPr id="473" name="Freeform 69"/>
            <p:cNvSpPr/>
            <p:nvPr/>
          </p:nvSpPr>
          <p:spPr>
            <a:xfrm>
              <a:off x="6981118" y="1924408"/>
              <a:ext cx="2208298" cy="376204"/>
            </a:xfrm>
            <a:custGeom>
              <a:avLst/>
              <a:gdLst/>
              <a:ahLst/>
              <a:cxnLst/>
              <a:rect l="l" t="t" r="r" b="b"/>
              <a:pathLst>
                <a:path w="822045" h="140043">
                  <a:moveTo>
                    <a:pt x="70021" y="0"/>
                  </a:moveTo>
                  <a:lnTo>
                    <a:pt x="752024" y="0"/>
                  </a:lnTo>
                  <a:cubicBezTo>
                    <a:pt x="770595" y="0"/>
                    <a:pt x="788405" y="7377"/>
                    <a:pt x="801537" y="20509"/>
                  </a:cubicBezTo>
                  <a:cubicBezTo>
                    <a:pt x="814668" y="33640"/>
                    <a:pt x="822045" y="51451"/>
                    <a:pt x="822045" y="70021"/>
                  </a:cubicBezTo>
                  <a:lnTo>
                    <a:pt x="822045" y="70021"/>
                  </a:lnTo>
                  <a:cubicBezTo>
                    <a:pt x="822045" y="88592"/>
                    <a:pt x="814668" y="106403"/>
                    <a:pt x="801537" y="119534"/>
                  </a:cubicBezTo>
                  <a:cubicBezTo>
                    <a:pt x="788405" y="132666"/>
                    <a:pt x="770595" y="140043"/>
                    <a:pt x="752024" y="140043"/>
                  </a:cubicBezTo>
                  <a:lnTo>
                    <a:pt x="70021" y="140043"/>
                  </a:lnTo>
                  <a:cubicBezTo>
                    <a:pt x="51451" y="140043"/>
                    <a:pt x="33640" y="132666"/>
                    <a:pt x="20509" y="119534"/>
                  </a:cubicBezTo>
                  <a:cubicBezTo>
                    <a:pt x="7377" y="106403"/>
                    <a:pt x="0" y="88592"/>
                    <a:pt x="0" y="70021"/>
                  </a:cubicBezTo>
                  <a:lnTo>
                    <a:pt x="0" y="70021"/>
                  </a:lnTo>
                  <a:cubicBezTo>
                    <a:pt x="0" y="51451"/>
                    <a:pt x="7377" y="33640"/>
                    <a:pt x="20509" y="20509"/>
                  </a:cubicBezTo>
                  <a:cubicBezTo>
                    <a:pt x="33640" y="7377"/>
                    <a:pt x="51451" y="0"/>
                    <a:pt x="70021" y="0"/>
                  </a:cubicBezTo>
                  <a:close/>
                </a:path>
              </a:pathLst>
            </a:custGeom>
            <a:solidFill>
              <a:srgbClr val="BDF1D8"/>
            </a:solidFill>
            <a:ln w="9525" cap="rnd">
              <a:solidFill>
                <a:srgbClr val="352259"/>
              </a:solidFill>
              <a:prstDash val="solid"/>
              <a:round/>
            </a:ln>
          </p:spPr>
        </p:sp>
        <p:sp>
          <p:nvSpPr>
            <p:cNvPr id="474" name="TextBox 70"/>
            <p:cNvSpPr txBox="1"/>
            <p:nvPr/>
          </p:nvSpPr>
          <p:spPr>
            <a:xfrm>
              <a:off x="6981118" y="1898821"/>
              <a:ext cx="2208298" cy="401791"/>
            </a:xfrm>
            <a:prstGeom prst="rect">
              <a:avLst/>
            </a:prstGeom>
          </p:spPr>
          <p:txBody>
            <a:bodyPr lIns="42333" tIns="42333" rIns="42333" bIns="42333" rtlCol="0" anchor="ctr"/>
            <a:lstStyle/>
            <a:p>
              <a:pPr algn="ctr">
                <a:lnSpc>
                  <a:spcPts val="1200"/>
                </a:lnSpc>
              </a:pPr>
              <a:endParaRPr sz="150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475" name="Freeform 72"/>
            <p:cNvSpPr/>
            <p:nvPr/>
          </p:nvSpPr>
          <p:spPr>
            <a:xfrm>
              <a:off x="6981118" y="1878645"/>
              <a:ext cx="455494" cy="434898"/>
            </a:xfrm>
            <a:custGeom>
              <a:avLst/>
              <a:gdLst/>
              <a:ahLst/>
              <a:cxnLst/>
              <a:rect l="l" t="t" r="r" b="b"/>
              <a:pathLst>
                <a:path w="812800" h="776048">
                  <a:moveTo>
                    <a:pt x="406400" y="0"/>
                  </a:moveTo>
                  <a:cubicBezTo>
                    <a:pt x="181951" y="0"/>
                    <a:pt x="0" y="173724"/>
                    <a:pt x="0" y="388024"/>
                  </a:cubicBezTo>
                  <a:cubicBezTo>
                    <a:pt x="0" y="602324"/>
                    <a:pt x="181951" y="776048"/>
                    <a:pt x="406400" y="776048"/>
                  </a:cubicBezTo>
                  <a:cubicBezTo>
                    <a:pt x="630849" y="776048"/>
                    <a:pt x="812800" y="602324"/>
                    <a:pt x="812800" y="388024"/>
                  </a:cubicBezTo>
                  <a:cubicBezTo>
                    <a:pt x="812800" y="173724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A256"/>
            </a:solidFill>
          </p:spPr>
        </p:sp>
        <p:sp>
          <p:nvSpPr>
            <p:cNvPr id="476" name="TextBox 73"/>
            <p:cNvSpPr txBox="1"/>
            <p:nvPr/>
          </p:nvSpPr>
          <p:spPr>
            <a:xfrm>
              <a:off x="7023821" y="1914079"/>
              <a:ext cx="370089" cy="358692"/>
            </a:xfrm>
            <a:prstGeom prst="rect">
              <a:avLst/>
            </a:prstGeom>
          </p:spPr>
          <p:txBody>
            <a:bodyPr lIns="42333" tIns="42333" rIns="42333" bIns="42333" rtlCol="0" anchor="ctr"/>
            <a:lstStyle/>
            <a:p>
              <a:pPr algn="ctr">
                <a:lnSpc>
                  <a:spcPts val="1200"/>
                </a:lnSpc>
              </a:pPr>
              <a:r>
                <a:rPr lang="en-US" sz="1000">
                  <a:solidFill>
                    <a:srgbClr val="FFFBF6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8</a:t>
              </a:r>
            </a:p>
          </p:txBody>
        </p:sp>
        <p:sp>
          <p:nvSpPr>
            <p:cNvPr id="477" name="TextBox 74"/>
            <p:cNvSpPr txBox="1"/>
            <p:nvPr/>
          </p:nvSpPr>
          <p:spPr>
            <a:xfrm>
              <a:off x="4750050" y="3038162"/>
              <a:ext cx="1046518" cy="24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0"/>
                </a:lnSpc>
                <a:spcBef>
                  <a:spcPct val="0"/>
                </a:spcBef>
              </a:pPr>
              <a:r>
                <a:rPr lang="en-US" sz="1000">
                  <a:solidFill>
                    <a:srgbClr val="023369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แพร่</a:t>
              </a:r>
            </a:p>
          </p:txBody>
        </p:sp>
        <p:sp>
          <p:nvSpPr>
            <p:cNvPr id="478" name="TextBox 75"/>
            <p:cNvSpPr txBox="1"/>
            <p:nvPr/>
          </p:nvSpPr>
          <p:spPr>
            <a:xfrm>
              <a:off x="8534453" y="2005187"/>
              <a:ext cx="591617" cy="24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0"/>
                </a:lnSpc>
                <a:spcBef>
                  <a:spcPct val="0"/>
                </a:spcBef>
              </a:pPr>
              <a:r>
                <a:rPr lang="en-US" sz="1000">
                  <a:solidFill>
                    <a:srgbClr val="023369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96.44</a:t>
              </a:r>
            </a:p>
          </p:txBody>
        </p:sp>
        <p:sp>
          <p:nvSpPr>
            <p:cNvPr id="479" name="Freeform 77"/>
            <p:cNvSpPr/>
            <p:nvPr/>
          </p:nvSpPr>
          <p:spPr>
            <a:xfrm>
              <a:off x="6981118" y="2995334"/>
              <a:ext cx="2208298" cy="376204"/>
            </a:xfrm>
            <a:custGeom>
              <a:avLst/>
              <a:gdLst/>
              <a:ahLst/>
              <a:cxnLst/>
              <a:rect l="l" t="t" r="r" b="b"/>
              <a:pathLst>
                <a:path w="822045" h="140043">
                  <a:moveTo>
                    <a:pt x="70021" y="0"/>
                  </a:moveTo>
                  <a:lnTo>
                    <a:pt x="752024" y="0"/>
                  </a:lnTo>
                  <a:cubicBezTo>
                    <a:pt x="770595" y="0"/>
                    <a:pt x="788405" y="7377"/>
                    <a:pt x="801537" y="20509"/>
                  </a:cubicBezTo>
                  <a:cubicBezTo>
                    <a:pt x="814668" y="33640"/>
                    <a:pt x="822045" y="51451"/>
                    <a:pt x="822045" y="70021"/>
                  </a:cubicBezTo>
                  <a:lnTo>
                    <a:pt x="822045" y="70021"/>
                  </a:lnTo>
                  <a:cubicBezTo>
                    <a:pt x="822045" y="88592"/>
                    <a:pt x="814668" y="106403"/>
                    <a:pt x="801537" y="119534"/>
                  </a:cubicBezTo>
                  <a:cubicBezTo>
                    <a:pt x="788405" y="132666"/>
                    <a:pt x="770595" y="140043"/>
                    <a:pt x="752024" y="140043"/>
                  </a:cubicBezTo>
                  <a:lnTo>
                    <a:pt x="70021" y="140043"/>
                  </a:lnTo>
                  <a:cubicBezTo>
                    <a:pt x="51451" y="140043"/>
                    <a:pt x="33640" y="132666"/>
                    <a:pt x="20509" y="119534"/>
                  </a:cubicBezTo>
                  <a:cubicBezTo>
                    <a:pt x="7377" y="106403"/>
                    <a:pt x="0" y="88592"/>
                    <a:pt x="0" y="70021"/>
                  </a:cubicBezTo>
                  <a:lnTo>
                    <a:pt x="0" y="70021"/>
                  </a:lnTo>
                  <a:cubicBezTo>
                    <a:pt x="0" y="51451"/>
                    <a:pt x="7377" y="33640"/>
                    <a:pt x="20509" y="20509"/>
                  </a:cubicBezTo>
                  <a:cubicBezTo>
                    <a:pt x="33640" y="7377"/>
                    <a:pt x="51451" y="0"/>
                    <a:pt x="70021" y="0"/>
                  </a:cubicBezTo>
                  <a:close/>
                </a:path>
              </a:pathLst>
            </a:custGeom>
            <a:solidFill>
              <a:srgbClr val="BDF1D8"/>
            </a:solidFill>
            <a:ln w="9525" cap="rnd">
              <a:solidFill>
                <a:srgbClr val="352259"/>
              </a:solidFill>
              <a:prstDash val="solid"/>
              <a:round/>
            </a:ln>
          </p:spPr>
        </p:sp>
        <p:sp>
          <p:nvSpPr>
            <p:cNvPr id="480" name="TextBox 78"/>
            <p:cNvSpPr txBox="1"/>
            <p:nvPr/>
          </p:nvSpPr>
          <p:spPr>
            <a:xfrm>
              <a:off x="6981118" y="2969747"/>
              <a:ext cx="2208298" cy="401791"/>
            </a:xfrm>
            <a:prstGeom prst="rect">
              <a:avLst/>
            </a:prstGeom>
          </p:spPr>
          <p:txBody>
            <a:bodyPr lIns="42333" tIns="42333" rIns="42333" bIns="42333" rtlCol="0" anchor="ctr"/>
            <a:lstStyle/>
            <a:p>
              <a:pPr algn="ctr">
                <a:lnSpc>
                  <a:spcPts val="1200"/>
                </a:lnSpc>
              </a:pPr>
              <a:endParaRPr sz="150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481" name="Freeform 80"/>
            <p:cNvSpPr/>
            <p:nvPr/>
          </p:nvSpPr>
          <p:spPr>
            <a:xfrm>
              <a:off x="6981118" y="2936640"/>
              <a:ext cx="455494" cy="434898"/>
            </a:xfrm>
            <a:custGeom>
              <a:avLst/>
              <a:gdLst/>
              <a:ahLst/>
              <a:cxnLst/>
              <a:rect l="l" t="t" r="r" b="b"/>
              <a:pathLst>
                <a:path w="812800" h="776048">
                  <a:moveTo>
                    <a:pt x="406400" y="0"/>
                  </a:moveTo>
                  <a:cubicBezTo>
                    <a:pt x="181951" y="0"/>
                    <a:pt x="0" y="173724"/>
                    <a:pt x="0" y="388024"/>
                  </a:cubicBezTo>
                  <a:cubicBezTo>
                    <a:pt x="0" y="602324"/>
                    <a:pt x="181951" y="776048"/>
                    <a:pt x="406400" y="776048"/>
                  </a:cubicBezTo>
                  <a:cubicBezTo>
                    <a:pt x="630849" y="776048"/>
                    <a:pt x="812800" y="602324"/>
                    <a:pt x="812800" y="388024"/>
                  </a:cubicBezTo>
                  <a:cubicBezTo>
                    <a:pt x="812800" y="173724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3A256"/>
            </a:solidFill>
          </p:spPr>
        </p:sp>
        <p:sp>
          <p:nvSpPr>
            <p:cNvPr id="482" name="TextBox 81"/>
            <p:cNvSpPr txBox="1"/>
            <p:nvPr/>
          </p:nvSpPr>
          <p:spPr>
            <a:xfrm>
              <a:off x="7023821" y="2972074"/>
              <a:ext cx="370089" cy="358692"/>
            </a:xfrm>
            <a:prstGeom prst="rect">
              <a:avLst/>
            </a:prstGeom>
          </p:spPr>
          <p:txBody>
            <a:bodyPr lIns="42333" tIns="42333" rIns="42333" bIns="42333" rtlCol="0" anchor="ctr"/>
            <a:lstStyle/>
            <a:p>
              <a:pPr algn="ctr">
                <a:lnSpc>
                  <a:spcPts val="1200"/>
                </a:lnSpc>
              </a:pPr>
              <a:r>
                <a:rPr lang="en-US" sz="1000">
                  <a:solidFill>
                    <a:srgbClr val="FFFBF6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10</a:t>
              </a:r>
            </a:p>
          </p:txBody>
        </p:sp>
        <p:sp>
          <p:nvSpPr>
            <p:cNvPr id="483" name="TextBox 82"/>
            <p:cNvSpPr txBox="1"/>
            <p:nvPr/>
          </p:nvSpPr>
          <p:spPr>
            <a:xfrm>
              <a:off x="7342427" y="1488118"/>
              <a:ext cx="1046518" cy="24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0"/>
                </a:lnSpc>
                <a:spcBef>
                  <a:spcPct val="0"/>
                </a:spcBef>
              </a:pPr>
              <a:r>
                <a:rPr lang="en-US" sz="1000">
                  <a:solidFill>
                    <a:srgbClr val="023369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พิษณุโลก</a:t>
              </a:r>
            </a:p>
          </p:txBody>
        </p:sp>
        <p:sp>
          <p:nvSpPr>
            <p:cNvPr id="484" name="TextBox 83"/>
            <p:cNvSpPr txBox="1"/>
            <p:nvPr/>
          </p:nvSpPr>
          <p:spPr>
            <a:xfrm>
              <a:off x="8534453" y="3076112"/>
              <a:ext cx="591617" cy="24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0"/>
                </a:lnSpc>
                <a:spcBef>
                  <a:spcPct val="0"/>
                </a:spcBef>
              </a:pPr>
              <a:r>
                <a:rPr lang="en-US" sz="1000">
                  <a:solidFill>
                    <a:srgbClr val="023369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96.29</a:t>
              </a:r>
            </a:p>
          </p:txBody>
        </p:sp>
        <p:sp>
          <p:nvSpPr>
            <p:cNvPr id="485" name="Freeform 85"/>
            <p:cNvSpPr/>
            <p:nvPr/>
          </p:nvSpPr>
          <p:spPr>
            <a:xfrm>
              <a:off x="4582473" y="4112808"/>
              <a:ext cx="2208298" cy="376204"/>
            </a:xfrm>
            <a:custGeom>
              <a:avLst/>
              <a:gdLst/>
              <a:ahLst/>
              <a:cxnLst/>
              <a:rect l="l" t="t" r="r" b="b"/>
              <a:pathLst>
                <a:path w="822045" h="140043">
                  <a:moveTo>
                    <a:pt x="70021" y="0"/>
                  </a:moveTo>
                  <a:lnTo>
                    <a:pt x="752024" y="0"/>
                  </a:lnTo>
                  <a:cubicBezTo>
                    <a:pt x="770595" y="0"/>
                    <a:pt x="788405" y="7377"/>
                    <a:pt x="801537" y="20509"/>
                  </a:cubicBezTo>
                  <a:cubicBezTo>
                    <a:pt x="814668" y="33640"/>
                    <a:pt x="822045" y="51451"/>
                    <a:pt x="822045" y="70021"/>
                  </a:cubicBezTo>
                  <a:lnTo>
                    <a:pt x="822045" y="70021"/>
                  </a:lnTo>
                  <a:cubicBezTo>
                    <a:pt x="822045" y="88592"/>
                    <a:pt x="814668" y="106403"/>
                    <a:pt x="801537" y="119534"/>
                  </a:cubicBezTo>
                  <a:cubicBezTo>
                    <a:pt x="788405" y="132666"/>
                    <a:pt x="770595" y="140043"/>
                    <a:pt x="752024" y="140043"/>
                  </a:cubicBezTo>
                  <a:lnTo>
                    <a:pt x="70021" y="140043"/>
                  </a:lnTo>
                  <a:cubicBezTo>
                    <a:pt x="51451" y="140043"/>
                    <a:pt x="33640" y="132666"/>
                    <a:pt x="20509" y="119534"/>
                  </a:cubicBezTo>
                  <a:cubicBezTo>
                    <a:pt x="7377" y="106403"/>
                    <a:pt x="0" y="88592"/>
                    <a:pt x="0" y="70021"/>
                  </a:cubicBezTo>
                  <a:lnTo>
                    <a:pt x="0" y="70021"/>
                  </a:lnTo>
                  <a:cubicBezTo>
                    <a:pt x="0" y="51451"/>
                    <a:pt x="7377" y="33640"/>
                    <a:pt x="20509" y="20509"/>
                  </a:cubicBezTo>
                  <a:cubicBezTo>
                    <a:pt x="33640" y="7377"/>
                    <a:pt x="51451" y="0"/>
                    <a:pt x="70021" y="0"/>
                  </a:cubicBezTo>
                  <a:close/>
                </a:path>
              </a:pathLst>
            </a:custGeom>
            <a:solidFill>
              <a:srgbClr val="FBD1D3"/>
            </a:solidFill>
            <a:ln w="9525" cap="rnd">
              <a:solidFill>
                <a:srgbClr val="352259"/>
              </a:solidFill>
              <a:prstDash val="solid"/>
              <a:round/>
            </a:ln>
          </p:spPr>
        </p:sp>
        <p:sp>
          <p:nvSpPr>
            <p:cNvPr id="486" name="TextBox 86"/>
            <p:cNvSpPr txBox="1"/>
            <p:nvPr/>
          </p:nvSpPr>
          <p:spPr>
            <a:xfrm>
              <a:off x="4582473" y="4087221"/>
              <a:ext cx="2208298" cy="401791"/>
            </a:xfrm>
            <a:prstGeom prst="rect">
              <a:avLst/>
            </a:prstGeom>
          </p:spPr>
          <p:txBody>
            <a:bodyPr lIns="42333" tIns="42333" rIns="42333" bIns="42333" rtlCol="0" anchor="ctr"/>
            <a:lstStyle/>
            <a:p>
              <a:pPr algn="ctr">
                <a:lnSpc>
                  <a:spcPts val="1200"/>
                </a:lnSpc>
              </a:pPr>
              <a:endParaRPr sz="150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487" name="Freeform 88"/>
            <p:cNvSpPr/>
            <p:nvPr/>
          </p:nvSpPr>
          <p:spPr>
            <a:xfrm>
              <a:off x="4582473" y="4079286"/>
              <a:ext cx="455494" cy="434898"/>
            </a:xfrm>
            <a:custGeom>
              <a:avLst/>
              <a:gdLst/>
              <a:ahLst/>
              <a:cxnLst/>
              <a:rect l="l" t="t" r="r" b="b"/>
              <a:pathLst>
                <a:path w="812800" h="776048">
                  <a:moveTo>
                    <a:pt x="406400" y="0"/>
                  </a:moveTo>
                  <a:cubicBezTo>
                    <a:pt x="181951" y="0"/>
                    <a:pt x="0" y="173724"/>
                    <a:pt x="0" y="388024"/>
                  </a:cubicBezTo>
                  <a:cubicBezTo>
                    <a:pt x="0" y="602324"/>
                    <a:pt x="181951" y="776048"/>
                    <a:pt x="406400" y="776048"/>
                  </a:cubicBezTo>
                  <a:cubicBezTo>
                    <a:pt x="630849" y="776048"/>
                    <a:pt x="812800" y="602324"/>
                    <a:pt x="812800" y="388024"/>
                  </a:cubicBezTo>
                  <a:cubicBezTo>
                    <a:pt x="812800" y="173724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3131"/>
            </a:solidFill>
          </p:spPr>
        </p:sp>
        <p:sp>
          <p:nvSpPr>
            <p:cNvPr id="488" name="TextBox 89"/>
            <p:cNvSpPr txBox="1"/>
            <p:nvPr/>
          </p:nvSpPr>
          <p:spPr>
            <a:xfrm>
              <a:off x="4625176" y="4114720"/>
              <a:ext cx="370089" cy="358692"/>
            </a:xfrm>
            <a:prstGeom prst="rect">
              <a:avLst/>
            </a:prstGeom>
          </p:spPr>
          <p:txBody>
            <a:bodyPr lIns="42333" tIns="42333" rIns="42333" bIns="42333" rtlCol="0" anchor="ctr"/>
            <a:lstStyle/>
            <a:p>
              <a:pPr algn="ctr">
                <a:lnSpc>
                  <a:spcPts val="1200"/>
                </a:lnSpc>
              </a:pPr>
              <a:r>
                <a:rPr lang="en-US" sz="1000">
                  <a:solidFill>
                    <a:srgbClr val="FFFBF6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</a:t>
              </a:r>
            </a:p>
          </p:txBody>
        </p:sp>
        <p:sp>
          <p:nvSpPr>
            <p:cNvPr id="489" name="TextBox 90"/>
            <p:cNvSpPr txBox="1"/>
            <p:nvPr/>
          </p:nvSpPr>
          <p:spPr>
            <a:xfrm rot="60000">
              <a:off x="6134260" y="4166405"/>
              <a:ext cx="594885" cy="24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6"/>
                </a:lnSpc>
                <a:spcBef>
                  <a:spcPct val="0"/>
                </a:spcBef>
              </a:pPr>
              <a:r>
                <a:rPr lang="en-US" sz="1005">
                  <a:solidFill>
                    <a:srgbClr val="023369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14.68</a:t>
              </a:r>
            </a:p>
          </p:txBody>
        </p:sp>
        <p:sp>
          <p:nvSpPr>
            <p:cNvPr id="490" name="Freeform 92"/>
            <p:cNvSpPr/>
            <p:nvPr/>
          </p:nvSpPr>
          <p:spPr>
            <a:xfrm>
              <a:off x="4582473" y="4619696"/>
              <a:ext cx="2208298" cy="376204"/>
            </a:xfrm>
            <a:custGeom>
              <a:avLst/>
              <a:gdLst/>
              <a:ahLst/>
              <a:cxnLst/>
              <a:rect l="l" t="t" r="r" b="b"/>
              <a:pathLst>
                <a:path w="822045" h="140043">
                  <a:moveTo>
                    <a:pt x="70021" y="0"/>
                  </a:moveTo>
                  <a:lnTo>
                    <a:pt x="752024" y="0"/>
                  </a:lnTo>
                  <a:cubicBezTo>
                    <a:pt x="770595" y="0"/>
                    <a:pt x="788405" y="7377"/>
                    <a:pt x="801537" y="20509"/>
                  </a:cubicBezTo>
                  <a:cubicBezTo>
                    <a:pt x="814668" y="33640"/>
                    <a:pt x="822045" y="51451"/>
                    <a:pt x="822045" y="70021"/>
                  </a:cubicBezTo>
                  <a:lnTo>
                    <a:pt x="822045" y="70021"/>
                  </a:lnTo>
                  <a:cubicBezTo>
                    <a:pt x="822045" y="88592"/>
                    <a:pt x="814668" y="106403"/>
                    <a:pt x="801537" y="119534"/>
                  </a:cubicBezTo>
                  <a:cubicBezTo>
                    <a:pt x="788405" y="132666"/>
                    <a:pt x="770595" y="140043"/>
                    <a:pt x="752024" y="140043"/>
                  </a:cubicBezTo>
                  <a:lnTo>
                    <a:pt x="70021" y="140043"/>
                  </a:lnTo>
                  <a:cubicBezTo>
                    <a:pt x="51451" y="140043"/>
                    <a:pt x="33640" y="132666"/>
                    <a:pt x="20509" y="119534"/>
                  </a:cubicBezTo>
                  <a:cubicBezTo>
                    <a:pt x="7377" y="106403"/>
                    <a:pt x="0" y="88592"/>
                    <a:pt x="0" y="70021"/>
                  </a:cubicBezTo>
                  <a:lnTo>
                    <a:pt x="0" y="70021"/>
                  </a:lnTo>
                  <a:cubicBezTo>
                    <a:pt x="0" y="51451"/>
                    <a:pt x="7377" y="33640"/>
                    <a:pt x="20509" y="20509"/>
                  </a:cubicBezTo>
                  <a:cubicBezTo>
                    <a:pt x="33640" y="7377"/>
                    <a:pt x="51451" y="0"/>
                    <a:pt x="70021" y="0"/>
                  </a:cubicBezTo>
                  <a:close/>
                </a:path>
              </a:pathLst>
            </a:custGeom>
            <a:solidFill>
              <a:srgbClr val="FBD1D3"/>
            </a:solidFill>
            <a:ln w="9525" cap="rnd">
              <a:solidFill>
                <a:srgbClr val="352259"/>
              </a:solidFill>
              <a:prstDash val="solid"/>
              <a:round/>
            </a:ln>
          </p:spPr>
        </p:sp>
        <p:sp>
          <p:nvSpPr>
            <p:cNvPr id="491" name="TextBox 93"/>
            <p:cNvSpPr txBox="1"/>
            <p:nvPr/>
          </p:nvSpPr>
          <p:spPr>
            <a:xfrm>
              <a:off x="4582473" y="4594109"/>
              <a:ext cx="2208298" cy="401791"/>
            </a:xfrm>
            <a:prstGeom prst="rect">
              <a:avLst/>
            </a:prstGeom>
          </p:spPr>
          <p:txBody>
            <a:bodyPr lIns="42333" tIns="42333" rIns="42333" bIns="42333" rtlCol="0" anchor="ctr"/>
            <a:lstStyle/>
            <a:p>
              <a:pPr algn="ctr">
                <a:lnSpc>
                  <a:spcPts val="1200"/>
                </a:lnSpc>
              </a:pPr>
              <a:endParaRPr sz="150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492" name="Freeform 95"/>
            <p:cNvSpPr/>
            <p:nvPr/>
          </p:nvSpPr>
          <p:spPr>
            <a:xfrm>
              <a:off x="4582473" y="4580054"/>
              <a:ext cx="455494" cy="434898"/>
            </a:xfrm>
            <a:custGeom>
              <a:avLst/>
              <a:gdLst/>
              <a:ahLst/>
              <a:cxnLst/>
              <a:rect l="l" t="t" r="r" b="b"/>
              <a:pathLst>
                <a:path w="812800" h="776048">
                  <a:moveTo>
                    <a:pt x="406400" y="0"/>
                  </a:moveTo>
                  <a:cubicBezTo>
                    <a:pt x="181951" y="0"/>
                    <a:pt x="0" y="173724"/>
                    <a:pt x="0" y="388024"/>
                  </a:cubicBezTo>
                  <a:cubicBezTo>
                    <a:pt x="0" y="602324"/>
                    <a:pt x="181951" y="776048"/>
                    <a:pt x="406400" y="776048"/>
                  </a:cubicBezTo>
                  <a:cubicBezTo>
                    <a:pt x="630849" y="776048"/>
                    <a:pt x="812800" y="602324"/>
                    <a:pt x="812800" y="388024"/>
                  </a:cubicBezTo>
                  <a:cubicBezTo>
                    <a:pt x="812800" y="173724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3131"/>
            </a:solidFill>
          </p:spPr>
        </p:sp>
        <p:sp>
          <p:nvSpPr>
            <p:cNvPr id="493" name="TextBox 96"/>
            <p:cNvSpPr txBox="1"/>
            <p:nvPr/>
          </p:nvSpPr>
          <p:spPr>
            <a:xfrm>
              <a:off x="4625176" y="4615488"/>
              <a:ext cx="370089" cy="358692"/>
            </a:xfrm>
            <a:prstGeom prst="rect">
              <a:avLst/>
            </a:prstGeom>
          </p:spPr>
          <p:txBody>
            <a:bodyPr lIns="42333" tIns="42333" rIns="42333" bIns="42333" rtlCol="0" anchor="ctr"/>
            <a:lstStyle/>
            <a:p>
              <a:pPr algn="ctr">
                <a:lnSpc>
                  <a:spcPts val="1200"/>
                </a:lnSpc>
              </a:pPr>
              <a:r>
                <a:rPr lang="en-US" sz="1000">
                  <a:solidFill>
                    <a:srgbClr val="FFFBF6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</a:t>
              </a:r>
            </a:p>
          </p:txBody>
        </p:sp>
        <p:sp>
          <p:nvSpPr>
            <p:cNvPr id="494" name="TextBox 97"/>
            <p:cNvSpPr txBox="1"/>
            <p:nvPr/>
          </p:nvSpPr>
          <p:spPr>
            <a:xfrm>
              <a:off x="5118111" y="4180003"/>
              <a:ext cx="1046518" cy="24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00"/>
                </a:lnSpc>
                <a:spcBef>
                  <a:spcPct val="0"/>
                </a:spcBef>
              </a:pPr>
              <a:r>
                <a:rPr lang="en-US" sz="1000" dirty="0" err="1">
                  <a:solidFill>
                    <a:srgbClr val="023369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ชัยนาท</a:t>
              </a:r>
              <a:endParaRPr lang="en-US" sz="1000" dirty="0">
                <a:solidFill>
                  <a:srgbClr val="023369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495" name="TextBox 98"/>
            <p:cNvSpPr txBox="1"/>
            <p:nvPr/>
          </p:nvSpPr>
          <p:spPr>
            <a:xfrm>
              <a:off x="6135808" y="4700474"/>
              <a:ext cx="591617" cy="24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0"/>
                </a:lnSpc>
                <a:spcBef>
                  <a:spcPct val="0"/>
                </a:spcBef>
              </a:pPr>
              <a:r>
                <a:rPr lang="en-US" sz="1000">
                  <a:solidFill>
                    <a:srgbClr val="023369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25.33</a:t>
              </a:r>
            </a:p>
          </p:txBody>
        </p:sp>
        <p:sp>
          <p:nvSpPr>
            <p:cNvPr id="496" name="Freeform 100"/>
            <p:cNvSpPr/>
            <p:nvPr/>
          </p:nvSpPr>
          <p:spPr>
            <a:xfrm>
              <a:off x="4582473" y="5671572"/>
              <a:ext cx="2208298" cy="376204"/>
            </a:xfrm>
            <a:custGeom>
              <a:avLst/>
              <a:gdLst/>
              <a:ahLst/>
              <a:cxnLst/>
              <a:rect l="l" t="t" r="r" b="b"/>
              <a:pathLst>
                <a:path w="822045" h="140043">
                  <a:moveTo>
                    <a:pt x="70021" y="0"/>
                  </a:moveTo>
                  <a:lnTo>
                    <a:pt x="752024" y="0"/>
                  </a:lnTo>
                  <a:cubicBezTo>
                    <a:pt x="770595" y="0"/>
                    <a:pt x="788405" y="7377"/>
                    <a:pt x="801537" y="20509"/>
                  </a:cubicBezTo>
                  <a:cubicBezTo>
                    <a:pt x="814668" y="33640"/>
                    <a:pt x="822045" y="51451"/>
                    <a:pt x="822045" y="70021"/>
                  </a:cubicBezTo>
                  <a:lnTo>
                    <a:pt x="822045" y="70021"/>
                  </a:lnTo>
                  <a:cubicBezTo>
                    <a:pt x="822045" y="88592"/>
                    <a:pt x="814668" y="106403"/>
                    <a:pt x="801537" y="119534"/>
                  </a:cubicBezTo>
                  <a:cubicBezTo>
                    <a:pt x="788405" y="132666"/>
                    <a:pt x="770595" y="140043"/>
                    <a:pt x="752024" y="140043"/>
                  </a:cubicBezTo>
                  <a:lnTo>
                    <a:pt x="70021" y="140043"/>
                  </a:lnTo>
                  <a:cubicBezTo>
                    <a:pt x="51451" y="140043"/>
                    <a:pt x="33640" y="132666"/>
                    <a:pt x="20509" y="119534"/>
                  </a:cubicBezTo>
                  <a:cubicBezTo>
                    <a:pt x="7377" y="106403"/>
                    <a:pt x="0" y="88592"/>
                    <a:pt x="0" y="70021"/>
                  </a:cubicBezTo>
                  <a:lnTo>
                    <a:pt x="0" y="70021"/>
                  </a:lnTo>
                  <a:cubicBezTo>
                    <a:pt x="0" y="51451"/>
                    <a:pt x="7377" y="33640"/>
                    <a:pt x="20509" y="20509"/>
                  </a:cubicBezTo>
                  <a:cubicBezTo>
                    <a:pt x="33640" y="7377"/>
                    <a:pt x="51451" y="0"/>
                    <a:pt x="70021" y="0"/>
                  </a:cubicBezTo>
                  <a:close/>
                </a:path>
              </a:pathLst>
            </a:custGeom>
            <a:solidFill>
              <a:srgbClr val="FBD1D3"/>
            </a:solidFill>
            <a:ln w="9525" cap="rnd">
              <a:solidFill>
                <a:srgbClr val="352259"/>
              </a:solidFill>
              <a:prstDash val="solid"/>
              <a:round/>
            </a:ln>
          </p:spPr>
        </p:sp>
        <p:sp>
          <p:nvSpPr>
            <p:cNvPr id="497" name="TextBox 101"/>
            <p:cNvSpPr txBox="1"/>
            <p:nvPr/>
          </p:nvSpPr>
          <p:spPr>
            <a:xfrm>
              <a:off x="4582473" y="5645985"/>
              <a:ext cx="2208298" cy="401791"/>
            </a:xfrm>
            <a:prstGeom prst="rect">
              <a:avLst/>
            </a:prstGeom>
          </p:spPr>
          <p:txBody>
            <a:bodyPr lIns="42333" tIns="42333" rIns="42333" bIns="42333" rtlCol="0" anchor="ctr"/>
            <a:lstStyle/>
            <a:p>
              <a:pPr algn="ctr">
                <a:lnSpc>
                  <a:spcPts val="1200"/>
                </a:lnSpc>
              </a:pPr>
              <a:endParaRPr sz="150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498" name="Freeform 103"/>
            <p:cNvSpPr/>
            <p:nvPr/>
          </p:nvSpPr>
          <p:spPr>
            <a:xfrm>
              <a:off x="4582473" y="5619229"/>
              <a:ext cx="455494" cy="434898"/>
            </a:xfrm>
            <a:custGeom>
              <a:avLst/>
              <a:gdLst/>
              <a:ahLst/>
              <a:cxnLst/>
              <a:rect l="l" t="t" r="r" b="b"/>
              <a:pathLst>
                <a:path w="812800" h="776048">
                  <a:moveTo>
                    <a:pt x="406400" y="0"/>
                  </a:moveTo>
                  <a:cubicBezTo>
                    <a:pt x="181951" y="0"/>
                    <a:pt x="0" y="173724"/>
                    <a:pt x="0" y="388024"/>
                  </a:cubicBezTo>
                  <a:cubicBezTo>
                    <a:pt x="0" y="602324"/>
                    <a:pt x="181951" y="776048"/>
                    <a:pt x="406400" y="776048"/>
                  </a:cubicBezTo>
                  <a:cubicBezTo>
                    <a:pt x="630849" y="776048"/>
                    <a:pt x="812800" y="602324"/>
                    <a:pt x="812800" y="388024"/>
                  </a:cubicBezTo>
                  <a:cubicBezTo>
                    <a:pt x="812800" y="173724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3131"/>
            </a:solidFill>
          </p:spPr>
        </p:sp>
        <p:sp>
          <p:nvSpPr>
            <p:cNvPr id="499" name="TextBox 104"/>
            <p:cNvSpPr txBox="1"/>
            <p:nvPr/>
          </p:nvSpPr>
          <p:spPr>
            <a:xfrm>
              <a:off x="4625176" y="5654663"/>
              <a:ext cx="370089" cy="358692"/>
            </a:xfrm>
            <a:prstGeom prst="rect">
              <a:avLst/>
            </a:prstGeom>
          </p:spPr>
          <p:txBody>
            <a:bodyPr lIns="42333" tIns="42333" rIns="42333" bIns="42333" rtlCol="0" anchor="ctr"/>
            <a:lstStyle/>
            <a:p>
              <a:pPr algn="ctr">
                <a:lnSpc>
                  <a:spcPts val="1200"/>
                </a:lnSpc>
              </a:pPr>
              <a:r>
                <a:rPr lang="en-US" sz="1000">
                  <a:solidFill>
                    <a:srgbClr val="FFFBF6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</a:t>
              </a:r>
            </a:p>
          </p:txBody>
        </p:sp>
        <p:sp>
          <p:nvSpPr>
            <p:cNvPr id="500" name="TextBox 105"/>
            <p:cNvSpPr txBox="1"/>
            <p:nvPr/>
          </p:nvSpPr>
          <p:spPr>
            <a:xfrm>
              <a:off x="6135808" y="5752349"/>
              <a:ext cx="591617" cy="24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0"/>
                </a:lnSpc>
                <a:spcBef>
                  <a:spcPct val="0"/>
                </a:spcBef>
              </a:pPr>
              <a:r>
                <a:rPr lang="en-US" sz="1000">
                  <a:solidFill>
                    <a:srgbClr val="023369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34.50</a:t>
              </a:r>
            </a:p>
          </p:txBody>
        </p:sp>
        <p:sp>
          <p:nvSpPr>
            <p:cNvPr id="501" name="Freeform 107"/>
            <p:cNvSpPr/>
            <p:nvPr/>
          </p:nvSpPr>
          <p:spPr>
            <a:xfrm>
              <a:off x="4582473" y="5126584"/>
              <a:ext cx="2208298" cy="376204"/>
            </a:xfrm>
            <a:custGeom>
              <a:avLst/>
              <a:gdLst/>
              <a:ahLst/>
              <a:cxnLst/>
              <a:rect l="l" t="t" r="r" b="b"/>
              <a:pathLst>
                <a:path w="822045" h="140043">
                  <a:moveTo>
                    <a:pt x="70021" y="0"/>
                  </a:moveTo>
                  <a:lnTo>
                    <a:pt x="752024" y="0"/>
                  </a:lnTo>
                  <a:cubicBezTo>
                    <a:pt x="770595" y="0"/>
                    <a:pt x="788405" y="7377"/>
                    <a:pt x="801537" y="20509"/>
                  </a:cubicBezTo>
                  <a:cubicBezTo>
                    <a:pt x="814668" y="33640"/>
                    <a:pt x="822045" y="51451"/>
                    <a:pt x="822045" y="70021"/>
                  </a:cubicBezTo>
                  <a:lnTo>
                    <a:pt x="822045" y="70021"/>
                  </a:lnTo>
                  <a:cubicBezTo>
                    <a:pt x="822045" y="88592"/>
                    <a:pt x="814668" y="106403"/>
                    <a:pt x="801537" y="119534"/>
                  </a:cubicBezTo>
                  <a:cubicBezTo>
                    <a:pt x="788405" y="132666"/>
                    <a:pt x="770595" y="140043"/>
                    <a:pt x="752024" y="140043"/>
                  </a:cubicBezTo>
                  <a:lnTo>
                    <a:pt x="70021" y="140043"/>
                  </a:lnTo>
                  <a:cubicBezTo>
                    <a:pt x="51451" y="140043"/>
                    <a:pt x="33640" y="132666"/>
                    <a:pt x="20509" y="119534"/>
                  </a:cubicBezTo>
                  <a:cubicBezTo>
                    <a:pt x="7377" y="106403"/>
                    <a:pt x="0" y="88592"/>
                    <a:pt x="0" y="70021"/>
                  </a:cubicBezTo>
                  <a:lnTo>
                    <a:pt x="0" y="70021"/>
                  </a:lnTo>
                  <a:cubicBezTo>
                    <a:pt x="0" y="51451"/>
                    <a:pt x="7377" y="33640"/>
                    <a:pt x="20509" y="20509"/>
                  </a:cubicBezTo>
                  <a:cubicBezTo>
                    <a:pt x="33640" y="7377"/>
                    <a:pt x="51451" y="0"/>
                    <a:pt x="70021" y="0"/>
                  </a:cubicBezTo>
                  <a:close/>
                </a:path>
              </a:pathLst>
            </a:custGeom>
            <a:solidFill>
              <a:srgbClr val="FBD1D3"/>
            </a:solidFill>
            <a:ln w="9525" cap="rnd">
              <a:solidFill>
                <a:srgbClr val="352259"/>
              </a:solidFill>
              <a:prstDash val="solid"/>
              <a:round/>
            </a:ln>
          </p:spPr>
        </p:sp>
        <p:sp>
          <p:nvSpPr>
            <p:cNvPr id="502" name="TextBox 108"/>
            <p:cNvSpPr txBox="1"/>
            <p:nvPr/>
          </p:nvSpPr>
          <p:spPr>
            <a:xfrm>
              <a:off x="4582473" y="5100997"/>
              <a:ext cx="2208298" cy="401791"/>
            </a:xfrm>
            <a:prstGeom prst="rect">
              <a:avLst/>
            </a:prstGeom>
          </p:spPr>
          <p:txBody>
            <a:bodyPr lIns="42333" tIns="42333" rIns="42333" bIns="42333" rtlCol="0" anchor="ctr"/>
            <a:lstStyle/>
            <a:p>
              <a:pPr algn="ctr">
                <a:lnSpc>
                  <a:spcPts val="1200"/>
                </a:lnSpc>
              </a:pPr>
              <a:endParaRPr sz="150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03" name="Freeform 110"/>
            <p:cNvSpPr/>
            <p:nvPr/>
          </p:nvSpPr>
          <p:spPr>
            <a:xfrm>
              <a:off x="4582473" y="5080821"/>
              <a:ext cx="455494" cy="434898"/>
            </a:xfrm>
            <a:custGeom>
              <a:avLst/>
              <a:gdLst/>
              <a:ahLst/>
              <a:cxnLst/>
              <a:rect l="l" t="t" r="r" b="b"/>
              <a:pathLst>
                <a:path w="812800" h="776048">
                  <a:moveTo>
                    <a:pt x="406400" y="0"/>
                  </a:moveTo>
                  <a:cubicBezTo>
                    <a:pt x="181951" y="0"/>
                    <a:pt x="0" y="173724"/>
                    <a:pt x="0" y="388024"/>
                  </a:cubicBezTo>
                  <a:cubicBezTo>
                    <a:pt x="0" y="602324"/>
                    <a:pt x="181951" y="776048"/>
                    <a:pt x="406400" y="776048"/>
                  </a:cubicBezTo>
                  <a:cubicBezTo>
                    <a:pt x="630849" y="776048"/>
                    <a:pt x="812800" y="602324"/>
                    <a:pt x="812800" y="388024"/>
                  </a:cubicBezTo>
                  <a:cubicBezTo>
                    <a:pt x="812800" y="173724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3131"/>
            </a:solidFill>
          </p:spPr>
        </p:sp>
        <p:sp>
          <p:nvSpPr>
            <p:cNvPr id="504" name="TextBox 111"/>
            <p:cNvSpPr txBox="1"/>
            <p:nvPr/>
          </p:nvSpPr>
          <p:spPr>
            <a:xfrm>
              <a:off x="4625176" y="5116255"/>
              <a:ext cx="370089" cy="358692"/>
            </a:xfrm>
            <a:prstGeom prst="rect">
              <a:avLst/>
            </a:prstGeom>
          </p:spPr>
          <p:txBody>
            <a:bodyPr lIns="42333" tIns="42333" rIns="42333" bIns="42333" rtlCol="0" anchor="ctr"/>
            <a:lstStyle/>
            <a:p>
              <a:pPr algn="ctr">
                <a:lnSpc>
                  <a:spcPts val="1200"/>
                </a:lnSpc>
              </a:pPr>
              <a:r>
                <a:rPr lang="en-US" sz="1000">
                  <a:solidFill>
                    <a:srgbClr val="FFFBF6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</a:t>
              </a:r>
            </a:p>
          </p:txBody>
        </p:sp>
        <p:sp>
          <p:nvSpPr>
            <p:cNvPr id="505" name="TextBox 112"/>
            <p:cNvSpPr txBox="1"/>
            <p:nvPr/>
          </p:nvSpPr>
          <p:spPr>
            <a:xfrm>
              <a:off x="4872542" y="5195926"/>
              <a:ext cx="1046518" cy="24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0"/>
                </a:lnSpc>
                <a:spcBef>
                  <a:spcPct val="0"/>
                </a:spcBef>
              </a:pPr>
              <a:r>
                <a:rPr lang="en-US" sz="1000" dirty="0" err="1">
                  <a:solidFill>
                    <a:srgbClr val="023369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สิงห์บุรี</a:t>
              </a:r>
              <a:endParaRPr lang="en-US" sz="1000" dirty="0">
                <a:solidFill>
                  <a:srgbClr val="023369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06" name="TextBox 113"/>
            <p:cNvSpPr txBox="1"/>
            <p:nvPr/>
          </p:nvSpPr>
          <p:spPr>
            <a:xfrm>
              <a:off x="6135808" y="5207362"/>
              <a:ext cx="591617" cy="24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0"/>
                </a:lnSpc>
                <a:spcBef>
                  <a:spcPct val="0"/>
                </a:spcBef>
              </a:pPr>
              <a:r>
                <a:rPr lang="en-US" sz="1000">
                  <a:solidFill>
                    <a:srgbClr val="023369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29,96</a:t>
              </a:r>
            </a:p>
          </p:txBody>
        </p:sp>
        <p:sp>
          <p:nvSpPr>
            <p:cNvPr id="507" name="Freeform 115"/>
            <p:cNvSpPr/>
            <p:nvPr/>
          </p:nvSpPr>
          <p:spPr>
            <a:xfrm>
              <a:off x="4582473" y="6197510"/>
              <a:ext cx="2208298" cy="376204"/>
            </a:xfrm>
            <a:custGeom>
              <a:avLst/>
              <a:gdLst/>
              <a:ahLst/>
              <a:cxnLst/>
              <a:rect l="l" t="t" r="r" b="b"/>
              <a:pathLst>
                <a:path w="822045" h="140043">
                  <a:moveTo>
                    <a:pt x="70021" y="0"/>
                  </a:moveTo>
                  <a:lnTo>
                    <a:pt x="752024" y="0"/>
                  </a:lnTo>
                  <a:cubicBezTo>
                    <a:pt x="770595" y="0"/>
                    <a:pt x="788405" y="7377"/>
                    <a:pt x="801537" y="20509"/>
                  </a:cubicBezTo>
                  <a:cubicBezTo>
                    <a:pt x="814668" y="33640"/>
                    <a:pt x="822045" y="51451"/>
                    <a:pt x="822045" y="70021"/>
                  </a:cubicBezTo>
                  <a:lnTo>
                    <a:pt x="822045" y="70021"/>
                  </a:lnTo>
                  <a:cubicBezTo>
                    <a:pt x="822045" y="88592"/>
                    <a:pt x="814668" y="106403"/>
                    <a:pt x="801537" y="119534"/>
                  </a:cubicBezTo>
                  <a:cubicBezTo>
                    <a:pt x="788405" y="132666"/>
                    <a:pt x="770595" y="140043"/>
                    <a:pt x="752024" y="140043"/>
                  </a:cubicBezTo>
                  <a:lnTo>
                    <a:pt x="70021" y="140043"/>
                  </a:lnTo>
                  <a:cubicBezTo>
                    <a:pt x="51451" y="140043"/>
                    <a:pt x="33640" y="132666"/>
                    <a:pt x="20509" y="119534"/>
                  </a:cubicBezTo>
                  <a:cubicBezTo>
                    <a:pt x="7377" y="106403"/>
                    <a:pt x="0" y="88592"/>
                    <a:pt x="0" y="70021"/>
                  </a:cubicBezTo>
                  <a:lnTo>
                    <a:pt x="0" y="70021"/>
                  </a:lnTo>
                  <a:cubicBezTo>
                    <a:pt x="0" y="51451"/>
                    <a:pt x="7377" y="33640"/>
                    <a:pt x="20509" y="20509"/>
                  </a:cubicBezTo>
                  <a:cubicBezTo>
                    <a:pt x="33640" y="7377"/>
                    <a:pt x="51451" y="0"/>
                    <a:pt x="70021" y="0"/>
                  </a:cubicBezTo>
                  <a:close/>
                </a:path>
              </a:pathLst>
            </a:custGeom>
            <a:solidFill>
              <a:srgbClr val="FBD1D3"/>
            </a:solidFill>
            <a:ln w="9525" cap="rnd">
              <a:solidFill>
                <a:srgbClr val="352259"/>
              </a:solidFill>
              <a:prstDash val="solid"/>
              <a:round/>
            </a:ln>
          </p:spPr>
        </p:sp>
        <p:sp>
          <p:nvSpPr>
            <p:cNvPr id="508" name="TextBox 116"/>
            <p:cNvSpPr txBox="1"/>
            <p:nvPr/>
          </p:nvSpPr>
          <p:spPr>
            <a:xfrm>
              <a:off x="4582473" y="6171923"/>
              <a:ext cx="2208298" cy="401791"/>
            </a:xfrm>
            <a:prstGeom prst="rect">
              <a:avLst/>
            </a:prstGeom>
          </p:spPr>
          <p:txBody>
            <a:bodyPr lIns="42333" tIns="42333" rIns="42333" bIns="42333" rtlCol="0" anchor="ctr"/>
            <a:lstStyle/>
            <a:p>
              <a:pPr algn="ctr">
                <a:lnSpc>
                  <a:spcPts val="1200"/>
                </a:lnSpc>
              </a:pPr>
              <a:endParaRPr sz="150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09" name="Freeform 118"/>
            <p:cNvSpPr/>
            <p:nvPr/>
          </p:nvSpPr>
          <p:spPr>
            <a:xfrm>
              <a:off x="4582473" y="6138816"/>
              <a:ext cx="455494" cy="434898"/>
            </a:xfrm>
            <a:custGeom>
              <a:avLst/>
              <a:gdLst/>
              <a:ahLst/>
              <a:cxnLst/>
              <a:rect l="l" t="t" r="r" b="b"/>
              <a:pathLst>
                <a:path w="812800" h="776048">
                  <a:moveTo>
                    <a:pt x="406400" y="0"/>
                  </a:moveTo>
                  <a:cubicBezTo>
                    <a:pt x="181951" y="0"/>
                    <a:pt x="0" y="173724"/>
                    <a:pt x="0" y="388024"/>
                  </a:cubicBezTo>
                  <a:cubicBezTo>
                    <a:pt x="0" y="602324"/>
                    <a:pt x="181951" y="776048"/>
                    <a:pt x="406400" y="776048"/>
                  </a:cubicBezTo>
                  <a:cubicBezTo>
                    <a:pt x="630849" y="776048"/>
                    <a:pt x="812800" y="602324"/>
                    <a:pt x="812800" y="388024"/>
                  </a:cubicBezTo>
                  <a:cubicBezTo>
                    <a:pt x="812800" y="173724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3131"/>
            </a:solidFill>
          </p:spPr>
        </p:sp>
        <p:sp>
          <p:nvSpPr>
            <p:cNvPr id="510" name="TextBox 119"/>
            <p:cNvSpPr txBox="1"/>
            <p:nvPr/>
          </p:nvSpPr>
          <p:spPr>
            <a:xfrm>
              <a:off x="4625176" y="6174250"/>
              <a:ext cx="370089" cy="358692"/>
            </a:xfrm>
            <a:prstGeom prst="rect">
              <a:avLst/>
            </a:prstGeom>
          </p:spPr>
          <p:txBody>
            <a:bodyPr lIns="42333" tIns="42333" rIns="42333" bIns="42333" rtlCol="0" anchor="ctr"/>
            <a:lstStyle/>
            <a:p>
              <a:pPr algn="ctr">
                <a:lnSpc>
                  <a:spcPts val="1200"/>
                </a:lnSpc>
              </a:pPr>
              <a:r>
                <a:rPr lang="en-US" sz="1000">
                  <a:solidFill>
                    <a:srgbClr val="FFFBF6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</a:t>
              </a:r>
            </a:p>
          </p:txBody>
        </p:sp>
        <p:sp>
          <p:nvSpPr>
            <p:cNvPr id="511" name="TextBox 120"/>
            <p:cNvSpPr txBox="1"/>
            <p:nvPr/>
          </p:nvSpPr>
          <p:spPr>
            <a:xfrm>
              <a:off x="5028288" y="5745480"/>
              <a:ext cx="1046518" cy="24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0"/>
                </a:lnSpc>
                <a:spcBef>
                  <a:spcPct val="0"/>
                </a:spcBef>
              </a:pPr>
              <a:r>
                <a:rPr lang="en-US" sz="1000" dirty="0" err="1">
                  <a:solidFill>
                    <a:srgbClr val="023369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สุราษฏร์ธานี</a:t>
              </a:r>
              <a:endParaRPr lang="en-US" sz="1000" dirty="0">
                <a:solidFill>
                  <a:srgbClr val="023369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12" name="TextBox 121"/>
            <p:cNvSpPr txBox="1"/>
            <p:nvPr/>
          </p:nvSpPr>
          <p:spPr>
            <a:xfrm>
              <a:off x="6135808" y="6278289"/>
              <a:ext cx="591617" cy="24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0"/>
                </a:lnSpc>
                <a:spcBef>
                  <a:spcPct val="0"/>
                </a:spcBef>
              </a:pPr>
              <a:r>
                <a:rPr lang="en-US" sz="1000">
                  <a:solidFill>
                    <a:srgbClr val="023369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35.69</a:t>
              </a:r>
            </a:p>
          </p:txBody>
        </p:sp>
        <p:sp>
          <p:nvSpPr>
            <p:cNvPr id="513" name="Freeform 123"/>
            <p:cNvSpPr/>
            <p:nvPr/>
          </p:nvSpPr>
          <p:spPr>
            <a:xfrm>
              <a:off x="6990797" y="4146330"/>
              <a:ext cx="2208298" cy="376204"/>
            </a:xfrm>
            <a:custGeom>
              <a:avLst/>
              <a:gdLst/>
              <a:ahLst/>
              <a:cxnLst/>
              <a:rect l="l" t="t" r="r" b="b"/>
              <a:pathLst>
                <a:path w="822045" h="140043">
                  <a:moveTo>
                    <a:pt x="70021" y="0"/>
                  </a:moveTo>
                  <a:lnTo>
                    <a:pt x="752024" y="0"/>
                  </a:lnTo>
                  <a:cubicBezTo>
                    <a:pt x="770595" y="0"/>
                    <a:pt x="788405" y="7377"/>
                    <a:pt x="801537" y="20509"/>
                  </a:cubicBezTo>
                  <a:cubicBezTo>
                    <a:pt x="814668" y="33640"/>
                    <a:pt x="822045" y="51451"/>
                    <a:pt x="822045" y="70021"/>
                  </a:cubicBezTo>
                  <a:lnTo>
                    <a:pt x="822045" y="70021"/>
                  </a:lnTo>
                  <a:cubicBezTo>
                    <a:pt x="822045" y="88592"/>
                    <a:pt x="814668" y="106403"/>
                    <a:pt x="801537" y="119534"/>
                  </a:cubicBezTo>
                  <a:cubicBezTo>
                    <a:pt x="788405" y="132666"/>
                    <a:pt x="770595" y="140043"/>
                    <a:pt x="752024" y="140043"/>
                  </a:cubicBezTo>
                  <a:lnTo>
                    <a:pt x="70021" y="140043"/>
                  </a:lnTo>
                  <a:cubicBezTo>
                    <a:pt x="51451" y="140043"/>
                    <a:pt x="33640" y="132666"/>
                    <a:pt x="20509" y="119534"/>
                  </a:cubicBezTo>
                  <a:cubicBezTo>
                    <a:pt x="7377" y="106403"/>
                    <a:pt x="0" y="88592"/>
                    <a:pt x="0" y="70021"/>
                  </a:cubicBezTo>
                  <a:lnTo>
                    <a:pt x="0" y="70021"/>
                  </a:lnTo>
                  <a:cubicBezTo>
                    <a:pt x="0" y="51451"/>
                    <a:pt x="7377" y="33640"/>
                    <a:pt x="20509" y="20509"/>
                  </a:cubicBezTo>
                  <a:cubicBezTo>
                    <a:pt x="33640" y="7377"/>
                    <a:pt x="51451" y="0"/>
                    <a:pt x="70021" y="0"/>
                  </a:cubicBezTo>
                  <a:close/>
                </a:path>
              </a:pathLst>
            </a:custGeom>
            <a:solidFill>
              <a:srgbClr val="FBD1D3"/>
            </a:solidFill>
            <a:ln w="9525" cap="rnd">
              <a:solidFill>
                <a:srgbClr val="352259"/>
              </a:solidFill>
              <a:prstDash val="solid"/>
              <a:round/>
            </a:ln>
          </p:spPr>
        </p:sp>
        <p:sp>
          <p:nvSpPr>
            <p:cNvPr id="514" name="TextBox 124"/>
            <p:cNvSpPr txBox="1"/>
            <p:nvPr/>
          </p:nvSpPr>
          <p:spPr>
            <a:xfrm>
              <a:off x="6990797" y="4120743"/>
              <a:ext cx="2208298" cy="401791"/>
            </a:xfrm>
            <a:prstGeom prst="rect">
              <a:avLst/>
            </a:prstGeom>
          </p:spPr>
          <p:txBody>
            <a:bodyPr lIns="42333" tIns="42333" rIns="42333" bIns="42333" rtlCol="0" anchor="ctr"/>
            <a:lstStyle/>
            <a:p>
              <a:pPr algn="ctr">
                <a:lnSpc>
                  <a:spcPts val="1200"/>
                </a:lnSpc>
              </a:pPr>
              <a:endParaRPr sz="150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15" name="Freeform 126"/>
            <p:cNvSpPr/>
            <p:nvPr/>
          </p:nvSpPr>
          <p:spPr>
            <a:xfrm>
              <a:off x="6990797" y="4112808"/>
              <a:ext cx="455494" cy="434898"/>
            </a:xfrm>
            <a:custGeom>
              <a:avLst/>
              <a:gdLst/>
              <a:ahLst/>
              <a:cxnLst/>
              <a:rect l="l" t="t" r="r" b="b"/>
              <a:pathLst>
                <a:path w="812800" h="776048">
                  <a:moveTo>
                    <a:pt x="406400" y="0"/>
                  </a:moveTo>
                  <a:cubicBezTo>
                    <a:pt x="181951" y="0"/>
                    <a:pt x="0" y="173724"/>
                    <a:pt x="0" y="388024"/>
                  </a:cubicBezTo>
                  <a:cubicBezTo>
                    <a:pt x="0" y="602324"/>
                    <a:pt x="181951" y="776048"/>
                    <a:pt x="406400" y="776048"/>
                  </a:cubicBezTo>
                  <a:cubicBezTo>
                    <a:pt x="630849" y="776048"/>
                    <a:pt x="812800" y="602324"/>
                    <a:pt x="812800" y="388024"/>
                  </a:cubicBezTo>
                  <a:cubicBezTo>
                    <a:pt x="812800" y="173724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3131"/>
            </a:solidFill>
          </p:spPr>
        </p:sp>
        <p:sp>
          <p:nvSpPr>
            <p:cNvPr id="516" name="TextBox 127"/>
            <p:cNvSpPr txBox="1"/>
            <p:nvPr/>
          </p:nvSpPr>
          <p:spPr>
            <a:xfrm>
              <a:off x="7033500" y="4148242"/>
              <a:ext cx="370089" cy="358692"/>
            </a:xfrm>
            <a:prstGeom prst="rect">
              <a:avLst/>
            </a:prstGeom>
          </p:spPr>
          <p:txBody>
            <a:bodyPr lIns="42333" tIns="42333" rIns="42333" bIns="42333" rtlCol="0" anchor="ctr"/>
            <a:lstStyle/>
            <a:p>
              <a:pPr algn="ctr">
                <a:lnSpc>
                  <a:spcPts val="1200"/>
                </a:lnSpc>
              </a:pPr>
              <a:r>
                <a:rPr lang="en-US" sz="1000">
                  <a:solidFill>
                    <a:srgbClr val="FFFBF6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</a:t>
              </a:r>
            </a:p>
          </p:txBody>
        </p:sp>
        <p:sp>
          <p:nvSpPr>
            <p:cNvPr id="517" name="TextBox 128"/>
            <p:cNvSpPr txBox="1"/>
            <p:nvPr/>
          </p:nvSpPr>
          <p:spPr>
            <a:xfrm>
              <a:off x="5108724" y="6272570"/>
              <a:ext cx="1046518" cy="24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00"/>
                </a:lnSpc>
                <a:spcBef>
                  <a:spcPct val="0"/>
                </a:spcBef>
              </a:pPr>
              <a:r>
                <a:rPr lang="en-US" sz="1000" dirty="0" err="1">
                  <a:solidFill>
                    <a:srgbClr val="023369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ฉะเชิงเทรา</a:t>
              </a:r>
              <a:endParaRPr lang="en-US" sz="1000" dirty="0">
                <a:solidFill>
                  <a:srgbClr val="023369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18" name="TextBox 129"/>
            <p:cNvSpPr txBox="1"/>
            <p:nvPr/>
          </p:nvSpPr>
          <p:spPr>
            <a:xfrm>
              <a:off x="8544132" y="4227109"/>
              <a:ext cx="591617" cy="24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0"/>
                </a:lnSpc>
                <a:spcBef>
                  <a:spcPct val="0"/>
                </a:spcBef>
              </a:pPr>
              <a:r>
                <a:rPr lang="en-US" sz="1000">
                  <a:solidFill>
                    <a:srgbClr val="023369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42.55</a:t>
              </a:r>
            </a:p>
          </p:txBody>
        </p:sp>
        <p:sp>
          <p:nvSpPr>
            <p:cNvPr id="519" name="Freeform 131"/>
            <p:cNvSpPr/>
            <p:nvPr/>
          </p:nvSpPr>
          <p:spPr>
            <a:xfrm>
              <a:off x="6990797" y="4653218"/>
              <a:ext cx="2208298" cy="376204"/>
            </a:xfrm>
            <a:custGeom>
              <a:avLst/>
              <a:gdLst/>
              <a:ahLst/>
              <a:cxnLst/>
              <a:rect l="l" t="t" r="r" b="b"/>
              <a:pathLst>
                <a:path w="822045" h="140043">
                  <a:moveTo>
                    <a:pt x="70021" y="0"/>
                  </a:moveTo>
                  <a:lnTo>
                    <a:pt x="752024" y="0"/>
                  </a:lnTo>
                  <a:cubicBezTo>
                    <a:pt x="770595" y="0"/>
                    <a:pt x="788405" y="7377"/>
                    <a:pt x="801537" y="20509"/>
                  </a:cubicBezTo>
                  <a:cubicBezTo>
                    <a:pt x="814668" y="33640"/>
                    <a:pt x="822045" y="51451"/>
                    <a:pt x="822045" y="70021"/>
                  </a:cubicBezTo>
                  <a:lnTo>
                    <a:pt x="822045" y="70021"/>
                  </a:lnTo>
                  <a:cubicBezTo>
                    <a:pt x="822045" y="88592"/>
                    <a:pt x="814668" y="106403"/>
                    <a:pt x="801537" y="119534"/>
                  </a:cubicBezTo>
                  <a:cubicBezTo>
                    <a:pt x="788405" y="132666"/>
                    <a:pt x="770595" y="140043"/>
                    <a:pt x="752024" y="140043"/>
                  </a:cubicBezTo>
                  <a:lnTo>
                    <a:pt x="70021" y="140043"/>
                  </a:lnTo>
                  <a:cubicBezTo>
                    <a:pt x="51451" y="140043"/>
                    <a:pt x="33640" y="132666"/>
                    <a:pt x="20509" y="119534"/>
                  </a:cubicBezTo>
                  <a:cubicBezTo>
                    <a:pt x="7377" y="106403"/>
                    <a:pt x="0" y="88592"/>
                    <a:pt x="0" y="70021"/>
                  </a:cubicBezTo>
                  <a:lnTo>
                    <a:pt x="0" y="70021"/>
                  </a:lnTo>
                  <a:cubicBezTo>
                    <a:pt x="0" y="51451"/>
                    <a:pt x="7377" y="33640"/>
                    <a:pt x="20509" y="20509"/>
                  </a:cubicBezTo>
                  <a:cubicBezTo>
                    <a:pt x="33640" y="7377"/>
                    <a:pt x="51451" y="0"/>
                    <a:pt x="70021" y="0"/>
                  </a:cubicBezTo>
                  <a:close/>
                </a:path>
              </a:pathLst>
            </a:custGeom>
            <a:solidFill>
              <a:srgbClr val="FBD1D3"/>
            </a:solidFill>
            <a:ln w="9525" cap="rnd">
              <a:solidFill>
                <a:srgbClr val="352259"/>
              </a:solidFill>
              <a:prstDash val="solid"/>
              <a:round/>
            </a:ln>
          </p:spPr>
        </p:sp>
        <p:sp>
          <p:nvSpPr>
            <p:cNvPr id="520" name="TextBox 132"/>
            <p:cNvSpPr txBox="1"/>
            <p:nvPr/>
          </p:nvSpPr>
          <p:spPr>
            <a:xfrm>
              <a:off x="6990797" y="4627631"/>
              <a:ext cx="2208298" cy="401791"/>
            </a:xfrm>
            <a:prstGeom prst="rect">
              <a:avLst/>
            </a:prstGeom>
          </p:spPr>
          <p:txBody>
            <a:bodyPr lIns="42333" tIns="42333" rIns="42333" bIns="42333" rtlCol="0" anchor="ctr"/>
            <a:lstStyle/>
            <a:p>
              <a:pPr algn="ctr">
                <a:lnSpc>
                  <a:spcPts val="1200"/>
                </a:lnSpc>
              </a:pPr>
              <a:endParaRPr sz="150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21" name="Freeform 134"/>
            <p:cNvSpPr/>
            <p:nvPr/>
          </p:nvSpPr>
          <p:spPr>
            <a:xfrm>
              <a:off x="6990797" y="4613575"/>
              <a:ext cx="455494" cy="434898"/>
            </a:xfrm>
            <a:custGeom>
              <a:avLst/>
              <a:gdLst/>
              <a:ahLst/>
              <a:cxnLst/>
              <a:rect l="l" t="t" r="r" b="b"/>
              <a:pathLst>
                <a:path w="812800" h="776048">
                  <a:moveTo>
                    <a:pt x="406400" y="0"/>
                  </a:moveTo>
                  <a:cubicBezTo>
                    <a:pt x="181951" y="0"/>
                    <a:pt x="0" y="173724"/>
                    <a:pt x="0" y="388024"/>
                  </a:cubicBezTo>
                  <a:cubicBezTo>
                    <a:pt x="0" y="602324"/>
                    <a:pt x="181951" y="776048"/>
                    <a:pt x="406400" y="776048"/>
                  </a:cubicBezTo>
                  <a:cubicBezTo>
                    <a:pt x="630849" y="776048"/>
                    <a:pt x="812800" y="602324"/>
                    <a:pt x="812800" y="388024"/>
                  </a:cubicBezTo>
                  <a:cubicBezTo>
                    <a:pt x="812800" y="173724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3131"/>
            </a:solidFill>
          </p:spPr>
        </p:sp>
        <p:sp>
          <p:nvSpPr>
            <p:cNvPr id="522" name="TextBox 135"/>
            <p:cNvSpPr txBox="1"/>
            <p:nvPr/>
          </p:nvSpPr>
          <p:spPr>
            <a:xfrm>
              <a:off x="7033500" y="4649009"/>
              <a:ext cx="370089" cy="358692"/>
            </a:xfrm>
            <a:prstGeom prst="rect">
              <a:avLst/>
            </a:prstGeom>
          </p:spPr>
          <p:txBody>
            <a:bodyPr lIns="42333" tIns="42333" rIns="42333" bIns="42333" rtlCol="0" anchor="ctr"/>
            <a:lstStyle/>
            <a:p>
              <a:pPr algn="ctr">
                <a:lnSpc>
                  <a:spcPts val="1200"/>
                </a:lnSpc>
              </a:pPr>
              <a:r>
                <a:rPr lang="en-US" sz="1000">
                  <a:solidFill>
                    <a:srgbClr val="FFFBF6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</a:t>
              </a:r>
            </a:p>
          </p:txBody>
        </p:sp>
        <p:sp>
          <p:nvSpPr>
            <p:cNvPr id="523" name="TextBox 136"/>
            <p:cNvSpPr txBox="1"/>
            <p:nvPr/>
          </p:nvSpPr>
          <p:spPr>
            <a:xfrm>
              <a:off x="4872542" y="4695158"/>
              <a:ext cx="1046518" cy="24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0"/>
                </a:lnSpc>
                <a:spcBef>
                  <a:spcPct val="0"/>
                </a:spcBef>
              </a:pPr>
              <a:r>
                <a:rPr lang="en-US" sz="1000" dirty="0" err="1">
                  <a:solidFill>
                    <a:srgbClr val="023369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นนทบุรี</a:t>
              </a:r>
              <a:endParaRPr lang="en-US" sz="1000" dirty="0">
                <a:solidFill>
                  <a:srgbClr val="023369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24" name="TextBox 137"/>
            <p:cNvSpPr txBox="1"/>
            <p:nvPr/>
          </p:nvSpPr>
          <p:spPr>
            <a:xfrm>
              <a:off x="8544132" y="4733997"/>
              <a:ext cx="591617" cy="24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0"/>
                </a:lnSpc>
                <a:spcBef>
                  <a:spcPct val="0"/>
                </a:spcBef>
              </a:pPr>
              <a:r>
                <a:rPr lang="en-US" sz="1000">
                  <a:solidFill>
                    <a:srgbClr val="023369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45.49</a:t>
              </a:r>
            </a:p>
          </p:txBody>
        </p:sp>
        <p:sp>
          <p:nvSpPr>
            <p:cNvPr id="525" name="Freeform 139"/>
            <p:cNvSpPr/>
            <p:nvPr/>
          </p:nvSpPr>
          <p:spPr>
            <a:xfrm>
              <a:off x="6990797" y="5705094"/>
              <a:ext cx="2208298" cy="376204"/>
            </a:xfrm>
            <a:custGeom>
              <a:avLst/>
              <a:gdLst/>
              <a:ahLst/>
              <a:cxnLst/>
              <a:rect l="l" t="t" r="r" b="b"/>
              <a:pathLst>
                <a:path w="822045" h="140043">
                  <a:moveTo>
                    <a:pt x="70021" y="0"/>
                  </a:moveTo>
                  <a:lnTo>
                    <a:pt x="752024" y="0"/>
                  </a:lnTo>
                  <a:cubicBezTo>
                    <a:pt x="770595" y="0"/>
                    <a:pt x="788405" y="7377"/>
                    <a:pt x="801537" y="20509"/>
                  </a:cubicBezTo>
                  <a:cubicBezTo>
                    <a:pt x="814668" y="33640"/>
                    <a:pt x="822045" y="51451"/>
                    <a:pt x="822045" y="70021"/>
                  </a:cubicBezTo>
                  <a:lnTo>
                    <a:pt x="822045" y="70021"/>
                  </a:lnTo>
                  <a:cubicBezTo>
                    <a:pt x="822045" y="88592"/>
                    <a:pt x="814668" y="106403"/>
                    <a:pt x="801537" y="119534"/>
                  </a:cubicBezTo>
                  <a:cubicBezTo>
                    <a:pt x="788405" y="132666"/>
                    <a:pt x="770595" y="140043"/>
                    <a:pt x="752024" y="140043"/>
                  </a:cubicBezTo>
                  <a:lnTo>
                    <a:pt x="70021" y="140043"/>
                  </a:lnTo>
                  <a:cubicBezTo>
                    <a:pt x="51451" y="140043"/>
                    <a:pt x="33640" y="132666"/>
                    <a:pt x="20509" y="119534"/>
                  </a:cubicBezTo>
                  <a:cubicBezTo>
                    <a:pt x="7377" y="106403"/>
                    <a:pt x="0" y="88592"/>
                    <a:pt x="0" y="70021"/>
                  </a:cubicBezTo>
                  <a:lnTo>
                    <a:pt x="0" y="70021"/>
                  </a:lnTo>
                  <a:cubicBezTo>
                    <a:pt x="0" y="51451"/>
                    <a:pt x="7377" y="33640"/>
                    <a:pt x="20509" y="20509"/>
                  </a:cubicBezTo>
                  <a:cubicBezTo>
                    <a:pt x="33640" y="7377"/>
                    <a:pt x="51451" y="0"/>
                    <a:pt x="70021" y="0"/>
                  </a:cubicBezTo>
                  <a:close/>
                </a:path>
              </a:pathLst>
            </a:custGeom>
            <a:solidFill>
              <a:srgbClr val="FBD1D3"/>
            </a:solidFill>
            <a:ln w="9525" cap="rnd">
              <a:solidFill>
                <a:srgbClr val="352259"/>
              </a:solidFill>
              <a:prstDash val="solid"/>
              <a:round/>
            </a:ln>
          </p:spPr>
        </p:sp>
        <p:sp>
          <p:nvSpPr>
            <p:cNvPr id="526" name="TextBox 140"/>
            <p:cNvSpPr txBox="1"/>
            <p:nvPr/>
          </p:nvSpPr>
          <p:spPr>
            <a:xfrm>
              <a:off x="6990797" y="5679507"/>
              <a:ext cx="2208298" cy="401791"/>
            </a:xfrm>
            <a:prstGeom prst="rect">
              <a:avLst/>
            </a:prstGeom>
          </p:spPr>
          <p:txBody>
            <a:bodyPr lIns="42333" tIns="42333" rIns="42333" bIns="42333" rtlCol="0" anchor="ctr"/>
            <a:lstStyle/>
            <a:p>
              <a:pPr algn="ctr">
                <a:lnSpc>
                  <a:spcPts val="1200"/>
                </a:lnSpc>
              </a:pPr>
              <a:endParaRPr sz="150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27" name="Freeform 142"/>
            <p:cNvSpPr/>
            <p:nvPr/>
          </p:nvSpPr>
          <p:spPr>
            <a:xfrm>
              <a:off x="6990797" y="5652751"/>
              <a:ext cx="455494" cy="434898"/>
            </a:xfrm>
            <a:custGeom>
              <a:avLst/>
              <a:gdLst/>
              <a:ahLst/>
              <a:cxnLst/>
              <a:rect l="l" t="t" r="r" b="b"/>
              <a:pathLst>
                <a:path w="812800" h="776048">
                  <a:moveTo>
                    <a:pt x="406400" y="0"/>
                  </a:moveTo>
                  <a:cubicBezTo>
                    <a:pt x="181951" y="0"/>
                    <a:pt x="0" y="173724"/>
                    <a:pt x="0" y="388024"/>
                  </a:cubicBezTo>
                  <a:cubicBezTo>
                    <a:pt x="0" y="602324"/>
                    <a:pt x="181951" y="776048"/>
                    <a:pt x="406400" y="776048"/>
                  </a:cubicBezTo>
                  <a:cubicBezTo>
                    <a:pt x="630849" y="776048"/>
                    <a:pt x="812800" y="602324"/>
                    <a:pt x="812800" y="388024"/>
                  </a:cubicBezTo>
                  <a:cubicBezTo>
                    <a:pt x="812800" y="173724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3131"/>
            </a:solidFill>
          </p:spPr>
        </p:sp>
        <p:sp>
          <p:nvSpPr>
            <p:cNvPr id="528" name="TextBox 143"/>
            <p:cNvSpPr txBox="1"/>
            <p:nvPr/>
          </p:nvSpPr>
          <p:spPr>
            <a:xfrm>
              <a:off x="7033500" y="5688185"/>
              <a:ext cx="370089" cy="358692"/>
            </a:xfrm>
            <a:prstGeom prst="rect">
              <a:avLst/>
            </a:prstGeom>
          </p:spPr>
          <p:txBody>
            <a:bodyPr lIns="42333" tIns="42333" rIns="42333" bIns="42333" rtlCol="0" anchor="ctr"/>
            <a:lstStyle/>
            <a:p>
              <a:pPr algn="ctr">
                <a:lnSpc>
                  <a:spcPts val="1200"/>
                </a:lnSpc>
              </a:pPr>
              <a:r>
                <a:rPr lang="en-US" sz="1000">
                  <a:solidFill>
                    <a:srgbClr val="FFFBF6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</a:t>
              </a:r>
            </a:p>
          </p:txBody>
        </p:sp>
        <p:sp>
          <p:nvSpPr>
            <p:cNvPr id="529" name="TextBox 144"/>
            <p:cNvSpPr txBox="1"/>
            <p:nvPr/>
          </p:nvSpPr>
          <p:spPr>
            <a:xfrm>
              <a:off x="8544132" y="5785872"/>
              <a:ext cx="591617" cy="24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0"/>
                </a:lnSpc>
                <a:spcBef>
                  <a:spcPct val="0"/>
                </a:spcBef>
              </a:pPr>
              <a:r>
                <a:rPr lang="en-US" sz="1000">
                  <a:solidFill>
                    <a:srgbClr val="023369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49.94</a:t>
              </a:r>
            </a:p>
          </p:txBody>
        </p:sp>
        <p:sp>
          <p:nvSpPr>
            <p:cNvPr id="530" name="Freeform 146"/>
            <p:cNvSpPr/>
            <p:nvPr/>
          </p:nvSpPr>
          <p:spPr>
            <a:xfrm>
              <a:off x="6990797" y="5160106"/>
              <a:ext cx="2208298" cy="376204"/>
            </a:xfrm>
            <a:custGeom>
              <a:avLst/>
              <a:gdLst/>
              <a:ahLst/>
              <a:cxnLst/>
              <a:rect l="l" t="t" r="r" b="b"/>
              <a:pathLst>
                <a:path w="822045" h="140043">
                  <a:moveTo>
                    <a:pt x="70021" y="0"/>
                  </a:moveTo>
                  <a:lnTo>
                    <a:pt x="752024" y="0"/>
                  </a:lnTo>
                  <a:cubicBezTo>
                    <a:pt x="770595" y="0"/>
                    <a:pt x="788405" y="7377"/>
                    <a:pt x="801537" y="20509"/>
                  </a:cubicBezTo>
                  <a:cubicBezTo>
                    <a:pt x="814668" y="33640"/>
                    <a:pt x="822045" y="51451"/>
                    <a:pt x="822045" y="70021"/>
                  </a:cubicBezTo>
                  <a:lnTo>
                    <a:pt x="822045" y="70021"/>
                  </a:lnTo>
                  <a:cubicBezTo>
                    <a:pt x="822045" y="88592"/>
                    <a:pt x="814668" y="106403"/>
                    <a:pt x="801537" y="119534"/>
                  </a:cubicBezTo>
                  <a:cubicBezTo>
                    <a:pt x="788405" y="132666"/>
                    <a:pt x="770595" y="140043"/>
                    <a:pt x="752024" y="140043"/>
                  </a:cubicBezTo>
                  <a:lnTo>
                    <a:pt x="70021" y="140043"/>
                  </a:lnTo>
                  <a:cubicBezTo>
                    <a:pt x="51451" y="140043"/>
                    <a:pt x="33640" y="132666"/>
                    <a:pt x="20509" y="119534"/>
                  </a:cubicBezTo>
                  <a:cubicBezTo>
                    <a:pt x="7377" y="106403"/>
                    <a:pt x="0" y="88592"/>
                    <a:pt x="0" y="70021"/>
                  </a:cubicBezTo>
                  <a:lnTo>
                    <a:pt x="0" y="70021"/>
                  </a:lnTo>
                  <a:cubicBezTo>
                    <a:pt x="0" y="51451"/>
                    <a:pt x="7377" y="33640"/>
                    <a:pt x="20509" y="20509"/>
                  </a:cubicBezTo>
                  <a:cubicBezTo>
                    <a:pt x="33640" y="7377"/>
                    <a:pt x="51451" y="0"/>
                    <a:pt x="70021" y="0"/>
                  </a:cubicBezTo>
                  <a:close/>
                </a:path>
              </a:pathLst>
            </a:custGeom>
            <a:solidFill>
              <a:srgbClr val="FBD1D3"/>
            </a:solidFill>
            <a:ln w="9525" cap="rnd">
              <a:solidFill>
                <a:srgbClr val="352259"/>
              </a:solidFill>
              <a:prstDash val="solid"/>
              <a:round/>
            </a:ln>
          </p:spPr>
        </p:sp>
        <p:sp>
          <p:nvSpPr>
            <p:cNvPr id="531" name="TextBox 147"/>
            <p:cNvSpPr txBox="1"/>
            <p:nvPr/>
          </p:nvSpPr>
          <p:spPr>
            <a:xfrm>
              <a:off x="6990797" y="5134519"/>
              <a:ext cx="2208298" cy="401791"/>
            </a:xfrm>
            <a:prstGeom prst="rect">
              <a:avLst/>
            </a:prstGeom>
          </p:spPr>
          <p:txBody>
            <a:bodyPr lIns="42333" tIns="42333" rIns="42333" bIns="42333" rtlCol="0" anchor="ctr"/>
            <a:lstStyle/>
            <a:p>
              <a:pPr algn="ctr">
                <a:lnSpc>
                  <a:spcPts val="1200"/>
                </a:lnSpc>
              </a:pPr>
              <a:endParaRPr sz="150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32" name="Freeform 149"/>
            <p:cNvSpPr/>
            <p:nvPr/>
          </p:nvSpPr>
          <p:spPr>
            <a:xfrm>
              <a:off x="6990797" y="5114343"/>
              <a:ext cx="455494" cy="434898"/>
            </a:xfrm>
            <a:custGeom>
              <a:avLst/>
              <a:gdLst/>
              <a:ahLst/>
              <a:cxnLst/>
              <a:rect l="l" t="t" r="r" b="b"/>
              <a:pathLst>
                <a:path w="812800" h="776048">
                  <a:moveTo>
                    <a:pt x="406400" y="0"/>
                  </a:moveTo>
                  <a:cubicBezTo>
                    <a:pt x="181951" y="0"/>
                    <a:pt x="0" y="173724"/>
                    <a:pt x="0" y="388024"/>
                  </a:cubicBezTo>
                  <a:cubicBezTo>
                    <a:pt x="0" y="602324"/>
                    <a:pt x="181951" y="776048"/>
                    <a:pt x="406400" y="776048"/>
                  </a:cubicBezTo>
                  <a:cubicBezTo>
                    <a:pt x="630849" y="776048"/>
                    <a:pt x="812800" y="602324"/>
                    <a:pt x="812800" y="388024"/>
                  </a:cubicBezTo>
                  <a:cubicBezTo>
                    <a:pt x="812800" y="173724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3131"/>
            </a:solidFill>
          </p:spPr>
        </p:sp>
        <p:sp>
          <p:nvSpPr>
            <p:cNvPr id="533" name="TextBox 150"/>
            <p:cNvSpPr txBox="1"/>
            <p:nvPr/>
          </p:nvSpPr>
          <p:spPr>
            <a:xfrm>
              <a:off x="7033500" y="5149777"/>
              <a:ext cx="370089" cy="358692"/>
            </a:xfrm>
            <a:prstGeom prst="rect">
              <a:avLst/>
            </a:prstGeom>
          </p:spPr>
          <p:txBody>
            <a:bodyPr lIns="42333" tIns="42333" rIns="42333" bIns="42333" rtlCol="0" anchor="ctr"/>
            <a:lstStyle/>
            <a:p>
              <a:pPr algn="ctr">
                <a:lnSpc>
                  <a:spcPts val="1200"/>
                </a:lnSpc>
              </a:pPr>
              <a:r>
                <a:rPr lang="en-US" sz="1000">
                  <a:solidFill>
                    <a:srgbClr val="FFFBF6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8</a:t>
              </a:r>
            </a:p>
          </p:txBody>
        </p:sp>
        <p:sp>
          <p:nvSpPr>
            <p:cNvPr id="534" name="TextBox 151"/>
            <p:cNvSpPr txBox="1"/>
            <p:nvPr/>
          </p:nvSpPr>
          <p:spPr>
            <a:xfrm>
              <a:off x="7545877" y="4751134"/>
              <a:ext cx="1046518" cy="24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00"/>
                </a:lnSpc>
                <a:spcBef>
                  <a:spcPct val="0"/>
                </a:spcBef>
              </a:pPr>
              <a:r>
                <a:rPr lang="en-US" sz="1000" dirty="0" err="1">
                  <a:solidFill>
                    <a:srgbClr val="023369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กำแพงเพชร</a:t>
              </a:r>
              <a:endParaRPr lang="en-US" sz="1000" dirty="0">
                <a:solidFill>
                  <a:srgbClr val="023369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35" name="TextBox 152"/>
            <p:cNvSpPr txBox="1"/>
            <p:nvPr/>
          </p:nvSpPr>
          <p:spPr>
            <a:xfrm>
              <a:off x="8544132" y="5240883"/>
              <a:ext cx="591617" cy="24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0"/>
                </a:lnSpc>
                <a:spcBef>
                  <a:spcPct val="0"/>
                </a:spcBef>
              </a:pPr>
              <a:r>
                <a:rPr lang="en-US" sz="1000">
                  <a:solidFill>
                    <a:srgbClr val="023369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48.83</a:t>
              </a:r>
            </a:p>
          </p:txBody>
        </p:sp>
        <p:sp>
          <p:nvSpPr>
            <p:cNvPr id="536" name="Freeform 154"/>
            <p:cNvSpPr/>
            <p:nvPr/>
          </p:nvSpPr>
          <p:spPr>
            <a:xfrm>
              <a:off x="6990797" y="6231032"/>
              <a:ext cx="2208298" cy="376204"/>
            </a:xfrm>
            <a:custGeom>
              <a:avLst/>
              <a:gdLst/>
              <a:ahLst/>
              <a:cxnLst/>
              <a:rect l="l" t="t" r="r" b="b"/>
              <a:pathLst>
                <a:path w="822045" h="140043">
                  <a:moveTo>
                    <a:pt x="70021" y="0"/>
                  </a:moveTo>
                  <a:lnTo>
                    <a:pt x="752024" y="0"/>
                  </a:lnTo>
                  <a:cubicBezTo>
                    <a:pt x="770595" y="0"/>
                    <a:pt x="788405" y="7377"/>
                    <a:pt x="801537" y="20509"/>
                  </a:cubicBezTo>
                  <a:cubicBezTo>
                    <a:pt x="814668" y="33640"/>
                    <a:pt x="822045" y="51451"/>
                    <a:pt x="822045" y="70021"/>
                  </a:cubicBezTo>
                  <a:lnTo>
                    <a:pt x="822045" y="70021"/>
                  </a:lnTo>
                  <a:cubicBezTo>
                    <a:pt x="822045" y="88592"/>
                    <a:pt x="814668" y="106403"/>
                    <a:pt x="801537" y="119534"/>
                  </a:cubicBezTo>
                  <a:cubicBezTo>
                    <a:pt x="788405" y="132666"/>
                    <a:pt x="770595" y="140043"/>
                    <a:pt x="752024" y="140043"/>
                  </a:cubicBezTo>
                  <a:lnTo>
                    <a:pt x="70021" y="140043"/>
                  </a:lnTo>
                  <a:cubicBezTo>
                    <a:pt x="51451" y="140043"/>
                    <a:pt x="33640" y="132666"/>
                    <a:pt x="20509" y="119534"/>
                  </a:cubicBezTo>
                  <a:cubicBezTo>
                    <a:pt x="7377" y="106403"/>
                    <a:pt x="0" y="88592"/>
                    <a:pt x="0" y="70021"/>
                  </a:cubicBezTo>
                  <a:lnTo>
                    <a:pt x="0" y="70021"/>
                  </a:lnTo>
                  <a:cubicBezTo>
                    <a:pt x="0" y="51451"/>
                    <a:pt x="7377" y="33640"/>
                    <a:pt x="20509" y="20509"/>
                  </a:cubicBezTo>
                  <a:cubicBezTo>
                    <a:pt x="33640" y="7377"/>
                    <a:pt x="51451" y="0"/>
                    <a:pt x="70021" y="0"/>
                  </a:cubicBezTo>
                  <a:close/>
                </a:path>
              </a:pathLst>
            </a:custGeom>
            <a:solidFill>
              <a:srgbClr val="FBD1D3"/>
            </a:solidFill>
            <a:ln w="9525" cap="rnd">
              <a:solidFill>
                <a:srgbClr val="352259"/>
              </a:solidFill>
              <a:prstDash val="solid"/>
              <a:round/>
            </a:ln>
          </p:spPr>
        </p:sp>
        <p:sp>
          <p:nvSpPr>
            <p:cNvPr id="537" name="TextBox 155"/>
            <p:cNvSpPr txBox="1"/>
            <p:nvPr/>
          </p:nvSpPr>
          <p:spPr>
            <a:xfrm>
              <a:off x="6990797" y="6205445"/>
              <a:ext cx="2208298" cy="401791"/>
            </a:xfrm>
            <a:prstGeom prst="rect">
              <a:avLst/>
            </a:prstGeom>
          </p:spPr>
          <p:txBody>
            <a:bodyPr lIns="42333" tIns="42333" rIns="42333" bIns="42333" rtlCol="0" anchor="ctr"/>
            <a:lstStyle/>
            <a:p>
              <a:pPr algn="ctr">
                <a:lnSpc>
                  <a:spcPts val="1200"/>
                </a:lnSpc>
              </a:pPr>
              <a:endParaRPr sz="150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38" name="Freeform 157"/>
            <p:cNvSpPr/>
            <p:nvPr/>
          </p:nvSpPr>
          <p:spPr>
            <a:xfrm>
              <a:off x="6990797" y="6172338"/>
              <a:ext cx="455494" cy="434898"/>
            </a:xfrm>
            <a:custGeom>
              <a:avLst/>
              <a:gdLst/>
              <a:ahLst/>
              <a:cxnLst/>
              <a:rect l="l" t="t" r="r" b="b"/>
              <a:pathLst>
                <a:path w="812800" h="776048">
                  <a:moveTo>
                    <a:pt x="406400" y="0"/>
                  </a:moveTo>
                  <a:cubicBezTo>
                    <a:pt x="181951" y="0"/>
                    <a:pt x="0" y="173724"/>
                    <a:pt x="0" y="388024"/>
                  </a:cubicBezTo>
                  <a:cubicBezTo>
                    <a:pt x="0" y="602324"/>
                    <a:pt x="181951" y="776048"/>
                    <a:pt x="406400" y="776048"/>
                  </a:cubicBezTo>
                  <a:cubicBezTo>
                    <a:pt x="630849" y="776048"/>
                    <a:pt x="812800" y="602324"/>
                    <a:pt x="812800" y="388024"/>
                  </a:cubicBezTo>
                  <a:cubicBezTo>
                    <a:pt x="812800" y="173724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3131"/>
            </a:solidFill>
          </p:spPr>
        </p:sp>
        <p:sp>
          <p:nvSpPr>
            <p:cNvPr id="539" name="TextBox 158"/>
            <p:cNvSpPr txBox="1"/>
            <p:nvPr/>
          </p:nvSpPr>
          <p:spPr>
            <a:xfrm>
              <a:off x="7033500" y="6207772"/>
              <a:ext cx="370089" cy="358692"/>
            </a:xfrm>
            <a:prstGeom prst="rect">
              <a:avLst/>
            </a:prstGeom>
          </p:spPr>
          <p:txBody>
            <a:bodyPr lIns="42333" tIns="42333" rIns="42333" bIns="42333" rtlCol="0" anchor="ctr"/>
            <a:lstStyle/>
            <a:p>
              <a:pPr algn="ctr">
                <a:lnSpc>
                  <a:spcPts val="1200"/>
                </a:lnSpc>
              </a:pPr>
              <a:r>
                <a:rPr lang="en-US" sz="1000">
                  <a:solidFill>
                    <a:srgbClr val="FFFBF6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10</a:t>
              </a:r>
            </a:p>
          </p:txBody>
        </p:sp>
        <p:sp>
          <p:nvSpPr>
            <p:cNvPr id="540" name="TextBox 159"/>
            <p:cNvSpPr txBox="1"/>
            <p:nvPr/>
          </p:nvSpPr>
          <p:spPr>
            <a:xfrm>
              <a:off x="7508113" y="6289775"/>
              <a:ext cx="1046518" cy="24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00"/>
                </a:lnSpc>
                <a:spcBef>
                  <a:spcPct val="0"/>
                </a:spcBef>
              </a:pPr>
              <a:r>
                <a:rPr lang="en-US" sz="1000" dirty="0" err="1">
                  <a:solidFill>
                    <a:srgbClr val="023369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สตูล</a:t>
              </a:r>
              <a:endParaRPr lang="en-US" sz="1000" dirty="0">
                <a:solidFill>
                  <a:srgbClr val="023369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41" name="TextBox 160"/>
            <p:cNvSpPr txBox="1"/>
            <p:nvPr/>
          </p:nvSpPr>
          <p:spPr>
            <a:xfrm>
              <a:off x="8544132" y="6311810"/>
              <a:ext cx="591617" cy="24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0"/>
                </a:lnSpc>
                <a:spcBef>
                  <a:spcPct val="0"/>
                </a:spcBef>
              </a:pPr>
              <a:r>
                <a:rPr lang="en-US" sz="1000">
                  <a:solidFill>
                    <a:srgbClr val="023369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57.77</a:t>
              </a:r>
            </a:p>
          </p:txBody>
        </p:sp>
        <p:sp>
          <p:nvSpPr>
            <p:cNvPr id="542" name="TextBox 161"/>
            <p:cNvSpPr txBox="1"/>
            <p:nvPr/>
          </p:nvSpPr>
          <p:spPr>
            <a:xfrm>
              <a:off x="4886478" y="1449936"/>
              <a:ext cx="1046518" cy="24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0"/>
                </a:lnSpc>
                <a:spcBef>
                  <a:spcPct val="0"/>
                </a:spcBef>
              </a:pPr>
              <a:r>
                <a:rPr lang="en-US" sz="1000" dirty="0" err="1">
                  <a:solidFill>
                    <a:srgbClr val="023369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สระแก้ว</a:t>
              </a:r>
              <a:endParaRPr lang="en-US" sz="1000" dirty="0">
                <a:solidFill>
                  <a:srgbClr val="023369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43" name="TextBox 162"/>
            <p:cNvSpPr txBox="1"/>
            <p:nvPr/>
          </p:nvSpPr>
          <p:spPr>
            <a:xfrm>
              <a:off x="7583737" y="4213900"/>
              <a:ext cx="1046518" cy="24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00"/>
                </a:lnSpc>
                <a:spcBef>
                  <a:spcPct val="0"/>
                </a:spcBef>
              </a:pPr>
              <a:r>
                <a:rPr lang="en-US" sz="1000" dirty="0" err="1">
                  <a:solidFill>
                    <a:srgbClr val="023369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ปทุมธานี</a:t>
              </a:r>
              <a:endParaRPr lang="en-US" sz="1000" dirty="0">
                <a:solidFill>
                  <a:srgbClr val="023369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44" name="TextBox 163"/>
            <p:cNvSpPr txBox="1"/>
            <p:nvPr/>
          </p:nvSpPr>
          <p:spPr>
            <a:xfrm>
              <a:off x="7471265" y="5759662"/>
              <a:ext cx="1046518" cy="24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0"/>
                </a:lnSpc>
                <a:spcBef>
                  <a:spcPct val="0"/>
                </a:spcBef>
              </a:pPr>
              <a:r>
                <a:rPr lang="en-US" sz="1000" dirty="0" err="1">
                  <a:solidFill>
                    <a:srgbClr val="023369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สมุทรสงคราม</a:t>
              </a:r>
              <a:endParaRPr lang="en-US" sz="1000" dirty="0">
                <a:solidFill>
                  <a:srgbClr val="023369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45" name="TextBox 164"/>
            <p:cNvSpPr txBox="1"/>
            <p:nvPr/>
          </p:nvSpPr>
          <p:spPr>
            <a:xfrm>
              <a:off x="7545547" y="5238972"/>
              <a:ext cx="1046518" cy="24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00"/>
                </a:lnSpc>
                <a:spcBef>
                  <a:spcPct val="0"/>
                </a:spcBef>
              </a:pPr>
              <a:r>
                <a:rPr lang="en-US" sz="1000" dirty="0" err="1">
                  <a:solidFill>
                    <a:srgbClr val="023369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มุกดาหาร</a:t>
              </a:r>
              <a:endParaRPr lang="en-US" sz="1000" dirty="0">
                <a:solidFill>
                  <a:srgbClr val="023369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46" name="TextBox 165"/>
            <p:cNvSpPr txBox="1"/>
            <p:nvPr/>
          </p:nvSpPr>
          <p:spPr>
            <a:xfrm>
              <a:off x="7218543" y="1005138"/>
              <a:ext cx="1046518" cy="24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0"/>
                </a:lnSpc>
                <a:spcBef>
                  <a:spcPct val="0"/>
                </a:spcBef>
              </a:pPr>
              <a:r>
                <a:rPr lang="en-US" sz="1000" dirty="0" err="1">
                  <a:solidFill>
                    <a:srgbClr val="023369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สุโขทัย</a:t>
              </a:r>
              <a:endParaRPr lang="en-US" sz="1000" dirty="0">
                <a:solidFill>
                  <a:srgbClr val="023369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47" name="TextBox 166"/>
            <p:cNvSpPr txBox="1"/>
            <p:nvPr/>
          </p:nvSpPr>
          <p:spPr>
            <a:xfrm>
              <a:off x="7486343" y="2003674"/>
              <a:ext cx="1046518" cy="24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0"/>
                </a:lnSpc>
                <a:spcBef>
                  <a:spcPct val="0"/>
                </a:spcBef>
              </a:pPr>
              <a:r>
                <a:rPr lang="en-US" sz="1000" spc="-30" dirty="0" err="1">
                  <a:solidFill>
                    <a:srgbClr val="023369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ประจวบคีรี</a:t>
              </a:r>
              <a:r>
                <a:rPr lang="th-TH" sz="1000" spc="-30" dirty="0">
                  <a:solidFill>
                    <a:srgbClr val="023369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ขันธ์</a:t>
              </a:r>
              <a:endParaRPr lang="en-US" sz="1000" spc="-30" dirty="0">
                <a:solidFill>
                  <a:srgbClr val="023369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48" name="TextBox 167"/>
            <p:cNvSpPr txBox="1"/>
            <p:nvPr/>
          </p:nvSpPr>
          <p:spPr>
            <a:xfrm>
              <a:off x="7218543" y="3067058"/>
              <a:ext cx="1046518" cy="2448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00"/>
                </a:lnSpc>
                <a:spcBef>
                  <a:spcPct val="0"/>
                </a:spcBef>
              </a:pPr>
              <a:r>
                <a:rPr lang="en-US" sz="1000">
                  <a:solidFill>
                    <a:srgbClr val="023369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สุรินทร์</a:t>
              </a:r>
            </a:p>
          </p:txBody>
        </p:sp>
      </p:grpSp>
      <p:sp>
        <p:nvSpPr>
          <p:cNvPr id="162" name="TextBox 3"/>
          <p:cNvSpPr txBox="1"/>
          <p:nvPr/>
        </p:nvSpPr>
        <p:spPr>
          <a:xfrm>
            <a:off x="6529429" y="3153879"/>
            <a:ext cx="3604812" cy="2212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0"/>
              </a:lnSpc>
              <a:spcBef>
                <a:spcPct val="0"/>
              </a:spcBef>
            </a:pPr>
            <a:r>
              <a:rPr lang="en-US" sz="1500" b="1" dirty="0" err="1">
                <a:solidFill>
                  <a:srgbClr val="023369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ผลการเ</a:t>
            </a:r>
            <a:r>
              <a:rPr lang="th-TH" sz="1500" b="1" dirty="0">
                <a:solidFill>
                  <a:srgbClr val="023369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บิ</a:t>
            </a:r>
            <a:r>
              <a:rPr lang="en-US" sz="1500" b="1" dirty="0" err="1">
                <a:solidFill>
                  <a:srgbClr val="023369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กจ่าย</a:t>
            </a:r>
            <a:r>
              <a:rPr lang="th-TH" sz="1500" b="1" dirty="0">
                <a:solidFill>
                  <a:srgbClr val="023369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ต่ำสุด </a:t>
            </a:r>
            <a:r>
              <a:rPr lang="en-US" sz="1500" b="1" dirty="0">
                <a:solidFill>
                  <a:srgbClr val="023369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10 </a:t>
            </a:r>
            <a:r>
              <a:rPr lang="en-US" sz="1500" b="1" dirty="0" err="1">
                <a:solidFill>
                  <a:srgbClr val="023369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อันดับแรก</a:t>
            </a:r>
            <a:endParaRPr lang="en-US" sz="1500" b="1" dirty="0">
              <a:solidFill>
                <a:srgbClr val="023369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72567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72552" y="249130"/>
            <a:ext cx="9017000" cy="603268"/>
            <a:chOff x="0" y="-175733"/>
            <a:chExt cx="21640800" cy="1447844"/>
          </a:xfrm>
        </p:grpSpPr>
        <p:sp>
          <p:nvSpPr>
            <p:cNvPr id="6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25</a:t>
              </a:r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Rectangle 33"/>
          <p:cNvSpPr/>
          <p:nvPr/>
        </p:nvSpPr>
        <p:spPr>
          <a:xfrm>
            <a:off x="919286" y="2425872"/>
            <a:ext cx="8323531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h-TH" sz="2000" b="1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4.2 รายงานผลการดำเนินงานการประเมินผลการดำเนินงานทุนหมุนเวียน ประจำปีบัญชี 2566 (ฉบับสมบูรณ์)</a:t>
            </a:r>
          </a:p>
          <a:p>
            <a:pPr algn="ctr">
              <a:lnSpc>
                <a:spcPct val="130000"/>
              </a:lnSpc>
            </a:pPr>
            <a:endParaRPr lang="th-TH" sz="2000" b="1" dirty="0">
              <a:ln>
                <a:solidFill>
                  <a:schemeClr val="tx1"/>
                </a:solidFill>
              </a:ln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70" name="Group 69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72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78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79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73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74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75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76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77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71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73975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5"/>
          <p:cNvGrpSpPr/>
          <p:nvPr/>
        </p:nvGrpSpPr>
        <p:grpSpPr>
          <a:xfrm>
            <a:off x="572552" y="205063"/>
            <a:ext cx="9017000" cy="603268"/>
            <a:chOff x="0" y="-175733"/>
            <a:chExt cx="21640800" cy="1447844"/>
          </a:xfrm>
        </p:grpSpPr>
        <p:sp>
          <p:nvSpPr>
            <p:cNvPr id="62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3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7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64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6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65" name="TextBox 13"/>
            <p:cNvSpPr txBox="1"/>
            <p:nvPr/>
          </p:nvSpPr>
          <p:spPr>
            <a:xfrm>
              <a:off x="388478" y="184356"/>
              <a:ext cx="4198694" cy="9644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66" name="TextBox 15"/>
            <p:cNvSpPr txBox="1"/>
            <p:nvPr/>
          </p:nvSpPr>
          <p:spPr>
            <a:xfrm>
              <a:off x="18503851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26</a:t>
              </a:r>
            </a:p>
          </p:txBody>
        </p:sp>
        <p:sp>
          <p:nvSpPr>
            <p:cNvPr id="6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" name="Rectangle 33">
            <a:extLst>
              <a:ext uri="{FF2B5EF4-FFF2-40B4-BE49-F238E27FC236}">
                <a16:creationId xmlns:a16="http://schemas.microsoft.com/office/drawing/2014/main" id="{3E1CF46F-EBAB-4F00-368A-71A282488E6F}"/>
              </a:ext>
            </a:extLst>
          </p:cNvPr>
          <p:cNvSpPr/>
          <p:nvPr/>
        </p:nvSpPr>
        <p:spPr>
          <a:xfrm>
            <a:off x="1102051" y="100871"/>
            <a:ext cx="8323531" cy="70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4.2 รายงานผลการดำเนินงานการประเมินผลการดำเนินงานทุนหมุนเวียน </a:t>
            </a:r>
            <a:b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ประจำปีบัญชี 2566 (ฉบับสมบูรณ์)</a:t>
            </a:r>
          </a:p>
          <a:p>
            <a:pPr algn="ctr">
              <a:lnSpc>
                <a:spcPct val="130000"/>
              </a:lnSpc>
            </a:pPr>
            <a:endParaRPr lang="th-TH" sz="1100" b="1" dirty="0">
              <a:solidFill>
                <a:srgbClr val="002060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31" name="Group 30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39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45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46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40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41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42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43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44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38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551" y="876361"/>
            <a:ext cx="9017002" cy="452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053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5"/>
          <p:cNvGrpSpPr/>
          <p:nvPr/>
        </p:nvGrpSpPr>
        <p:grpSpPr>
          <a:xfrm>
            <a:off x="572552" y="249131"/>
            <a:ext cx="9017000" cy="603268"/>
            <a:chOff x="0" y="-175733"/>
            <a:chExt cx="21640800" cy="1447844"/>
          </a:xfrm>
        </p:grpSpPr>
        <p:sp>
          <p:nvSpPr>
            <p:cNvPr id="62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3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7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64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6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65" name="TextBox 13"/>
            <p:cNvSpPr txBox="1"/>
            <p:nvPr/>
          </p:nvSpPr>
          <p:spPr>
            <a:xfrm>
              <a:off x="388478" y="184356"/>
              <a:ext cx="4198694" cy="9644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66" name="TextBox 15"/>
            <p:cNvSpPr txBox="1"/>
            <p:nvPr/>
          </p:nvSpPr>
          <p:spPr>
            <a:xfrm>
              <a:off x="18503851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27</a:t>
              </a:r>
            </a:p>
          </p:txBody>
        </p:sp>
        <p:sp>
          <p:nvSpPr>
            <p:cNvPr id="6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Rectangle 4"/>
          <p:cNvSpPr/>
          <p:nvPr/>
        </p:nvSpPr>
        <p:spPr>
          <a:xfrm>
            <a:off x="543571" y="4903696"/>
            <a:ext cx="893775" cy="3424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5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72" y="879265"/>
            <a:ext cx="9045982" cy="4497668"/>
          </a:xfrm>
          <a:prstGeom prst="rect">
            <a:avLst/>
          </a:prstGeom>
        </p:spPr>
      </p:pic>
      <p:sp>
        <p:nvSpPr>
          <p:cNvPr id="2" name="Rectangle 33">
            <a:extLst>
              <a:ext uri="{FF2B5EF4-FFF2-40B4-BE49-F238E27FC236}">
                <a16:creationId xmlns:a16="http://schemas.microsoft.com/office/drawing/2014/main" id="{97145C8D-253B-DA20-8830-21732D0076C0}"/>
              </a:ext>
            </a:extLst>
          </p:cNvPr>
          <p:cNvSpPr/>
          <p:nvPr/>
        </p:nvSpPr>
        <p:spPr>
          <a:xfrm>
            <a:off x="1102051" y="144939"/>
            <a:ext cx="8323531" cy="70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4.2 รายงานผลการดำเนินงานการประเมินผลการดำเนินงานทุนหมุนเวียน </a:t>
            </a:r>
            <a:b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ประจำปีบัญชี 2566 (ฉบับสมบูรณ์)</a:t>
            </a:r>
          </a:p>
          <a:p>
            <a:pPr algn="ctr">
              <a:lnSpc>
                <a:spcPct val="130000"/>
              </a:lnSpc>
            </a:pPr>
            <a:endParaRPr lang="th-TH" sz="1100" b="1" dirty="0">
              <a:solidFill>
                <a:srgbClr val="002060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38" name="Group 37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40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46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47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41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42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43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44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45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3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84099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72552" y="249130"/>
            <a:ext cx="9017000" cy="603268"/>
            <a:chOff x="0" y="-175733"/>
            <a:chExt cx="21640800" cy="1447844"/>
          </a:xfrm>
        </p:grpSpPr>
        <p:sp>
          <p:nvSpPr>
            <p:cNvPr id="6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28</a:t>
              </a:r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Rectangle 33"/>
          <p:cNvSpPr/>
          <p:nvPr/>
        </p:nvSpPr>
        <p:spPr>
          <a:xfrm>
            <a:off x="919286" y="2640752"/>
            <a:ext cx="832353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h-TH" sz="2000" b="1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4.3 รายงานผลการดำเนินงานการประเมินผลการดำเนินงานทุนหมุนเวียน ประจำปีบัญชี 2567 </a:t>
            </a:r>
            <a:br>
              <a:rPr lang="th-TH" sz="2000" b="1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2000" b="1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กองทุนพัฒนาบทบาทสตรี กรมการพัฒนาชุมชน 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70" name="Group 69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72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78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79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73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74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75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76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77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71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993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51503" y="273499"/>
            <a:ext cx="9017000" cy="530046"/>
            <a:chOff x="0" y="0"/>
            <a:chExt cx="21640800" cy="1272111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2" name="AutoShape 12"/>
            <p:cNvSpPr/>
            <p:nvPr/>
          </p:nvSpPr>
          <p:spPr>
            <a:xfrm>
              <a:off x="4659803" y="658492"/>
              <a:ext cx="12321194" cy="0"/>
            </a:xfrm>
            <a:prstGeom prst="line">
              <a:avLst/>
            </a:prstGeom>
            <a:ln w="38100" cap="flat">
              <a:solidFill>
                <a:srgbClr val="00296B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4630776" y="131657"/>
              <a:ext cx="12321194" cy="389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2"/>
                </a:lnSpc>
              </a:pPr>
              <a:r>
                <a:rPr lang="en-US" sz="1222" b="1" dirty="0" err="1">
                  <a:solidFill>
                    <a:srgbClr val="00296B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ระเบียบวาระการประชุมคณะกรรมการบริหารกองทุนพัฒนาบทบาทสตรี</a:t>
              </a:r>
              <a:r>
                <a:rPr lang="en-US" sz="1222" b="1" dirty="0">
                  <a:solidFill>
                    <a:srgbClr val="00296B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</a:t>
              </a:r>
              <a:r>
                <a:rPr lang="th-TH" sz="1222" b="1" dirty="0">
                  <a:solidFill>
                    <a:srgbClr val="00296B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(ต่อ)</a:t>
              </a:r>
              <a:endParaRPr lang="en-US" sz="1222" b="1" dirty="0">
                <a:solidFill>
                  <a:srgbClr val="00296B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02</a:t>
              </a:r>
            </a:p>
          </p:txBody>
        </p:sp>
        <p:sp>
          <p:nvSpPr>
            <p:cNvPr id="15" name="Freeform 15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408583" y="186051"/>
              <a:ext cx="900067" cy="900067"/>
            </a:xfrm>
            <a:custGeom>
              <a:avLst/>
              <a:gdLst/>
              <a:ahLst/>
              <a:cxnLst/>
              <a:rect l="l" t="t" r="r" b="b"/>
              <a:pathLst>
                <a:path w="900067" h="900067">
                  <a:moveTo>
                    <a:pt x="0" y="0"/>
                  </a:moveTo>
                  <a:lnTo>
                    <a:pt x="900067" y="0"/>
                  </a:lnTo>
                  <a:lnTo>
                    <a:pt x="900067" y="900067"/>
                  </a:lnTo>
                  <a:lnTo>
                    <a:pt x="0" y="9000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1465961" y="209364"/>
              <a:ext cx="2785260" cy="861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en-US" sz="1000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กรมการพัฒนาชุมชน</a:t>
              </a:r>
              <a:endParaRPr lang="en-US" sz="1000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  <a:p>
              <a:pPr>
                <a:lnSpc>
                  <a:spcPts val="1400"/>
                </a:lnSpc>
              </a:pPr>
              <a:r>
                <a:rPr lang="en-US" sz="1000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กระทรวงมหาดไทย</a:t>
              </a:r>
              <a:endParaRPr lang="en-US" sz="1000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grpSp>
        <p:nvGrpSpPr>
          <p:cNvPr id="75" name="กลุ่ม 34"/>
          <p:cNvGrpSpPr/>
          <p:nvPr/>
        </p:nvGrpSpPr>
        <p:grpSpPr>
          <a:xfrm>
            <a:off x="212143" y="921554"/>
            <a:ext cx="3782589" cy="559571"/>
            <a:chOff x="204478" y="2499742"/>
            <a:chExt cx="3551339" cy="503612"/>
          </a:xfrm>
          <a:effectLst>
            <a:outerShdw blurRad="50800" dist="50800" dir="5400000" algn="ctr" rotWithShape="0">
              <a:srgbClr val="000000">
                <a:alpha val="80000"/>
              </a:srgbClr>
            </a:outerShdw>
          </a:effectLst>
        </p:grpSpPr>
        <p:grpSp>
          <p:nvGrpSpPr>
            <p:cNvPr id="76" name="กลุ่ม 17"/>
            <p:cNvGrpSpPr/>
            <p:nvPr/>
          </p:nvGrpSpPr>
          <p:grpSpPr>
            <a:xfrm>
              <a:off x="204478" y="2499742"/>
              <a:ext cx="3551339" cy="470863"/>
              <a:chOff x="376926" y="1177925"/>
              <a:chExt cx="4676112" cy="470863"/>
            </a:xfrm>
          </p:grpSpPr>
          <p:sp>
            <p:nvSpPr>
              <p:cNvPr id="78" name="สี่เหลี่ยมผืนผ้ามุมมน 10"/>
              <p:cNvSpPr/>
              <p:nvPr/>
            </p:nvSpPr>
            <p:spPr>
              <a:xfrm>
                <a:off x="503239" y="1177925"/>
                <a:ext cx="4549799" cy="461963"/>
              </a:xfrm>
              <a:prstGeom prst="roundRect">
                <a:avLst/>
              </a:prstGeom>
              <a:solidFill>
                <a:srgbClr val="E7E5DD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45">
                  <a:lnSpc>
                    <a:spcPct val="120000"/>
                  </a:lnSpc>
                  <a:defRPr/>
                </a:pP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9" name="สี่เหลี่ยมผืนผ้ามุมมน 10"/>
              <p:cNvSpPr/>
              <p:nvPr/>
            </p:nvSpPr>
            <p:spPr>
              <a:xfrm>
                <a:off x="376926" y="1186825"/>
                <a:ext cx="4172666" cy="461963"/>
              </a:xfrm>
              <a:prstGeom prst="roundRect">
                <a:avLst/>
              </a:prstGeom>
              <a:solidFill>
                <a:srgbClr val="ABA387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761945">
                  <a:lnSpc>
                    <a:spcPct val="120000"/>
                  </a:lnSpc>
                  <a:defRPr/>
                </a:pPr>
                <a:endParaRPr lang="th-TH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0" name="สี่เหลี่ยมผืนผ้ามุมมน 10"/>
              <p:cNvSpPr/>
              <p:nvPr/>
            </p:nvSpPr>
            <p:spPr>
              <a:xfrm>
                <a:off x="376927" y="1181109"/>
                <a:ext cx="4082923" cy="464821"/>
              </a:xfrm>
              <a:prstGeom prst="roundRect">
                <a:avLst/>
              </a:prstGeom>
              <a:solidFill>
                <a:srgbClr val="D6D2C4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596188" indent="-596188">
                  <a:lnSpc>
                    <a:spcPct val="120000"/>
                  </a:lnSpc>
                  <a:defRPr/>
                </a:pPr>
                <a:r>
                  <a:rPr lang="th-TH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วาระที่ </a:t>
                </a:r>
                <a:r>
                  <a:rPr lang="en-US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4</a:t>
                </a:r>
                <a:r>
                  <a:rPr lang="th-TH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</a:t>
                </a:r>
                <a:r>
                  <a:rPr lang="en-US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:</a:t>
                </a:r>
                <a:r>
                  <a:rPr lang="th-TH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เพื่อทราบ</a:t>
                </a:r>
              </a:p>
            </p:txBody>
          </p:sp>
        </p:grpSp>
        <p:sp>
          <p:nvSpPr>
            <p:cNvPr id="77" name="สี่เหลี่ยมผืนผ้า 36"/>
            <p:cNvSpPr/>
            <p:nvPr/>
          </p:nvSpPr>
          <p:spPr>
            <a:xfrm>
              <a:off x="3393719" y="2587857"/>
              <a:ext cx="328211" cy="415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00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</a:t>
              </a:r>
              <a:endParaRPr lang="th-TH" sz="2000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sp>
        <p:nvSpPr>
          <p:cNvPr id="81" name="สี่เหลี่ยมผืนผ้า 21"/>
          <p:cNvSpPr/>
          <p:nvPr/>
        </p:nvSpPr>
        <p:spPr>
          <a:xfrm>
            <a:off x="4125029" y="885372"/>
            <a:ext cx="579782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>
              <a:lnSpc>
                <a:spcPct val="120000"/>
              </a:lnSpc>
            </a:pPr>
            <a:r>
              <a:rPr lang="th-TH" sz="1400" spc="-2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4.4 รายงานผลการดำเนินงานตามตัวชี้วัดที่ 5.1 บทบาทคณะกรรมการบริหาร</a:t>
            </a:r>
            <a:r>
              <a:rPr lang="th-TH" sz="1400" spc="-9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เงินทุนหมุนเวียน เรื่อง สรุปผลการดำเนินงานกองทุนพัฒนาบทบาทสตรี ประจำปี 2567 </a:t>
            </a:r>
            <a:r>
              <a:rPr lang="th-TH" sz="1400" spc="-2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สิ้นไตรมาส 2 (มกราคม - มีนาคม 2567)	</a:t>
            </a:r>
          </a:p>
          <a:p>
            <a:pPr algn="thaiDist">
              <a:lnSpc>
                <a:spcPct val="120000"/>
              </a:lnSpc>
            </a:pPr>
            <a:r>
              <a:rPr lang="th-TH" sz="1400" spc="-2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4.5 การบริหารจัดการหนี้ของกองทุนพัฒนาบทบาทสตรี </a:t>
            </a:r>
          </a:p>
          <a:p>
            <a:pPr algn="thaiDist">
              <a:lnSpc>
                <a:spcPct val="120000"/>
              </a:lnSpc>
            </a:pPr>
            <a:r>
              <a:rPr lang="th-TH" sz="1400" spc="-2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4.6 การบริหารจัดการหนี้ของกองทุนพัฒนาบทบาทสตรีกรุงเทพมหานคร</a:t>
            </a:r>
          </a:p>
          <a:p>
            <a:pPr algn="thaiDist">
              <a:lnSpc>
                <a:spcPct val="120000"/>
              </a:lnSpc>
            </a:pPr>
            <a:r>
              <a:rPr lang="th-TH" sz="1400" spc="-2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4.7 รายงานผลข้อมูลการดำเนินการทางกฎหมายเกี่ยวกับการดำเนินคดีแพ่ง </a:t>
            </a:r>
            <a:br>
              <a:rPr lang="th-TH" sz="1400" spc="-2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400" spc="-2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และคดีอาญาของกองทุนพัฒนาบทบาทสตรี</a:t>
            </a:r>
          </a:p>
          <a:p>
            <a:pPr algn="thaiDist">
              <a:lnSpc>
                <a:spcPct val="120000"/>
              </a:lnSpc>
            </a:pPr>
            <a:r>
              <a:rPr lang="th-TH" sz="1400" spc="-2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4.8 รายงานผลการดำเนินงานตามประกาศคณะกรรมการบริหารกองทุนพัฒนาบทบาทสตรีให้ความช่วยเหลือและบรรเทาความเดือดร้อนให้แก่ลูกหนี้ </a:t>
            </a:r>
          </a:p>
          <a:p>
            <a:pPr algn="thaiDist">
              <a:lnSpc>
                <a:spcPct val="120000"/>
              </a:lnSpc>
            </a:pPr>
            <a:r>
              <a:rPr lang="th-TH" sz="1400" spc="-2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4.9 วาระการดำรงตำแหน่งของคณะกรรมการบริหารกองทุนพัฒนาบทบาทสตรี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69" name="Group 68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71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98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99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72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73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74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96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97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70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  <p:grpSp>
        <p:nvGrpSpPr>
          <p:cNvPr id="61" name="กลุ่ม 49">
            <a:extLst>
              <a:ext uri="{FF2B5EF4-FFF2-40B4-BE49-F238E27FC236}">
                <a16:creationId xmlns:a16="http://schemas.microsoft.com/office/drawing/2014/main" id="{469804B4-A495-6F38-48E8-62221261FFAC}"/>
              </a:ext>
            </a:extLst>
          </p:cNvPr>
          <p:cNvGrpSpPr/>
          <p:nvPr/>
        </p:nvGrpSpPr>
        <p:grpSpPr>
          <a:xfrm>
            <a:off x="266265" y="3526880"/>
            <a:ext cx="3766751" cy="518930"/>
            <a:chOff x="193090" y="1622498"/>
            <a:chExt cx="3538676" cy="467037"/>
          </a:xfrm>
          <a:effectLst>
            <a:outerShdw blurRad="50800" dist="50800" dir="5400000" algn="ctr" rotWithShape="0">
              <a:srgbClr val="000000">
                <a:alpha val="80000"/>
              </a:srgbClr>
            </a:outerShdw>
          </a:effectLst>
        </p:grpSpPr>
        <p:grpSp>
          <p:nvGrpSpPr>
            <p:cNvPr id="62" name="กลุ่ม 50">
              <a:extLst>
                <a:ext uri="{FF2B5EF4-FFF2-40B4-BE49-F238E27FC236}">
                  <a16:creationId xmlns:a16="http://schemas.microsoft.com/office/drawing/2014/main" id="{F6531DA4-0FF3-4E99-0385-D2EB0EBB6832}"/>
                </a:ext>
              </a:extLst>
            </p:cNvPr>
            <p:cNvGrpSpPr/>
            <p:nvPr/>
          </p:nvGrpSpPr>
          <p:grpSpPr>
            <a:xfrm>
              <a:off x="193090" y="1622498"/>
              <a:ext cx="3538676" cy="467037"/>
              <a:chOff x="361930" y="1164777"/>
              <a:chExt cx="4659438" cy="467037"/>
            </a:xfrm>
          </p:grpSpPr>
          <p:sp>
            <p:nvSpPr>
              <p:cNvPr id="64" name="สี่เหลี่ยมผืนผ้ามุมมน 10">
                <a:extLst>
                  <a:ext uri="{FF2B5EF4-FFF2-40B4-BE49-F238E27FC236}">
                    <a16:creationId xmlns:a16="http://schemas.microsoft.com/office/drawing/2014/main" id="{4CC3EBE7-1797-E1E3-988E-67CBEF2B5202}"/>
                  </a:ext>
                </a:extLst>
              </p:cNvPr>
              <p:cNvSpPr/>
              <p:nvPr/>
            </p:nvSpPr>
            <p:spPr>
              <a:xfrm>
                <a:off x="361930" y="1184278"/>
                <a:ext cx="4659438" cy="437756"/>
              </a:xfrm>
              <a:prstGeom prst="roundRect">
                <a:avLst/>
              </a:prstGeom>
              <a:solidFill>
                <a:srgbClr val="E7E5DD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 defTabSz="761945">
                  <a:defRPr/>
                </a:pPr>
                <a:endParaRPr lang="th-TH" sz="2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5" name="สี่เหลี่ยมผืนผ้ามุมมน 10">
                <a:extLst>
                  <a:ext uri="{FF2B5EF4-FFF2-40B4-BE49-F238E27FC236}">
                    <a16:creationId xmlns:a16="http://schemas.microsoft.com/office/drawing/2014/main" id="{E3465719-F10D-7C06-3416-88E82730FF79}"/>
                  </a:ext>
                </a:extLst>
              </p:cNvPr>
              <p:cNvSpPr/>
              <p:nvPr/>
            </p:nvSpPr>
            <p:spPr>
              <a:xfrm>
                <a:off x="361930" y="1169851"/>
                <a:ext cx="4142851" cy="461963"/>
              </a:xfrm>
              <a:prstGeom prst="roundRect">
                <a:avLst/>
              </a:prstGeom>
              <a:solidFill>
                <a:srgbClr val="96877A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r" defTabSz="761945">
                  <a:defRPr/>
                </a:pPr>
                <a:endParaRPr lang="th-TH" sz="2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สี่เหลี่ยมผืนผ้ามุมมน 10">
                <a:extLst>
                  <a:ext uri="{FF2B5EF4-FFF2-40B4-BE49-F238E27FC236}">
                    <a16:creationId xmlns:a16="http://schemas.microsoft.com/office/drawing/2014/main" id="{1E2A15AE-0F71-4F61-1EE5-62D34143A48D}"/>
                  </a:ext>
                </a:extLst>
              </p:cNvPr>
              <p:cNvSpPr/>
              <p:nvPr/>
            </p:nvSpPr>
            <p:spPr>
              <a:xfrm>
                <a:off x="361930" y="1164777"/>
                <a:ext cx="4046288" cy="464179"/>
              </a:xfrm>
              <a:prstGeom prst="roundRect">
                <a:avLst/>
              </a:prstGeom>
              <a:solidFill>
                <a:schemeClr val="bg1">
                  <a:lumMod val="95000"/>
                  <a:alpha val="6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596188" indent="-596188">
                  <a:lnSpc>
                    <a:spcPct val="150000"/>
                  </a:lnSpc>
                  <a:defRPr/>
                </a:pPr>
                <a:r>
                  <a:rPr lang="th-TH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วาระที่ 5 </a:t>
                </a:r>
                <a:r>
                  <a:rPr lang="en-US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:</a:t>
                </a:r>
                <a:r>
                  <a:rPr lang="th-TH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เพื่อพิจารณา</a:t>
                </a:r>
              </a:p>
            </p:txBody>
          </p:sp>
        </p:grpSp>
        <p:sp>
          <p:nvSpPr>
            <p:cNvPr id="63" name="สี่เหลี่ยมผืนผ้า 51">
              <a:extLst>
                <a:ext uri="{FF2B5EF4-FFF2-40B4-BE49-F238E27FC236}">
                  <a16:creationId xmlns:a16="http://schemas.microsoft.com/office/drawing/2014/main" id="{4D6AE7D4-BCCE-E60C-7684-8DE97E935495}"/>
                </a:ext>
              </a:extLst>
            </p:cNvPr>
            <p:cNvSpPr/>
            <p:nvPr/>
          </p:nvSpPr>
          <p:spPr>
            <a:xfrm>
              <a:off x="3372540" y="1711085"/>
              <a:ext cx="330102" cy="3600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200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</a:t>
              </a:r>
              <a:endParaRPr lang="th-TH" sz="2000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sp>
        <p:nvSpPr>
          <p:cNvPr id="67" name="Rectangle 66"/>
          <p:cNvSpPr/>
          <p:nvPr/>
        </p:nvSpPr>
        <p:spPr>
          <a:xfrm>
            <a:off x="4095909" y="3526880"/>
            <a:ext cx="5797826" cy="1196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th-TH" sz="14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5.1 การพิจารณาจัดสรรงบประมาณเงินอุดหนุน และเงินทุนหมุนเวียนกองทุนพัฒนาบทบาทสตรี ประจำปีงบประมาณ พ.ศ. 2567 (เพิ่มเติม)</a:t>
            </a:r>
          </a:p>
          <a:p>
            <a:pPr>
              <a:lnSpc>
                <a:spcPct val="130000"/>
              </a:lnSpc>
            </a:pPr>
            <a:r>
              <a:rPr lang="th-TH" sz="14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5.2 ร่าง</a:t>
            </a:r>
            <a:r>
              <a:rPr lang="th-TH" sz="1400" spc="-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แผนการดำเนินงานและแผนการใช้จ่ายงบประมาณ กองทุนพัฒนาบทบาทสตรี </a:t>
            </a:r>
            <a:r>
              <a:rPr lang="th-TH" sz="14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ประจำปีงบประมาณ พ.ศ. 2567 (เพิ่มเติม)</a:t>
            </a:r>
          </a:p>
        </p:txBody>
      </p:sp>
      <p:grpSp>
        <p:nvGrpSpPr>
          <p:cNvPr id="100" name="กลุ่ม 42"/>
          <p:cNvGrpSpPr/>
          <p:nvPr/>
        </p:nvGrpSpPr>
        <p:grpSpPr>
          <a:xfrm>
            <a:off x="224960" y="4774354"/>
            <a:ext cx="3777055" cy="524073"/>
            <a:chOff x="161648" y="1636233"/>
            <a:chExt cx="3548277" cy="471663"/>
          </a:xfrm>
          <a:effectLst>
            <a:outerShdw blurRad="50800" dist="50800" dir="5400000" algn="ctr" rotWithShape="0">
              <a:srgbClr val="000000">
                <a:alpha val="80000"/>
              </a:srgbClr>
            </a:outerShdw>
          </a:effectLst>
        </p:grpSpPr>
        <p:grpSp>
          <p:nvGrpSpPr>
            <p:cNvPr id="101" name="กลุ่ม 43"/>
            <p:cNvGrpSpPr/>
            <p:nvPr/>
          </p:nvGrpSpPr>
          <p:grpSpPr>
            <a:xfrm>
              <a:off x="161648" y="1636233"/>
              <a:ext cx="3548277" cy="471663"/>
              <a:chOff x="320530" y="1178512"/>
              <a:chExt cx="4672078" cy="471663"/>
            </a:xfrm>
          </p:grpSpPr>
          <p:sp>
            <p:nvSpPr>
              <p:cNvPr id="103" name="สี่เหลี่ยมผืนผ้ามุมมน 10"/>
              <p:cNvSpPr/>
              <p:nvPr/>
            </p:nvSpPr>
            <p:spPr>
              <a:xfrm>
                <a:off x="468984" y="1183256"/>
                <a:ext cx="4523624" cy="461963"/>
              </a:xfrm>
              <a:prstGeom prst="roundRect">
                <a:avLst/>
              </a:prstGeom>
              <a:solidFill>
                <a:srgbClr val="E1C7AD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761945">
                  <a:defRPr/>
                </a:pPr>
                <a:endParaRPr lang="th-TH" sz="2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4" name="สี่เหลี่ยมผืนผ้ามุมมน 10"/>
              <p:cNvSpPr/>
              <p:nvPr/>
            </p:nvSpPr>
            <p:spPr>
              <a:xfrm>
                <a:off x="350838" y="1188212"/>
                <a:ext cx="4130433" cy="461963"/>
              </a:xfrm>
              <a:prstGeom prst="roundRect">
                <a:avLst/>
              </a:prstGeom>
              <a:solidFill>
                <a:srgbClr val="B0753A"/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761945">
                  <a:defRPr/>
                </a:pPr>
                <a:endParaRPr lang="th-TH" sz="2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05" name="สี่เหลี่ยมผืนผ้ามุมมน 10"/>
              <p:cNvSpPr/>
              <p:nvPr/>
            </p:nvSpPr>
            <p:spPr>
              <a:xfrm>
                <a:off x="320530" y="1178512"/>
                <a:ext cx="4037948" cy="466067"/>
              </a:xfrm>
              <a:prstGeom prst="roundRect">
                <a:avLst/>
              </a:prstGeom>
              <a:solidFill>
                <a:srgbClr val="D5AB81">
                  <a:alpha val="6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596188" indent="-596188">
                  <a:lnSpc>
                    <a:spcPct val="150000"/>
                  </a:lnSpc>
                  <a:defRPr/>
                </a:pPr>
                <a:r>
                  <a:rPr lang="th-TH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วาระที่ 6 </a:t>
                </a:r>
                <a:r>
                  <a:rPr lang="en-US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:</a:t>
                </a:r>
                <a:r>
                  <a:rPr lang="th-TH" sz="1500" b="1" dirty="0">
                    <a:solidFill>
                      <a:schemeClr val="tx1"/>
                    </a:solidFill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 เรื่องอื่น ๆ</a:t>
                </a:r>
              </a:p>
            </p:txBody>
          </p:sp>
        </p:grpSp>
        <p:sp>
          <p:nvSpPr>
            <p:cNvPr id="102" name="สี่เหลี่ยมผืนผ้า 44"/>
            <p:cNvSpPr/>
            <p:nvPr/>
          </p:nvSpPr>
          <p:spPr>
            <a:xfrm>
              <a:off x="3367755" y="1721372"/>
              <a:ext cx="335328" cy="3600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</a:t>
              </a:r>
              <a:endParaRPr lang="th-TH" sz="2000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sp>
        <p:nvSpPr>
          <p:cNvPr id="106" name="Rectangle 105"/>
          <p:cNvSpPr/>
          <p:nvPr/>
        </p:nvSpPr>
        <p:spPr>
          <a:xfrm>
            <a:off x="4154252" y="4927346"/>
            <a:ext cx="55462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4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</a:t>
            </a:r>
            <a:endParaRPr lang="en-US" sz="14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380551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" name="Table 80"/>
          <p:cNvGraphicFramePr>
            <a:graphicFrameLocks noGrp="1"/>
          </p:cNvGraphicFramePr>
          <p:nvPr>
            <p:extLst/>
          </p:nvPr>
        </p:nvGraphicFramePr>
        <p:xfrm>
          <a:off x="26854" y="876362"/>
          <a:ext cx="9107828" cy="4465525"/>
        </p:xfrm>
        <a:graphic>
          <a:graphicData uri="http://schemas.openxmlformats.org/drawingml/2006/table">
            <a:tbl>
              <a:tblPr firstRow="1" bandRow="1"/>
              <a:tblGrid>
                <a:gridCol w="5271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366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6552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3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50800" marB="508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  <a:sym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  <a:sym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  <a:sym typeface="Arial" pitchFamily="34" charset="0"/>
                      </a:endParaRPr>
                    </a:p>
                  </a:txBody>
                  <a:tcPr marL="76200" marR="762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5" name="TextBox 84"/>
          <p:cNvSpPr txBox="1"/>
          <p:nvPr/>
        </p:nvSpPr>
        <p:spPr>
          <a:xfrm>
            <a:off x="508546" y="2555558"/>
            <a:ext cx="4789361" cy="3147015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th-TH" sz="1050" b="1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บรรลุค่าเป้าหมาย ระดับ 1</a:t>
            </a:r>
          </a:p>
          <a:p>
            <a:pPr>
              <a:spcBef>
                <a:spcPts val="500"/>
              </a:spcBef>
            </a:pPr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ผลการดำเนินงาน</a:t>
            </a:r>
            <a:endParaRPr lang="en-US" sz="105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thaiDist">
              <a:lnSpc>
                <a:spcPct val="120000"/>
              </a:lnSpc>
              <a:spcBef>
                <a:spcPts val="500"/>
              </a:spcBef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มีหนี้ครบกำหนดชำระในปีบัญชี 2567 ตั้งแต่วันที่ 1 ตุลาคม 2566 - </a:t>
            </a: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30 เมษายน </a:t>
            </a: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2567 </a:t>
            </a:r>
            <a:endParaRPr lang="en-US" sz="1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thaiDist">
              <a:lnSpc>
                <a:spcPct val="120000"/>
              </a:lnSpc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จำนวน </a:t>
            </a:r>
            <a:r>
              <a:rPr lang="en-US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1,</a:t>
            </a: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380,640,591.48 </a:t>
            </a: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บาท  รับชำระเป็นเงินต้น จำนวน </a:t>
            </a: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558,083,427.15 </a:t>
            </a: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บาท   </a:t>
            </a:r>
          </a:p>
          <a:p>
            <a:pPr algn="thaiDist">
              <a:lnSpc>
                <a:spcPct val="120000"/>
              </a:lnSpc>
            </a:pP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คิด</a:t>
            </a: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เป็นร้อยละ </a:t>
            </a: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40.42 บาท </a:t>
            </a:r>
          </a:p>
          <a:p>
            <a:pPr algn="thaiDist">
              <a:lnSpc>
                <a:spcPct val="120000"/>
              </a:lnSpc>
            </a:pPr>
            <a:r>
              <a:rPr lang="th-TH" sz="10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</a:t>
            </a:r>
            <a: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กองทุนฯ ดำเนินการ เพื่อกระตุ้นการ</a:t>
            </a:r>
            <a:r>
              <a:rPr lang="th-TH" sz="10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ชำระคืนเงินกู้ยืมของ</a:t>
            </a:r>
            <a: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ลูกหนี้ ดังนี้ </a:t>
            </a:r>
            <a:endParaRPr lang="en-US" sz="10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30000"/>
              </a:lnSpc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1. กำกับ ติดตาม การดำเนินงานของสำนักงานเลขานุการคณะอนุกรรมการบริหารกองทุน</a:t>
            </a:r>
          </a:p>
          <a:p>
            <a:pPr>
              <a:lnSpc>
                <a:spcPct val="130000"/>
              </a:lnSpc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พัฒนาบทบาทสตรีระดับ</a:t>
            </a: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จังหวัดและกรุงเทพมหานคร ให้</a:t>
            </a: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ดำเนินการติดตามการ</a:t>
            </a: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ชำระ  </a:t>
            </a:r>
          </a:p>
          <a:p>
            <a:pPr>
              <a:lnSpc>
                <a:spcPct val="130000"/>
              </a:lnSpc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เงินคืน</a:t>
            </a: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</a:t>
            </a: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พัฒนาบทบาท</a:t>
            </a: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สตรีของลูกหนี้ที่มีหนี้เกินกำหนดชำระตามการแบ่ง</a:t>
            </a: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ระดับ    </a:t>
            </a:r>
          </a:p>
          <a:p>
            <a:pPr>
              <a:lnSpc>
                <a:spcPct val="130000"/>
              </a:lnSpc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ของลูกหนี้ เพื่อให้เป็นไป</a:t>
            </a: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ตามตัวชี้วัด เป้าหมายที่กำหนดอย่างเคร่งครัด</a:t>
            </a:r>
          </a:p>
          <a:p>
            <a:pPr>
              <a:lnSpc>
                <a:spcPct val="130000"/>
              </a:lnSpc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2. เน้นย้ำให้การขับเคลื่อนงานในพื้นที่ทั้งระดับ</a:t>
            </a: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จังหวัด/อำเภอ/กรุงเทพมหานคร                   </a:t>
            </a:r>
          </a:p>
          <a:p>
            <a:pPr>
              <a:lnSpc>
                <a:spcPct val="130000"/>
              </a:lnSpc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ตรวจเยี่ยมลูกหนี้ราย</a:t>
            </a: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โครงการในพื้นที่ เพื่อรับทราบปัญหา/อุปสรรคการ</a:t>
            </a: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ดำเนิน</a:t>
            </a:r>
          </a:p>
          <a:p>
            <a:pPr>
              <a:lnSpc>
                <a:spcPct val="130000"/>
              </a:lnSpc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โครงการ</a:t>
            </a: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ของ</a:t>
            </a: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ลูกหนี้</a:t>
            </a:r>
            <a:r>
              <a:rPr lang="th-TH" sz="1000" spc="-3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ศักยภาพ</a:t>
            </a:r>
            <a:r>
              <a:rPr lang="th-TH" sz="1000" spc="-3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ในการชำระเงินคืน รวมทั้งเสนอแนะการแก้ไข</a:t>
            </a:r>
            <a:r>
              <a:rPr lang="th-TH" sz="1000" spc="-3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ปัญหา</a:t>
            </a:r>
            <a:br>
              <a:rPr lang="th-TH" sz="1000" spc="-3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000" spc="-3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ตามแนวทาง</a:t>
            </a:r>
            <a:r>
              <a:rPr lang="th-TH" sz="1000" spc="-3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หรือ</a:t>
            </a:r>
            <a:r>
              <a:rPr lang="th-TH" sz="1000" spc="-3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มาตรการ</a:t>
            </a: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ที่</a:t>
            </a: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คณะกรรมการบริหารกองทุนพัฒนาบทบาทสตรี</a:t>
            </a: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ประกาศใช้   </a:t>
            </a:r>
          </a:p>
          <a:p>
            <a:pPr>
              <a:lnSpc>
                <a:spcPct val="130000"/>
              </a:lnSpc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เพื่อช่วยเหลือ</a:t>
            </a: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ลูกหนี้</a:t>
            </a:r>
            <a:endParaRPr lang="en-US" sz="1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61" name="Group 5"/>
          <p:cNvGrpSpPr/>
          <p:nvPr/>
        </p:nvGrpSpPr>
        <p:grpSpPr>
          <a:xfrm>
            <a:off x="572552" y="249131"/>
            <a:ext cx="9017000" cy="603268"/>
            <a:chOff x="0" y="-175733"/>
            <a:chExt cx="21640800" cy="1447844"/>
          </a:xfrm>
        </p:grpSpPr>
        <p:sp>
          <p:nvSpPr>
            <p:cNvPr id="62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3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7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64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6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65" name="TextBox 13"/>
            <p:cNvSpPr txBox="1"/>
            <p:nvPr/>
          </p:nvSpPr>
          <p:spPr>
            <a:xfrm>
              <a:off x="388478" y="184356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66" name="TextBox 15"/>
            <p:cNvSpPr txBox="1"/>
            <p:nvPr/>
          </p:nvSpPr>
          <p:spPr>
            <a:xfrm>
              <a:off x="18503851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29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6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" name="TextBox 2"/>
          <p:cNvSpPr txBox="1"/>
          <p:nvPr/>
        </p:nvSpPr>
        <p:spPr>
          <a:xfrm>
            <a:off x="572552" y="928939"/>
            <a:ext cx="4495789" cy="515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th-TH" sz="1167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ด้านที่ 1 การเงิน</a:t>
            </a:r>
          </a:p>
          <a:p>
            <a:pPr>
              <a:spcAft>
                <a:spcPts val="500"/>
              </a:spcAft>
              <a:defRPr/>
            </a:pPr>
            <a:r>
              <a:rPr lang="th-TH" sz="1167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ตัวชี้วัดที่ 1.1 ร้อยละของการรับชำระคืนเงินกู้ยืม</a:t>
            </a:r>
          </a:p>
        </p:txBody>
      </p:sp>
      <p:graphicFrame>
        <p:nvGraphicFramePr>
          <p:cNvPr id="38" name="แผนภูมิ 24"/>
          <p:cNvGraphicFramePr/>
          <p:nvPr>
            <p:extLst>
              <p:ext uri="{D42A27DB-BD31-4B8C-83A1-F6EECF244321}">
                <p14:modId xmlns:p14="http://schemas.microsoft.com/office/powerpoint/2010/main" val="2968351474"/>
              </p:ext>
            </p:extLst>
          </p:nvPr>
        </p:nvGraphicFramePr>
        <p:xfrm>
          <a:off x="5398416" y="881057"/>
          <a:ext cx="4257348" cy="3137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48EB70A0-3668-4A7F-874E-59B392E620A8}"/>
              </a:ext>
            </a:extLst>
          </p:cNvPr>
          <p:cNvSpPr/>
          <p:nvPr/>
        </p:nvSpPr>
        <p:spPr>
          <a:xfrm>
            <a:off x="5514449" y="1159621"/>
            <a:ext cx="3967815" cy="236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74" indent="-144774" algn="ctr" defTabSz="761970" fontAlgn="t">
              <a:lnSpc>
                <a:spcPct val="80000"/>
              </a:lnSpc>
              <a:tabLst>
                <a:tab pos="820176" algn="l"/>
              </a:tabLst>
              <a:defRPr/>
            </a:pPr>
            <a:r>
              <a:rPr lang="th-TH" sz="1167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ผลการดำเนินงาน ณ วันที่ </a:t>
            </a:r>
            <a:r>
              <a:rPr lang="th-TH" sz="1167" b="1" dirty="0" smtClean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30 เมษายน </a:t>
            </a:r>
            <a:r>
              <a:rPr lang="th-TH" sz="1167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2567</a:t>
            </a:r>
            <a:endParaRPr lang="en-US" sz="1167" b="1" dirty="0">
              <a:solidFill>
                <a:prstClr val="black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41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2030841"/>
              </p:ext>
            </p:extLst>
          </p:nvPr>
        </p:nvGraphicFramePr>
        <p:xfrm>
          <a:off x="5464628" y="3951803"/>
          <a:ext cx="4376030" cy="1211899"/>
        </p:xfrm>
        <a:graphic>
          <a:graphicData uri="http://schemas.openxmlformats.org/drawingml/2006/table">
            <a:tbl>
              <a:tblPr firstRow="1" bandRow="1"/>
              <a:tblGrid>
                <a:gridCol w="4376030">
                  <a:extLst>
                    <a:ext uri="{9D8B030D-6E8A-4147-A177-3AD203B41FA5}">
                      <a16:colId xmlns:a16="http://schemas.microsoft.com/office/drawing/2014/main" val="3290651922"/>
                    </a:ext>
                  </a:extLst>
                </a:gridCol>
              </a:tblGrid>
              <a:tr h="3498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คาดการณ์ </a:t>
                      </a:r>
                      <a:r>
                        <a:rPr lang="th-TH" sz="1200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ณ วันที่ 31 </a:t>
                      </a:r>
                      <a:r>
                        <a:rPr lang="th-TH" sz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พฤษภาคม 2567</a:t>
                      </a:r>
                      <a:endParaRPr lang="th-TH" sz="12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317191"/>
                  </a:ext>
                </a:extLst>
              </a:tr>
              <a:tr h="3498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200" b="1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สกส.จะได้รับชำระเป็นเงินต้นเป็นเงิน </a:t>
                      </a:r>
                      <a:r>
                        <a:rPr lang="en-US" sz="1200" b="1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613,</a:t>
                      </a:r>
                      <a:r>
                        <a:rPr lang="th-TH" sz="1200" b="1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891,769.87 บาท </a:t>
                      </a:r>
                    </a:p>
                    <a:p>
                      <a:pPr algn="ctr"/>
                      <a:r>
                        <a:rPr lang="th-TH" sz="1200" b="1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คิดเป็นร้อยละ 44.46 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430294"/>
                  </a:ext>
                </a:extLst>
              </a:tr>
              <a:tr h="4200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defTabSz="914400" rtl="0" eaLnBrk="1" latinLnBrk="0" hangingPunct="1"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  <a:defRPr/>
                      </a:pPr>
                      <a:endParaRPr lang="th-TH" sz="400" b="1" kern="12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marL="0" lvl="0" indent="0" algn="ctr" defTabSz="914400" rtl="0" eaLnBrk="1" latinLnBrk="0" hangingPunct="1"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บรรลุ</a:t>
                      </a:r>
                      <a:r>
                        <a:rPr lang="th-TH" sz="1200" b="1" kern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ค่าเป้าหมาย</a:t>
                      </a:r>
                      <a:r>
                        <a:rPr lang="th-TH" sz="1200" b="1" kern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ระดับ 1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61517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72552" y="1669411"/>
          <a:ext cx="4397265" cy="457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79453">
                  <a:extLst>
                    <a:ext uri="{9D8B030D-6E8A-4147-A177-3AD203B41FA5}">
                      <a16:colId xmlns:a16="http://schemas.microsoft.com/office/drawing/2014/main" val="1920743341"/>
                    </a:ext>
                  </a:extLst>
                </a:gridCol>
                <a:gridCol w="879453">
                  <a:extLst>
                    <a:ext uri="{9D8B030D-6E8A-4147-A177-3AD203B41FA5}">
                      <a16:colId xmlns:a16="http://schemas.microsoft.com/office/drawing/2014/main" val="1597404334"/>
                    </a:ext>
                  </a:extLst>
                </a:gridCol>
                <a:gridCol w="879453">
                  <a:extLst>
                    <a:ext uri="{9D8B030D-6E8A-4147-A177-3AD203B41FA5}">
                      <a16:colId xmlns:a16="http://schemas.microsoft.com/office/drawing/2014/main" val="1415561208"/>
                    </a:ext>
                  </a:extLst>
                </a:gridCol>
                <a:gridCol w="879453">
                  <a:extLst>
                    <a:ext uri="{9D8B030D-6E8A-4147-A177-3AD203B41FA5}">
                      <a16:colId xmlns:a16="http://schemas.microsoft.com/office/drawing/2014/main" val="1907869018"/>
                    </a:ext>
                  </a:extLst>
                </a:gridCol>
                <a:gridCol w="879453">
                  <a:extLst>
                    <a:ext uri="{9D8B030D-6E8A-4147-A177-3AD203B41FA5}">
                      <a16:colId xmlns:a16="http://schemas.microsoft.com/office/drawing/2014/main" val="1750162203"/>
                    </a:ext>
                  </a:extLst>
                </a:gridCol>
              </a:tblGrid>
              <a:tr h="216120"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9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2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4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5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42439"/>
                  </a:ext>
                </a:extLst>
              </a:tr>
              <a:tr h="216120"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70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 smtClean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72.50</a:t>
                      </a:r>
                      <a:endParaRPr lang="th-TH" sz="10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 smtClean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75</a:t>
                      </a:r>
                      <a:endParaRPr lang="th-TH" sz="10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 smtClean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77.50</a:t>
                      </a:r>
                      <a:endParaRPr lang="th-TH" sz="10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80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4227857"/>
                  </a:ext>
                </a:extLst>
              </a:tr>
            </a:tbl>
          </a:graphicData>
        </a:graphic>
      </p:graphicFrame>
      <p:sp>
        <p:nvSpPr>
          <p:cNvPr id="43" name="Rectangle 42">
            <a:extLst>
              <a:ext uri="{FF2B5EF4-FFF2-40B4-BE49-F238E27FC236}">
                <a16:creationId xmlns:a16="http://schemas.microsoft.com/office/drawing/2014/main" id="{48EB70A0-3668-4A7F-874E-59B392E620A8}"/>
              </a:ext>
            </a:extLst>
          </p:cNvPr>
          <p:cNvSpPr/>
          <p:nvPr/>
        </p:nvSpPr>
        <p:spPr>
          <a:xfrm>
            <a:off x="508546" y="1398881"/>
            <a:ext cx="4368789" cy="236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74" indent="-144774" algn="ctr" defTabSz="761970" fontAlgn="t">
              <a:lnSpc>
                <a:spcPct val="80000"/>
              </a:lnSpc>
              <a:tabLst>
                <a:tab pos="820176" algn="l"/>
              </a:tabLst>
              <a:defRPr/>
            </a:pPr>
            <a:r>
              <a:rPr lang="th-TH" sz="1167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เกณฑ์ประเมินผล</a:t>
            </a:r>
            <a:endParaRPr lang="en-US" sz="1167" b="1" dirty="0">
              <a:solidFill>
                <a:prstClr val="black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8EB70A0-3668-4A7F-874E-59B392E620A8}"/>
              </a:ext>
            </a:extLst>
          </p:cNvPr>
          <p:cNvSpPr/>
          <p:nvPr/>
        </p:nvSpPr>
        <p:spPr>
          <a:xfrm>
            <a:off x="504170" y="2087978"/>
            <a:ext cx="47093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 defTabSz="761970" fontAlgn="t">
              <a:lnSpc>
                <a:spcPct val="110000"/>
              </a:lnSpc>
              <a:tabLst>
                <a:tab pos="820176" algn="l"/>
              </a:tabLst>
              <a:defRPr/>
            </a:pPr>
            <a:r>
              <a:rPr lang="th-TH" sz="1000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พิจารณาจากร้อยละของเงินต้นที่ครบกำหนดชำระในปีบัญชี 2567 ตามสัญญาเงินกู้ </a:t>
            </a:r>
          </a:p>
          <a:p>
            <a:pPr algn="thaiDist" defTabSz="761970" fontAlgn="t">
              <a:lnSpc>
                <a:spcPct val="110000"/>
              </a:lnSpc>
              <a:tabLst>
                <a:tab pos="820176" algn="l"/>
              </a:tabLst>
              <a:defRPr/>
            </a:pPr>
            <a:r>
              <a:rPr lang="th-TH" sz="1000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ที่กองทุนฯ ได้รับชำระคืน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2" name="Group 41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46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2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3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47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48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49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0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51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4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  <p:sp>
        <p:nvSpPr>
          <p:cNvPr id="35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2514137" y="92606"/>
            <a:ext cx="5156979" cy="571039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10000"/>
              </a:lnSpc>
            </a:pPr>
            <a:r>
              <a:rPr lang="th-TH" sz="1167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4.3 </a:t>
            </a: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รายงานผลการดำเนินงาน ประจำปีบัญชี 2567 </a:t>
            </a:r>
          </a:p>
          <a:p>
            <a:pPr algn="ctr">
              <a:lnSpc>
                <a:spcPct val="11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</a:t>
            </a:r>
          </a:p>
          <a:p>
            <a:pPr algn="ctr">
              <a:lnSpc>
                <a:spcPct val="110000"/>
              </a:lnSpc>
            </a:pPr>
            <a:endParaRPr lang="en-GB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4296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Box 84"/>
          <p:cNvSpPr txBox="1"/>
          <p:nvPr/>
        </p:nvSpPr>
        <p:spPr>
          <a:xfrm>
            <a:off x="429172" y="2661624"/>
            <a:ext cx="5184864" cy="2871042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500"/>
              </a:spcAft>
            </a:pPr>
            <a:r>
              <a:rPr lang="th-TH" sz="1050" b="1" dirty="0">
                <a:solidFill>
                  <a:schemeClr val="accent6">
                    <a:lumMod val="50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บรรลุค่าเป้าหมายระดับ 4</a:t>
            </a:r>
          </a:p>
          <a:p>
            <a:pPr>
              <a:lnSpc>
                <a:spcPct val="120000"/>
              </a:lnSpc>
            </a:pPr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ผลการดำเนินงาน</a:t>
            </a:r>
          </a:p>
          <a:p>
            <a:pPr>
              <a:lnSpc>
                <a:spcPct val="120000"/>
              </a:lnSpc>
            </a:pP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มีจำนวนเงินที่ได้รับอนุมัติตามสัญญากู้ยืมในปีบัญชี 2556 - 256</a:t>
            </a:r>
            <a:r>
              <a:rPr lang="en-US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7</a:t>
            </a: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ณ วันที่ </a:t>
            </a:r>
            <a:r>
              <a:rPr lang="th-TH" sz="9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30 เมษายน </a:t>
            </a: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2567 </a:t>
            </a:r>
            <a:endParaRPr lang="en-US" sz="9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20000"/>
              </a:lnSpc>
            </a:pP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จำนวน 17</a:t>
            </a:r>
            <a:r>
              <a:rPr lang="en-US" sz="9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,</a:t>
            </a:r>
            <a:r>
              <a:rPr lang="th-TH" sz="9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009</a:t>
            </a:r>
            <a:r>
              <a:rPr lang="en-US" sz="9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,</a:t>
            </a:r>
            <a:r>
              <a:rPr lang="th-TH" sz="9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835</a:t>
            </a:r>
            <a:r>
              <a:rPr lang="en-US" sz="9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,</a:t>
            </a:r>
            <a:r>
              <a:rPr lang="th-TH" sz="9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087.69 </a:t>
            </a: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บาท ได้รับชำระคืน จำนวน </a:t>
            </a:r>
            <a:r>
              <a:rPr lang="th-TH" sz="9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14,081,353,813.03 </a:t>
            </a: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บาท</a:t>
            </a:r>
            <a:endParaRPr lang="en-US" sz="9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20000"/>
              </a:lnSpc>
            </a:pP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มีลูกหนี้คงเหลือ จำนวน </a:t>
            </a:r>
            <a:r>
              <a:rPr lang="th-TH" sz="9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2,928,481,274.66 </a:t>
            </a: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บาท เป็นหนี้เกินกำหนดชำระ </a:t>
            </a:r>
            <a:r>
              <a:rPr lang="th-TH" sz="9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จำนวน 528,533,637.97 บาท </a:t>
            </a:r>
            <a:endParaRPr lang="th-TH" sz="9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20000"/>
              </a:lnSpc>
            </a:pP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คิดเป็นร้อยละ </a:t>
            </a:r>
            <a:r>
              <a:rPr lang="th-TH" sz="9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18.05</a:t>
            </a:r>
            <a:endParaRPr lang="en-US" sz="9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th-TH" sz="9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กองทุนฯ ได้ดำเนินการตามแนวทางการบริหารจัดการหนี้ แนวทางในการช่วยเหลือบรรเทาความเดือดร้อน    </a:t>
            </a:r>
          </a:p>
          <a:p>
            <a:pPr>
              <a:lnSpc>
                <a:spcPct val="120000"/>
              </a:lnSpc>
            </a:pPr>
            <a:r>
              <a:rPr lang="th-TH" sz="9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ให้แก่ลูกหนี้ตามประกาศคณะกรรมการบริหารกองทุนพัฒนาบทบาทสตรี ดังนี้ </a:t>
            </a:r>
            <a:endParaRPr lang="en-US" sz="90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20000"/>
              </a:lnSpc>
            </a:pP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1. เรื่อง หลักเกณฑ์ วิธีการ และเงื่อนไขเกี่ยวกับลดอัตราดอกเบี้ยเงินกู้และอัตราดอกเบี้ยผิดนัด </a:t>
            </a:r>
          </a:p>
          <a:p>
            <a:pPr>
              <a:lnSpc>
                <a:spcPct val="120000"/>
              </a:lnSpc>
            </a:pP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กองทุนพัฒนาบทบาทสตรี พ.ศ. 2566 (ฉบับที่ </a:t>
            </a:r>
            <a:r>
              <a:rPr lang="th-TH" sz="9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2) </a:t>
            </a:r>
            <a:endParaRPr lang="en-US" sz="9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20000"/>
              </a:lnSpc>
            </a:pP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2. เรื่อง มาตรการยกเลิกสัญญาค้ำประกันเงินกู้รายบุคคล และการปลดหนี้รายบุคคลของกองทุน</a:t>
            </a:r>
          </a:p>
          <a:p>
            <a:pPr>
              <a:lnSpc>
                <a:spcPct val="120000"/>
              </a:lnSpc>
            </a:pP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พัฒนาบทบาทสตรี </a:t>
            </a:r>
            <a:endParaRPr lang="en-US" sz="9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20000"/>
              </a:lnSpc>
            </a:pP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3. เรื่อง หลักเกณฑ์ วิธีการ และเงื่อนไขการพิจารณาลดหรืองดเบี้ยปรับ/ดอกเบี้ยผิดนัด </a:t>
            </a:r>
          </a:p>
          <a:p>
            <a:pPr>
              <a:lnSpc>
                <a:spcPct val="120000"/>
              </a:lnSpc>
            </a:pP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ตามสัญญากู้ยืมเงินของกองทุนพัฒนาบทบาทสตรี พ.ศ. 2565 </a:t>
            </a:r>
            <a:endParaRPr lang="en-US" sz="9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20000"/>
              </a:lnSpc>
            </a:pP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4. ประกาศคณะกรรมการบริหารกองทุนพัฒนาบทบาทสตรี เรื่อง มาตรการไกล่</a:t>
            </a:r>
            <a:r>
              <a:rPr lang="th-TH" sz="9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เกลี่ย</a:t>
            </a:r>
            <a:br>
              <a:rPr lang="th-TH" sz="9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9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และประนีประนอม</a:t>
            </a: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ยอมความกรณีลูกหนี้ผิดนัด </a:t>
            </a:r>
            <a:endParaRPr lang="th-TH" sz="9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31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2514137" y="92606"/>
            <a:ext cx="5156979" cy="571039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10000"/>
              </a:lnSpc>
            </a:pPr>
            <a:r>
              <a:rPr lang="th-TH" sz="1167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4.3 </a:t>
            </a: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รายงานผลการดำเนินงาน ประจำปีบัญชี 2567 </a:t>
            </a:r>
          </a:p>
          <a:p>
            <a:pPr algn="ctr">
              <a:lnSpc>
                <a:spcPct val="11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</a:t>
            </a:r>
          </a:p>
          <a:p>
            <a:pPr algn="ctr">
              <a:lnSpc>
                <a:spcPct val="110000"/>
              </a:lnSpc>
            </a:pPr>
            <a:endParaRPr lang="en-GB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61" name="Group 5"/>
          <p:cNvGrpSpPr/>
          <p:nvPr/>
        </p:nvGrpSpPr>
        <p:grpSpPr>
          <a:xfrm>
            <a:off x="572552" y="249131"/>
            <a:ext cx="9017000" cy="603268"/>
            <a:chOff x="0" y="-175733"/>
            <a:chExt cx="21640800" cy="1447844"/>
          </a:xfrm>
        </p:grpSpPr>
        <p:sp>
          <p:nvSpPr>
            <p:cNvPr id="62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3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7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64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6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65" name="TextBox 13"/>
            <p:cNvSpPr txBox="1"/>
            <p:nvPr/>
          </p:nvSpPr>
          <p:spPr>
            <a:xfrm>
              <a:off x="388478" y="184356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66" name="TextBox 15"/>
            <p:cNvSpPr txBox="1"/>
            <p:nvPr/>
          </p:nvSpPr>
          <p:spPr>
            <a:xfrm>
              <a:off x="18503851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30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6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" name="TextBox 2"/>
          <p:cNvSpPr txBox="1"/>
          <p:nvPr/>
        </p:nvSpPr>
        <p:spPr>
          <a:xfrm>
            <a:off x="572552" y="896673"/>
            <a:ext cx="4495789" cy="515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th-TH" sz="1167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ด้านที่ 1 การเงิน</a:t>
            </a:r>
          </a:p>
          <a:p>
            <a:pPr>
              <a:spcAft>
                <a:spcPts val="500"/>
              </a:spcAft>
              <a:defRPr/>
            </a:pPr>
            <a:r>
              <a:rPr lang="th-TH" sz="1167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ตัวชี้วัดที่ 1.2 อัตราหนี้ค้างชำระ (</a:t>
            </a:r>
            <a:r>
              <a:rPr lang="en-US" sz="1167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Non-performing Loan : NPL)</a:t>
            </a:r>
            <a:endParaRPr lang="th-TH" sz="1167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38" name="แผนภูมิ 24"/>
          <p:cNvGraphicFramePr/>
          <p:nvPr>
            <p:extLst>
              <p:ext uri="{D42A27DB-BD31-4B8C-83A1-F6EECF244321}">
                <p14:modId xmlns:p14="http://schemas.microsoft.com/office/powerpoint/2010/main" val="545815074"/>
              </p:ext>
            </p:extLst>
          </p:nvPr>
        </p:nvGraphicFramePr>
        <p:xfrm>
          <a:off x="5693407" y="1618632"/>
          <a:ext cx="4186979" cy="2608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48EB70A0-3668-4A7F-874E-59B392E620A8}"/>
              </a:ext>
            </a:extLst>
          </p:cNvPr>
          <p:cNvSpPr/>
          <p:nvPr/>
        </p:nvSpPr>
        <p:spPr>
          <a:xfrm>
            <a:off x="5912571" y="1264582"/>
            <a:ext cx="3967815" cy="236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74" indent="-144774" algn="ctr" defTabSz="761970" fontAlgn="t">
              <a:lnSpc>
                <a:spcPct val="80000"/>
              </a:lnSpc>
              <a:tabLst>
                <a:tab pos="820176" algn="l"/>
              </a:tabLst>
              <a:defRPr/>
            </a:pPr>
            <a:r>
              <a:rPr lang="th-TH" sz="1167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ผลการดำเนินงาน ณ วันที่ </a:t>
            </a:r>
            <a:r>
              <a:rPr lang="th-TH" sz="1167" b="1" dirty="0" smtClean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30 เมษายน </a:t>
            </a:r>
            <a:r>
              <a:rPr lang="th-TH" sz="1167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2567</a:t>
            </a:r>
            <a:endParaRPr lang="en-US" sz="1167" b="1" dirty="0">
              <a:solidFill>
                <a:prstClr val="black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41" name="Table 25"/>
          <p:cNvGraphicFramePr>
            <a:graphicFrameLocks noGrp="1"/>
          </p:cNvGraphicFramePr>
          <p:nvPr>
            <p:extLst/>
          </p:nvPr>
        </p:nvGraphicFramePr>
        <p:xfrm>
          <a:off x="5693407" y="4294787"/>
          <a:ext cx="4466593" cy="1090752"/>
        </p:xfrm>
        <a:graphic>
          <a:graphicData uri="http://schemas.openxmlformats.org/drawingml/2006/table">
            <a:tbl>
              <a:tblPr firstRow="1" bandRow="1"/>
              <a:tblGrid>
                <a:gridCol w="4466593">
                  <a:extLst>
                    <a:ext uri="{9D8B030D-6E8A-4147-A177-3AD203B41FA5}">
                      <a16:colId xmlns:a16="http://schemas.microsoft.com/office/drawing/2014/main" val="3290651922"/>
                    </a:ext>
                  </a:extLst>
                </a:gridCol>
              </a:tblGrid>
              <a:tr h="254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คาดการณ์</a:t>
                      </a:r>
                      <a:r>
                        <a:rPr lang="th-TH" sz="1200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20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ณ</a:t>
                      </a:r>
                      <a:r>
                        <a:rPr lang="th-TH" sz="1200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วันที่ 31 พฤษภาคม </a:t>
                      </a:r>
                      <a:r>
                        <a:rPr lang="th-TH" sz="12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2567</a:t>
                      </a:r>
                      <a:endParaRPr lang="th-TH" sz="12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317191"/>
                  </a:ext>
                </a:extLst>
              </a:tr>
              <a:tr h="3018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th-TH" sz="1200" b="1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สกส.จะติดตามหนี้ค้างชำระลดลงเป็นเงิน</a:t>
                      </a:r>
                      <a:r>
                        <a:rPr lang="th-TH" sz="1200" b="1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502,106,956.07 บาท</a:t>
                      </a:r>
                    </a:p>
                    <a:p>
                      <a:pPr algn="ctr"/>
                      <a:r>
                        <a:rPr lang="th-TH" sz="1200" b="1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คิดเป็น</a:t>
                      </a:r>
                      <a:r>
                        <a:rPr lang="th-TH" sz="1200" b="1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</a:t>
                      </a:r>
                      <a:r>
                        <a:rPr lang="th-TH" sz="12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ละ </a:t>
                      </a:r>
                      <a:r>
                        <a:rPr lang="th-TH" sz="1200" b="1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17.14</a:t>
                      </a:r>
                      <a:endParaRPr lang="th-TH" sz="12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430294"/>
                  </a:ext>
                </a:extLst>
              </a:tr>
              <a:tr h="3897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defTabSz="914400" rtl="0" eaLnBrk="1" latinLnBrk="0" hangingPunct="1"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  <a:defRPr/>
                      </a:pPr>
                      <a:endParaRPr lang="th-TH" sz="700" b="0" kern="12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marL="0" lvl="0" indent="0" algn="ctr" defTabSz="914400" rtl="0" eaLnBrk="1" latinLnBrk="0" hangingPunct="1"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th-TH" sz="1200" b="1" kern="120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บรรลุค่าเป้าหมายระดับ</a:t>
                      </a:r>
                      <a:r>
                        <a:rPr lang="th-TH" sz="1200" b="1" kern="1200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5</a:t>
                      </a:r>
                      <a:endParaRPr lang="th-TH" sz="1200" b="1" kern="1200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61517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29173" y="1649776"/>
          <a:ext cx="5184865" cy="56051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36973">
                  <a:extLst>
                    <a:ext uri="{9D8B030D-6E8A-4147-A177-3AD203B41FA5}">
                      <a16:colId xmlns:a16="http://schemas.microsoft.com/office/drawing/2014/main" val="1920743341"/>
                    </a:ext>
                  </a:extLst>
                </a:gridCol>
                <a:gridCol w="1036973">
                  <a:extLst>
                    <a:ext uri="{9D8B030D-6E8A-4147-A177-3AD203B41FA5}">
                      <a16:colId xmlns:a16="http://schemas.microsoft.com/office/drawing/2014/main" val="1597404334"/>
                    </a:ext>
                  </a:extLst>
                </a:gridCol>
                <a:gridCol w="1036973">
                  <a:extLst>
                    <a:ext uri="{9D8B030D-6E8A-4147-A177-3AD203B41FA5}">
                      <a16:colId xmlns:a16="http://schemas.microsoft.com/office/drawing/2014/main" val="1415561208"/>
                    </a:ext>
                  </a:extLst>
                </a:gridCol>
                <a:gridCol w="1036973">
                  <a:extLst>
                    <a:ext uri="{9D8B030D-6E8A-4147-A177-3AD203B41FA5}">
                      <a16:colId xmlns:a16="http://schemas.microsoft.com/office/drawing/2014/main" val="1907869018"/>
                    </a:ext>
                  </a:extLst>
                </a:gridCol>
                <a:gridCol w="1036973">
                  <a:extLst>
                    <a:ext uri="{9D8B030D-6E8A-4147-A177-3AD203B41FA5}">
                      <a16:colId xmlns:a16="http://schemas.microsoft.com/office/drawing/2014/main" val="1750162203"/>
                    </a:ext>
                  </a:extLst>
                </a:gridCol>
              </a:tblGrid>
              <a:tr h="280256"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9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2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4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5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42439"/>
                  </a:ext>
                </a:extLst>
              </a:tr>
              <a:tr h="280256"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 smtClean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21.50</a:t>
                      </a:r>
                      <a:endParaRPr lang="th-TH" sz="10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 smtClean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18.50</a:t>
                      </a:r>
                      <a:endParaRPr lang="th-TH" sz="10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4227857"/>
                  </a:ext>
                </a:extLst>
              </a:tr>
            </a:tbl>
          </a:graphicData>
        </a:graphic>
      </p:graphicFrame>
      <p:sp>
        <p:nvSpPr>
          <p:cNvPr id="43" name="Rectangle 42">
            <a:extLst>
              <a:ext uri="{FF2B5EF4-FFF2-40B4-BE49-F238E27FC236}">
                <a16:creationId xmlns:a16="http://schemas.microsoft.com/office/drawing/2014/main" id="{48EB70A0-3668-4A7F-874E-59B392E620A8}"/>
              </a:ext>
            </a:extLst>
          </p:cNvPr>
          <p:cNvSpPr/>
          <p:nvPr/>
        </p:nvSpPr>
        <p:spPr>
          <a:xfrm>
            <a:off x="505617" y="1350838"/>
            <a:ext cx="4368789" cy="236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74" indent="-144774" algn="ctr" defTabSz="761970" fontAlgn="t">
              <a:lnSpc>
                <a:spcPct val="80000"/>
              </a:lnSpc>
              <a:tabLst>
                <a:tab pos="820176" algn="l"/>
              </a:tabLst>
              <a:defRPr/>
            </a:pPr>
            <a:r>
              <a:rPr lang="th-TH" sz="1167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เกณฑ์ประเมินผล</a:t>
            </a:r>
            <a:endParaRPr lang="en-US" sz="1167" b="1" dirty="0">
              <a:solidFill>
                <a:prstClr val="black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8EB70A0-3668-4A7F-874E-59B392E620A8}"/>
              </a:ext>
            </a:extLst>
          </p:cNvPr>
          <p:cNvSpPr/>
          <p:nvPr/>
        </p:nvSpPr>
        <p:spPr>
          <a:xfrm>
            <a:off x="429172" y="2214289"/>
            <a:ext cx="482573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61970" fontAlgn="t">
              <a:lnSpc>
                <a:spcPct val="110000"/>
              </a:lnSpc>
              <a:tabLst>
                <a:tab pos="820176" algn="l"/>
              </a:tabLst>
              <a:defRPr/>
            </a:pPr>
            <a:r>
              <a:rPr lang="th-TH" sz="1000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พิจารณาจากอัตราหนี้ค้างชำระ (</a:t>
            </a:r>
            <a:r>
              <a:rPr lang="en-US" sz="1000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Non-Performing Loan : NPL) </a:t>
            </a:r>
            <a:r>
              <a:rPr lang="th-TH" sz="1000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ณ สิ้นปีบัญชี 2567</a:t>
            </a:r>
          </a:p>
          <a:p>
            <a:pPr defTabSz="761970" fontAlgn="t">
              <a:lnSpc>
                <a:spcPct val="110000"/>
              </a:lnSpc>
              <a:tabLst>
                <a:tab pos="820176" algn="l"/>
              </a:tabLst>
              <a:defRPr/>
            </a:pPr>
            <a:r>
              <a:rPr lang="th-TH" sz="1000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ทั้งนี้ ไม่รวมถึงหนี้ค้างชำระที่อยู่ระหว่างดำเนินคดี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2" name="Group 41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46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2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3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47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48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49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0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51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5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89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2514137" y="92606"/>
            <a:ext cx="5156979" cy="571039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10000"/>
              </a:lnSpc>
            </a:pPr>
            <a:r>
              <a:rPr lang="th-TH" sz="1167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4.3 รายงาน</a:t>
            </a: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ผลการดำเนินงาน ประจำปีบัญชี 2567 </a:t>
            </a:r>
          </a:p>
          <a:p>
            <a:pPr algn="ctr">
              <a:lnSpc>
                <a:spcPct val="11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</a:t>
            </a:r>
          </a:p>
          <a:p>
            <a:pPr algn="ctr">
              <a:lnSpc>
                <a:spcPct val="110000"/>
              </a:lnSpc>
            </a:pPr>
            <a:endParaRPr lang="en-GB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61" name="Group 5"/>
          <p:cNvGrpSpPr/>
          <p:nvPr/>
        </p:nvGrpSpPr>
        <p:grpSpPr>
          <a:xfrm>
            <a:off x="572552" y="249131"/>
            <a:ext cx="9017000" cy="603268"/>
            <a:chOff x="0" y="-175733"/>
            <a:chExt cx="21640800" cy="1447844"/>
          </a:xfrm>
        </p:grpSpPr>
        <p:sp>
          <p:nvSpPr>
            <p:cNvPr id="62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3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7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64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6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65" name="TextBox 13"/>
            <p:cNvSpPr txBox="1"/>
            <p:nvPr/>
          </p:nvSpPr>
          <p:spPr>
            <a:xfrm>
              <a:off x="388478" y="184356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66" name="TextBox 15"/>
            <p:cNvSpPr txBox="1"/>
            <p:nvPr/>
          </p:nvSpPr>
          <p:spPr>
            <a:xfrm>
              <a:off x="18503851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31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6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aphicFrame>
        <p:nvGraphicFramePr>
          <p:cNvPr id="81" name="Table 80"/>
          <p:cNvGraphicFramePr>
            <a:graphicFrameLocks noGrp="1"/>
          </p:cNvGraphicFramePr>
          <p:nvPr>
            <p:extLst/>
          </p:nvPr>
        </p:nvGraphicFramePr>
        <p:xfrm>
          <a:off x="26854" y="876362"/>
          <a:ext cx="9107828" cy="4465525"/>
        </p:xfrm>
        <a:graphic>
          <a:graphicData uri="http://schemas.openxmlformats.org/drawingml/2006/table">
            <a:tbl>
              <a:tblPr firstRow="1" bandRow="1"/>
              <a:tblGrid>
                <a:gridCol w="5271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366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6552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3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50800" marB="508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  <a:sym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  <a:sym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  <a:sym typeface="Arial" pitchFamily="34" charset="0"/>
                      </a:endParaRPr>
                    </a:p>
                  </a:txBody>
                  <a:tcPr marL="76200" marR="762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5" name="TextBox 84"/>
          <p:cNvSpPr txBox="1"/>
          <p:nvPr/>
        </p:nvSpPr>
        <p:spPr>
          <a:xfrm>
            <a:off x="543570" y="2860852"/>
            <a:ext cx="5195077" cy="2861809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500"/>
              </a:spcAft>
            </a:pPr>
            <a:r>
              <a:rPr lang="th-TH" sz="1050" b="1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บรรลุค่าเป้าหมายระดับ </a:t>
            </a:r>
            <a:r>
              <a:rPr lang="en-GB" sz="1050" b="1" dirty="0" smtClean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N/A</a:t>
            </a:r>
            <a:endParaRPr lang="th-TH" sz="1050" b="1" dirty="0">
              <a:solidFill>
                <a:srgbClr val="C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20000"/>
              </a:lnSpc>
            </a:pPr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ผลการดำเนินงาน </a:t>
            </a:r>
          </a:p>
          <a:p>
            <a:pPr>
              <a:lnSpc>
                <a:spcPct val="120000"/>
              </a:lnSpc>
            </a:pPr>
            <a:r>
              <a:rPr lang="th-TH" sz="10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1. กองทุนฯ ดำเนินการทบทวนผลการดำเนินงานของปีบัญชี 2566 </a:t>
            </a:r>
            <a:r>
              <a:rPr lang="th-TH" sz="105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และกำหนดสัดส่วน </a:t>
            </a:r>
          </a:p>
          <a:p>
            <a:pPr>
              <a:lnSpc>
                <a:spcPct val="120000"/>
              </a:lnSpc>
            </a:pPr>
            <a:r>
              <a:rPr lang="th-TH" sz="10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05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ของ</a:t>
            </a:r>
            <a:r>
              <a:rPr lang="th-TH" sz="10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กลุ่มเป้าหมายในการจัดเก็บข้อมูล ประกอบด้วย กลุ่มผู้ที่ได้รับ</a:t>
            </a:r>
            <a:r>
              <a:rPr lang="th-TH" sz="105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เงินกู้ (</a:t>
            </a:r>
            <a:r>
              <a:rPr lang="th-TH" sz="10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เงินทุนหมุนเวียน) </a:t>
            </a:r>
            <a:r>
              <a:rPr lang="th-TH" sz="105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th-TH" sz="10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05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และ</a:t>
            </a:r>
            <a:r>
              <a:rPr lang="th-TH" sz="10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กลุ่มผู้ที่ได้รับเงินสนับสนุน (เงินอุดหนุน) ในปี </a:t>
            </a:r>
            <a:r>
              <a:rPr lang="en-US" sz="10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2567</a:t>
            </a:r>
            <a:endParaRPr lang="th-TH" sz="105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20000"/>
              </a:lnSpc>
            </a:pPr>
            <a:r>
              <a:rPr lang="th-TH" sz="105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2. </a:t>
            </a:r>
            <a:r>
              <a:rPr lang="th-TH" sz="10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กรมบัญชีกลาง และและบริษัทที่ปรึกษา (ทริส คอร์ปอเรชั่น จำกัด) ให้ความเห็นชอบ   </a:t>
            </a:r>
          </a:p>
          <a:p>
            <a:pPr>
              <a:lnSpc>
                <a:spcPct val="120000"/>
              </a:lnSpc>
            </a:pPr>
            <a:r>
              <a:rPr lang="th-TH" sz="10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แบบสอบถามความพึงพอใจของสมาชิกกองทุนพัฒนาบทบาทสตรีต่อการดำเนินงาน</a:t>
            </a:r>
          </a:p>
          <a:p>
            <a:pPr>
              <a:lnSpc>
                <a:spcPct val="120000"/>
              </a:lnSpc>
            </a:pPr>
            <a:r>
              <a:rPr lang="th-TH" sz="10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กองทุนพัฒนาบทบาทสตรี ตามตัวชี้วัดที่ 2.1 ความพึงพอใจของผู้มีส่วนได้ส่วนเสีย </a:t>
            </a:r>
            <a:endParaRPr lang="th-TH" sz="1050" dirty="0" smtClean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20000"/>
              </a:lnSpc>
            </a:pPr>
            <a:r>
              <a:rPr lang="th-TH" sz="1050" b="1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3. </a:t>
            </a:r>
            <a:r>
              <a:rPr lang="th-TH" sz="105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แจ้งจังหวัดและกรุงเทพมหานคร ดำเนินการ</a:t>
            </a:r>
            <a:r>
              <a:rPr lang="th-TH" sz="10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ผลิตและจัดเก็บข้อมูลตามแบบสอบถาม</a:t>
            </a:r>
            <a:r>
              <a:rPr lang="th-TH" sz="105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ฯ                    </a:t>
            </a:r>
          </a:p>
          <a:p>
            <a:pPr>
              <a:lnSpc>
                <a:spcPct val="120000"/>
              </a:lnSpc>
            </a:pPr>
            <a:r>
              <a:rPr lang="th-TH" sz="10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05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ตามจำนวนกลุ่มเป้าหมายที่</a:t>
            </a:r>
            <a:r>
              <a:rPr lang="th-TH" sz="10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กรมการพัฒนาชุมชนกำหนด และส่งให้กรมการพัฒนาชุมชน </a:t>
            </a:r>
            <a:r>
              <a:rPr lang="th-TH" sz="105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</a:t>
            </a:r>
          </a:p>
          <a:p>
            <a:pPr>
              <a:lnSpc>
                <a:spcPct val="120000"/>
              </a:lnSpc>
            </a:pPr>
            <a:r>
              <a:rPr lang="th-TH" sz="10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05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ภายใน</a:t>
            </a:r>
            <a:r>
              <a:rPr lang="th-TH" sz="10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วันที่ </a:t>
            </a:r>
            <a:r>
              <a:rPr lang="th-TH" sz="105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15 กรกฎาคม </a:t>
            </a:r>
            <a:r>
              <a:rPr lang="th-TH" sz="10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2567 ตามหนังสือกรมการพัฒนาชุมชน ที่ มท 0416.3/ว 1517 </a:t>
            </a:r>
            <a:endParaRPr lang="th-TH" sz="1050" dirty="0" smtClean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20000"/>
              </a:lnSpc>
            </a:pPr>
            <a:r>
              <a:rPr lang="th-TH" sz="10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05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ลง</a:t>
            </a:r>
            <a:r>
              <a:rPr lang="th-TH" sz="10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วันที่ </a:t>
            </a:r>
            <a:r>
              <a:rPr lang="th-TH" sz="105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11 เมษายน </a:t>
            </a:r>
            <a:r>
              <a:rPr lang="th-TH" sz="10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2567 และบันทึกข้อความที่ มท 0416.3 (คส)/3061 ลงวันที่ 11 </a:t>
            </a:r>
            <a:endParaRPr lang="th-TH" sz="1050" dirty="0" smtClean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20000"/>
              </a:lnSpc>
            </a:pPr>
            <a:r>
              <a:rPr lang="th-TH" sz="10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05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เมษายน </a:t>
            </a:r>
            <a:r>
              <a:rPr lang="th-TH" sz="10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2567</a:t>
            </a:r>
            <a:endParaRPr lang="en-US" sz="105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20000"/>
              </a:lnSpc>
            </a:pPr>
            <a:endParaRPr lang="th-TH" sz="10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2552" y="873523"/>
            <a:ext cx="4495789" cy="60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500"/>
              </a:spcAft>
              <a:defRPr/>
            </a:pPr>
            <a:r>
              <a:rPr lang="th-TH" sz="1167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ด้านที่ 2 การสนองประโยชน์ต่อผู้มีส่วนได้ส่วนเสีย</a:t>
            </a:r>
          </a:p>
          <a:p>
            <a:pPr>
              <a:spcAft>
                <a:spcPts val="500"/>
              </a:spcAft>
              <a:defRPr/>
            </a:pPr>
            <a:r>
              <a:rPr lang="th-TH" sz="1167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ตัวชี้วัดที่ 2.1 ความพึงพอใจของผู้มีส่วนได้ส่วนเสีย</a:t>
            </a:r>
          </a:p>
        </p:txBody>
      </p:sp>
      <p:graphicFrame>
        <p:nvGraphicFramePr>
          <p:cNvPr id="38" name="แผนภูมิ 24"/>
          <p:cNvGraphicFramePr/>
          <p:nvPr>
            <p:extLst>
              <p:ext uri="{D42A27DB-BD31-4B8C-83A1-F6EECF244321}">
                <p14:modId xmlns:p14="http://schemas.microsoft.com/office/powerpoint/2010/main" val="73308176"/>
              </p:ext>
            </p:extLst>
          </p:nvPr>
        </p:nvGraphicFramePr>
        <p:xfrm>
          <a:off x="5581938" y="1285936"/>
          <a:ext cx="4182172" cy="2792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48EB70A0-3668-4A7F-874E-59B392E620A8}"/>
              </a:ext>
            </a:extLst>
          </p:cNvPr>
          <p:cNvSpPr/>
          <p:nvPr/>
        </p:nvSpPr>
        <p:spPr>
          <a:xfrm>
            <a:off x="5712565" y="1064200"/>
            <a:ext cx="3967815" cy="245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74" indent="-144774" algn="ctr" defTabSz="761970" fontAlgn="t">
              <a:lnSpc>
                <a:spcPct val="80000"/>
              </a:lnSpc>
              <a:tabLst>
                <a:tab pos="820176" algn="l"/>
              </a:tabLst>
              <a:defRPr/>
            </a:pPr>
            <a:r>
              <a:rPr lang="th-TH" sz="1167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ผลการดำเนินงาน ณ วันที่ </a:t>
            </a:r>
            <a:r>
              <a:rPr lang="th-TH" sz="1167" b="1" dirty="0" smtClean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13 พฤษภาคม </a:t>
            </a:r>
            <a:r>
              <a:rPr lang="th-TH" sz="1167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2567</a:t>
            </a:r>
            <a:endParaRPr lang="en-US" sz="1167" b="1" dirty="0">
              <a:solidFill>
                <a:prstClr val="black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41" name="Table 25"/>
          <p:cNvGraphicFramePr>
            <a:graphicFrameLocks noGrp="1"/>
          </p:cNvGraphicFramePr>
          <p:nvPr>
            <p:extLst/>
          </p:nvPr>
        </p:nvGraphicFramePr>
        <p:xfrm>
          <a:off x="5738646" y="4184151"/>
          <a:ext cx="4025463" cy="1219621"/>
        </p:xfrm>
        <a:graphic>
          <a:graphicData uri="http://schemas.openxmlformats.org/drawingml/2006/table">
            <a:tbl>
              <a:tblPr firstRow="1" bandRow="1"/>
              <a:tblGrid>
                <a:gridCol w="4025463">
                  <a:extLst>
                    <a:ext uri="{9D8B030D-6E8A-4147-A177-3AD203B41FA5}">
                      <a16:colId xmlns:a16="http://schemas.microsoft.com/office/drawing/2014/main" val="3290651922"/>
                    </a:ext>
                  </a:extLst>
                </a:gridCol>
              </a:tblGrid>
              <a:tr h="2684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การคาดการณ์ ณ</a:t>
                      </a:r>
                      <a:r>
                        <a:rPr lang="th-TH" sz="1300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300" baseline="0" dirty="0" smtClean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วันที่ 31 พฤษภาคม </a:t>
                      </a:r>
                      <a:r>
                        <a:rPr lang="th-TH" sz="1300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2567</a:t>
                      </a:r>
                      <a:endParaRPr lang="th-TH" sz="130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317191"/>
                  </a:ext>
                </a:extLst>
              </a:tr>
              <a:tr h="2489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200" b="1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  <a:r>
                        <a:rPr lang="th-TH" sz="12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และกรุงเทพมหานคร </a:t>
                      </a:r>
                      <a:r>
                        <a:rPr lang="th-TH" sz="1200" b="1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อยู่ระหว่างดำเนินการผลิตและจัดเก็บแบบสอบถามฯ ตามจำนวนกลุ่มเป้าหมาย</a:t>
                      </a:r>
                      <a:endParaRPr lang="th-TH" sz="12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430294"/>
                  </a:ext>
                </a:extLst>
              </a:tr>
              <a:tr h="5033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defTabSz="914400" rtl="0" eaLnBrk="1" latinLnBrk="0" hangingPunct="1"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  <a:defRPr/>
                      </a:pPr>
                      <a:endParaRPr lang="th-TH" sz="1300" b="1" kern="120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marL="0" lvl="0" indent="0" algn="ctr" defTabSz="914400" rtl="0" eaLnBrk="1" latinLnBrk="0" hangingPunct="1"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th-TH" sz="1200" b="1" kern="12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บรรลุค่าเป้าหมายระดับ 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N/A</a:t>
                      </a:r>
                    </a:p>
                  </a:txBody>
                  <a:tcPr marL="76200" marR="76200" marT="38100" marB="38100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61517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72552" y="1717036"/>
          <a:ext cx="4397265" cy="61806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79453">
                  <a:extLst>
                    <a:ext uri="{9D8B030D-6E8A-4147-A177-3AD203B41FA5}">
                      <a16:colId xmlns:a16="http://schemas.microsoft.com/office/drawing/2014/main" val="1920743341"/>
                    </a:ext>
                  </a:extLst>
                </a:gridCol>
                <a:gridCol w="879453">
                  <a:extLst>
                    <a:ext uri="{9D8B030D-6E8A-4147-A177-3AD203B41FA5}">
                      <a16:colId xmlns:a16="http://schemas.microsoft.com/office/drawing/2014/main" val="1597404334"/>
                    </a:ext>
                  </a:extLst>
                </a:gridCol>
                <a:gridCol w="879453">
                  <a:extLst>
                    <a:ext uri="{9D8B030D-6E8A-4147-A177-3AD203B41FA5}">
                      <a16:colId xmlns:a16="http://schemas.microsoft.com/office/drawing/2014/main" val="1415561208"/>
                    </a:ext>
                  </a:extLst>
                </a:gridCol>
                <a:gridCol w="879453">
                  <a:extLst>
                    <a:ext uri="{9D8B030D-6E8A-4147-A177-3AD203B41FA5}">
                      <a16:colId xmlns:a16="http://schemas.microsoft.com/office/drawing/2014/main" val="1907869018"/>
                    </a:ext>
                  </a:extLst>
                </a:gridCol>
                <a:gridCol w="879453">
                  <a:extLst>
                    <a:ext uri="{9D8B030D-6E8A-4147-A177-3AD203B41FA5}">
                      <a16:colId xmlns:a16="http://schemas.microsoft.com/office/drawing/2014/main" val="1750162203"/>
                    </a:ext>
                  </a:extLst>
                </a:gridCol>
              </a:tblGrid>
              <a:tr h="309033"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9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2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4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5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42439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75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80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85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 smtClean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90</a:t>
                      </a:r>
                      <a:endParaRPr lang="th-TH" sz="10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95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4227857"/>
                  </a:ext>
                </a:extLst>
              </a:tr>
            </a:tbl>
          </a:graphicData>
        </a:graphic>
      </p:graphicFrame>
      <p:sp>
        <p:nvSpPr>
          <p:cNvPr id="43" name="Rectangle 42">
            <a:extLst>
              <a:ext uri="{FF2B5EF4-FFF2-40B4-BE49-F238E27FC236}">
                <a16:creationId xmlns:a16="http://schemas.microsoft.com/office/drawing/2014/main" id="{48EB70A0-3668-4A7F-874E-59B392E620A8}"/>
              </a:ext>
            </a:extLst>
          </p:cNvPr>
          <p:cNvSpPr/>
          <p:nvPr/>
        </p:nvSpPr>
        <p:spPr>
          <a:xfrm>
            <a:off x="508545" y="1419273"/>
            <a:ext cx="4368789" cy="236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74" indent="-144774" algn="ctr" defTabSz="761970" fontAlgn="t">
              <a:lnSpc>
                <a:spcPct val="80000"/>
              </a:lnSpc>
              <a:tabLst>
                <a:tab pos="820176" algn="l"/>
              </a:tabLst>
              <a:defRPr/>
            </a:pPr>
            <a:r>
              <a:rPr lang="th-TH" sz="1167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เกณฑ์ประเมินผล</a:t>
            </a:r>
            <a:endParaRPr lang="en-US" sz="1167" b="1" dirty="0">
              <a:solidFill>
                <a:prstClr val="black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8EB70A0-3668-4A7F-874E-59B392E620A8}"/>
              </a:ext>
            </a:extLst>
          </p:cNvPr>
          <p:cNvSpPr/>
          <p:nvPr/>
        </p:nvSpPr>
        <p:spPr>
          <a:xfrm>
            <a:off x="508544" y="2401243"/>
            <a:ext cx="47607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74" indent="-144774" defTabSz="761970" fontAlgn="t">
              <a:buFontTx/>
              <a:buChar char="-"/>
              <a:tabLst>
                <a:tab pos="820176" algn="l"/>
              </a:tabLst>
              <a:defRPr/>
            </a:pPr>
            <a:r>
              <a:rPr lang="th-TH" sz="1000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พิจารณาจากความพึงพอใจของผู้มีส่วนได้ส่วนเสีย ได้แก่ กลุ่มผู้ที่ได้รับเงินกู้ </a:t>
            </a:r>
            <a:br>
              <a:rPr lang="th-TH" sz="1000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000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และกลุ่มที่ได้รับเงินสนับสนุน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2" name="Group 41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46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2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3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47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48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49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0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51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5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938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2514137" y="92606"/>
            <a:ext cx="5156979" cy="571039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1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4.3 รายงานผลการดำเนินงาน ประจำปีบัญชี 2567 </a:t>
            </a:r>
          </a:p>
          <a:p>
            <a:pPr algn="ctr">
              <a:lnSpc>
                <a:spcPct val="11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</a:t>
            </a:r>
          </a:p>
          <a:p>
            <a:pPr algn="ctr">
              <a:lnSpc>
                <a:spcPct val="110000"/>
              </a:lnSpc>
            </a:pPr>
            <a:endParaRPr lang="en-GB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61" name="Group 5"/>
          <p:cNvGrpSpPr/>
          <p:nvPr/>
        </p:nvGrpSpPr>
        <p:grpSpPr>
          <a:xfrm>
            <a:off x="572552" y="249131"/>
            <a:ext cx="9017000" cy="603268"/>
            <a:chOff x="0" y="-175733"/>
            <a:chExt cx="21640800" cy="1447844"/>
          </a:xfrm>
        </p:grpSpPr>
        <p:sp>
          <p:nvSpPr>
            <p:cNvPr id="62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3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7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64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6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65" name="TextBox 13"/>
            <p:cNvSpPr txBox="1"/>
            <p:nvPr/>
          </p:nvSpPr>
          <p:spPr>
            <a:xfrm>
              <a:off x="388478" y="184356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66" name="TextBox 15"/>
            <p:cNvSpPr txBox="1"/>
            <p:nvPr/>
          </p:nvSpPr>
          <p:spPr>
            <a:xfrm>
              <a:off x="18503851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32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6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aphicFrame>
        <p:nvGraphicFramePr>
          <p:cNvPr id="81" name="Table 80"/>
          <p:cNvGraphicFramePr>
            <a:graphicFrameLocks noGrp="1"/>
          </p:cNvGraphicFramePr>
          <p:nvPr/>
        </p:nvGraphicFramePr>
        <p:xfrm>
          <a:off x="26854" y="876362"/>
          <a:ext cx="9628361" cy="4465525"/>
        </p:xfrm>
        <a:graphic>
          <a:graphicData uri="http://schemas.openxmlformats.org/drawingml/2006/table">
            <a:tbl>
              <a:tblPr firstRow="1" bandRow="1"/>
              <a:tblGrid>
                <a:gridCol w="55724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59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6552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3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50800" marB="508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  <a:sym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  <a:sym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  <a:sym typeface="Arial" pitchFamily="34" charset="0"/>
                      </a:endParaRPr>
                    </a:p>
                  </a:txBody>
                  <a:tcPr marL="76200" marR="762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5" name="TextBox 84"/>
          <p:cNvSpPr txBox="1"/>
          <p:nvPr/>
        </p:nvSpPr>
        <p:spPr>
          <a:xfrm>
            <a:off x="485249" y="2916580"/>
            <a:ext cx="4811110" cy="2760243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500"/>
              </a:spcAft>
            </a:pPr>
            <a:r>
              <a:rPr lang="th-TH" sz="1050" b="1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บรรลุค่าเป้าหมายระดับ </a:t>
            </a:r>
            <a:r>
              <a:rPr lang="en-GB" sz="1050" b="1" dirty="0" smtClean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N/A</a:t>
            </a:r>
            <a:endParaRPr lang="th-TH" sz="1050" b="1" dirty="0">
              <a:solidFill>
                <a:srgbClr val="C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20000"/>
              </a:lnSpc>
            </a:pPr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ผลการดำเนินงาน </a:t>
            </a:r>
            <a:r>
              <a:rPr lang="en-US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:</a:t>
            </a:r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1.ประชุม</a:t>
            </a: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คณะทำงานฯ เพื่อสร้างความรู้ ความเข้าใจในการปฏิบัติงานตัวชี้วัดที่ 2.2 ร้อยละ </a:t>
            </a:r>
          </a:p>
          <a:p>
            <a:pPr>
              <a:lnSpc>
                <a:spcPct val="120000"/>
              </a:lnSpc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</a:t>
            </a: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ของ</a:t>
            </a: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โครงการที่ได้รับการสนับสนุนจากกองทุนฯ ที่ผู้เข้าร่วมโครงการมีคุณภาพชีวิตที่ดี   </a:t>
            </a:r>
          </a:p>
          <a:p>
            <a:pPr>
              <a:lnSpc>
                <a:spcPct val="120000"/>
              </a:lnSpc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</a:t>
            </a: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และ</a:t>
            </a: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ผ่านเกณฑ์การประเมิน ดังนี้ </a:t>
            </a:r>
            <a:endParaRPr lang="en-US" sz="1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20000"/>
              </a:lnSpc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</a:t>
            </a: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1.1 </a:t>
            </a: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จัดทำแผนการ</a:t>
            </a: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ดำเนินงาน </a:t>
            </a:r>
          </a:p>
          <a:p>
            <a:pPr>
              <a:lnSpc>
                <a:spcPct val="120000"/>
              </a:lnSpc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1.2 </a:t>
            </a: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ออกแบบเครื่องมือการ</a:t>
            </a: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ประเมินผล </a:t>
            </a:r>
          </a:p>
          <a:p>
            <a:pPr>
              <a:lnSpc>
                <a:spcPct val="120000"/>
              </a:lnSpc>
            </a:pP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1.3</a:t>
            </a: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. กำหนดกรอบ</a:t>
            </a: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และเป้าหมาย</a:t>
            </a: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ในการจัดเก็บ</a:t>
            </a: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ข้อมูล </a:t>
            </a:r>
            <a:endParaRPr lang="en-US" sz="1000" dirty="0" smtClean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20000"/>
              </a:lnSpc>
            </a:pPr>
            <a:r>
              <a:rPr lang="en-US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en-US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1.4</a:t>
            </a: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จัดทำแนวทางการ</a:t>
            </a: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ประเมินผล ประจำปี 2567 </a:t>
            </a:r>
            <a:endParaRPr lang="en-US" sz="1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20000"/>
              </a:lnSpc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</a:t>
            </a: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1.5 </a:t>
            </a: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จัดทำฐานข้อมูลโครงการที่ได้รับการสนับสนุนจากกองทุนฯ ที่ดำเนินการใน ปี 2565 </a:t>
            </a: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(</a:t>
            </a: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จำนวน 4</a:t>
            </a:r>
            <a:r>
              <a:rPr lang="en-US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,</a:t>
            </a: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777 โครงการ คิดเป็นร้อย 10 ของโครงการทั้งหมด จำนวน </a:t>
            </a: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478 โครงการ)</a:t>
            </a:r>
          </a:p>
          <a:p>
            <a:pPr>
              <a:lnSpc>
                <a:spcPct val="120000"/>
              </a:lnSpc>
            </a:pP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2.แจ้งจังหวัดดำเนินการจัดเก็บแบบสอบถามผลสำเร็จของโครงการฯ ที่ผู้เข้าร่วมโครงการ              </a:t>
            </a:r>
          </a:p>
          <a:p>
            <a:pPr>
              <a:lnSpc>
                <a:spcPct val="120000"/>
              </a:lnSpc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</a:t>
            </a:r>
            <a:r>
              <a:rPr lang="th-TH" sz="1000" spc="-5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มี</a:t>
            </a:r>
            <a:r>
              <a:rPr lang="th-TH" sz="1000" spc="-3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คุณภาพชีวิตที่ดีและผ่านเกณฑ์การประเมินผล และส่งให้กรมฯ ภายในเดือนกรกฎาคม 2567</a:t>
            </a:r>
          </a:p>
          <a:p>
            <a:pPr>
              <a:lnSpc>
                <a:spcPct val="120000"/>
              </a:lnSpc>
            </a:pPr>
            <a:endParaRPr lang="th-TH" sz="10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2552" y="873523"/>
            <a:ext cx="4696711" cy="74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500"/>
              </a:spcAft>
              <a:defRPr/>
            </a:pPr>
            <a:r>
              <a:rPr lang="th-TH" sz="1167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ด้านที่ 2 การสนองประโยชน์ต่อผู้มีส่วนได้ส่วนเสีย</a:t>
            </a:r>
          </a:p>
          <a:p>
            <a:pPr>
              <a:lnSpc>
                <a:spcPct val="110000"/>
              </a:lnSpc>
              <a:defRPr/>
            </a:pPr>
            <a:r>
              <a:rPr lang="th-TH" sz="1167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ตัวชี้วัดที่ 2.2 ร้อยละของโครงการที่ได้รับการสนับสนุนจากองทุนที่ผู้เข้าร่วม </a:t>
            </a:r>
          </a:p>
          <a:p>
            <a:pPr>
              <a:lnSpc>
                <a:spcPct val="110000"/>
              </a:lnSpc>
              <a:defRPr/>
            </a:pPr>
            <a:r>
              <a:rPr lang="th-TH" sz="1167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           โครงการมีคุณภาพชีวิตที่ดีและผ่านเกณฑ์การประเมินผล</a:t>
            </a:r>
          </a:p>
        </p:txBody>
      </p:sp>
      <p:graphicFrame>
        <p:nvGraphicFramePr>
          <p:cNvPr id="38" name="แผนภูมิ 24"/>
          <p:cNvGraphicFramePr/>
          <p:nvPr>
            <p:extLst>
              <p:ext uri="{D42A27DB-BD31-4B8C-83A1-F6EECF244321}">
                <p14:modId xmlns:p14="http://schemas.microsoft.com/office/powerpoint/2010/main" val="988628773"/>
              </p:ext>
            </p:extLst>
          </p:nvPr>
        </p:nvGraphicFramePr>
        <p:xfrm>
          <a:off x="5334926" y="970668"/>
          <a:ext cx="4254626" cy="3144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48EB70A0-3668-4A7F-874E-59B392E620A8}"/>
              </a:ext>
            </a:extLst>
          </p:cNvPr>
          <p:cNvSpPr/>
          <p:nvPr/>
        </p:nvSpPr>
        <p:spPr>
          <a:xfrm>
            <a:off x="5478331" y="1141786"/>
            <a:ext cx="3967815" cy="236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74" indent="-144774" algn="ctr" defTabSz="761970" fontAlgn="t">
              <a:lnSpc>
                <a:spcPct val="80000"/>
              </a:lnSpc>
              <a:tabLst>
                <a:tab pos="820176" algn="l"/>
              </a:tabLst>
              <a:defRPr/>
            </a:pPr>
            <a:r>
              <a:rPr lang="th-TH" sz="1167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ผลการดำเนินงาน ณ วันที่ </a:t>
            </a:r>
            <a:r>
              <a:rPr lang="th-TH" sz="1167" b="1" dirty="0" smtClean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13 พฤษภาคม </a:t>
            </a:r>
            <a:r>
              <a:rPr lang="th-TH" sz="1167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2567</a:t>
            </a:r>
            <a:endParaRPr lang="en-US" sz="1167" b="1" dirty="0">
              <a:solidFill>
                <a:prstClr val="black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41" name="Table 25"/>
          <p:cNvGraphicFramePr>
            <a:graphicFrameLocks noGrp="1"/>
          </p:cNvGraphicFramePr>
          <p:nvPr>
            <p:extLst/>
          </p:nvPr>
        </p:nvGraphicFramePr>
        <p:xfrm>
          <a:off x="5362022" y="3925701"/>
          <a:ext cx="4320289" cy="1428168"/>
        </p:xfrm>
        <a:graphic>
          <a:graphicData uri="http://schemas.openxmlformats.org/drawingml/2006/table">
            <a:tbl>
              <a:tblPr firstRow="1" bandRow="1"/>
              <a:tblGrid>
                <a:gridCol w="4320289">
                  <a:extLst>
                    <a:ext uri="{9D8B030D-6E8A-4147-A177-3AD203B41FA5}">
                      <a16:colId xmlns:a16="http://schemas.microsoft.com/office/drawing/2014/main" val="3290651922"/>
                    </a:ext>
                  </a:extLst>
                </a:gridCol>
              </a:tblGrid>
              <a:tr h="279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การคาดการณ์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ณ</a:t>
                      </a:r>
                      <a:r>
                        <a:rPr lang="th-TH" sz="1300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300" baseline="0" dirty="0" smtClean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วันที่ 31 พฤษภาคม </a:t>
                      </a:r>
                      <a:r>
                        <a:rPr lang="th-TH" sz="1300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2567</a:t>
                      </a:r>
                      <a:endParaRPr lang="th-TH" sz="130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317191"/>
                  </a:ext>
                </a:extLst>
              </a:tr>
              <a:tr h="254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thaiDist"/>
                      <a:r>
                        <a:rPr lang="th-TH" sz="1200" b="1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จังหวัดอยู่ระหว่างจัดเก็บแบบสอบภามผลสำเร็จของโครงการฯ                 ที่ผู้เข้าร่วมโครงการมีคุณภาพชีวิตที่ดีและผ่านเกณฑ์                              การประเมินผล</a:t>
                      </a:r>
                      <a:endParaRPr lang="th-TH" sz="12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430294"/>
                  </a:ext>
                </a:extLst>
              </a:tr>
              <a:tr h="5239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defTabSz="914400" rtl="0" eaLnBrk="1" latinLnBrk="0" hangingPunct="1"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  <a:defRPr/>
                      </a:pPr>
                      <a:endParaRPr lang="th-TH" sz="1300" b="1" kern="120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marL="0" lvl="0" indent="0" algn="ctr" defTabSz="914400" rtl="0" eaLnBrk="1" latinLnBrk="0" hangingPunct="1"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th-TH" sz="1200" b="1" kern="1200" dirty="0" smtClean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บรรลุค่าเป้าหมายระดับ 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N/A</a:t>
                      </a:r>
                    </a:p>
                  </a:txBody>
                  <a:tcPr marL="76200" marR="76200" marT="38100" marB="38100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61517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86321" y="1844009"/>
          <a:ext cx="4397265" cy="52970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79453">
                  <a:extLst>
                    <a:ext uri="{9D8B030D-6E8A-4147-A177-3AD203B41FA5}">
                      <a16:colId xmlns:a16="http://schemas.microsoft.com/office/drawing/2014/main" val="1920743341"/>
                    </a:ext>
                  </a:extLst>
                </a:gridCol>
                <a:gridCol w="879453">
                  <a:extLst>
                    <a:ext uri="{9D8B030D-6E8A-4147-A177-3AD203B41FA5}">
                      <a16:colId xmlns:a16="http://schemas.microsoft.com/office/drawing/2014/main" val="1597404334"/>
                    </a:ext>
                  </a:extLst>
                </a:gridCol>
                <a:gridCol w="879453">
                  <a:extLst>
                    <a:ext uri="{9D8B030D-6E8A-4147-A177-3AD203B41FA5}">
                      <a16:colId xmlns:a16="http://schemas.microsoft.com/office/drawing/2014/main" val="1415561208"/>
                    </a:ext>
                  </a:extLst>
                </a:gridCol>
                <a:gridCol w="879453">
                  <a:extLst>
                    <a:ext uri="{9D8B030D-6E8A-4147-A177-3AD203B41FA5}">
                      <a16:colId xmlns:a16="http://schemas.microsoft.com/office/drawing/2014/main" val="1907869018"/>
                    </a:ext>
                  </a:extLst>
                </a:gridCol>
                <a:gridCol w="879453">
                  <a:extLst>
                    <a:ext uri="{9D8B030D-6E8A-4147-A177-3AD203B41FA5}">
                      <a16:colId xmlns:a16="http://schemas.microsoft.com/office/drawing/2014/main" val="1750162203"/>
                    </a:ext>
                  </a:extLst>
                </a:gridCol>
              </a:tblGrid>
              <a:tr h="264854"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9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2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4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5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42439"/>
                  </a:ext>
                </a:extLst>
              </a:tr>
              <a:tr h="264854"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60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70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80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90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4227857"/>
                  </a:ext>
                </a:extLst>
              </a:tr>
            </a:tbl>
          </a:graphicData>
        </a:graphic>
      </p:graphicFrame>
      <p:sp>
        <p:nvSpPr>
          <p:cNvPr id="43" name="Rectangle 42">
            <a:extLst>
              <a:ext uri="{FF2B5EF4-FFF2-40B4-BE49-F238E27FC236}">
                <a16:creationId xmlns:a16="http://schemas.microsoft.com/office/drawing/2014/main" id="{48EB70A0-3668-4A7F-874E-59B392E620A8}"/>
              </a:ext>
            </a:extLst>
          </p:cNvPr>
          <p:cNvSpPr/>
          <p:nvPr/>
        </p:nvSpPr>
        <p:spPr>
          <a:xfrm>
            <a:off x="543411" y="1560542"/>
            <a:ext cx="4368789" cy="236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74" indent="-144774" algn="ctr" defTabSz="761970" fontAlgn="t">
              <a:lnSpc>
                <a:spcPct val="80000"/>
              </a:lnSpc>
              <a:tabLst>
                <a:tab pos="820176" algn="l"/>
              </a:tabLst>
              <a:defRPr/>
            </a:pPr>
            <a:r>
              <a:rPr lang="th-TH" sz="1167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เกณฑ์ประเมินผล</a:t>
            </a:r>
            <a:endParaRPr lang="en-US" sz="1167" b="1" dirty="0">
              <a:solidFill>
                <a:prstClr val="black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8EB70A0-3668-4A7F-874E-59B392E620A8}"/>
              </a:ext>
            </a:extLst>
          </p:cNvPr>
          <p:cNvSpPr/>
          <p:nvPr/>
        </p:nvSpPr>
        <p:spPr>
          <a:xfrm>
            <a:off x="586321" y="2305198"/>
            <a:ext cx="447944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74" defTabSz="761970" fontAlgn="t">
              <a:lnSpc>
                <a:spcPct val="110000"/>
              </a:lnSpc>
              <a:buFontTx/>
              <a:buChar char="-"/>
              <a:tabLst>
                <a:tab pos="820176" algn="l"/>
              </a:tabLst>
              <a:defRPr/>
            </a:pPr>
            <a:r>
              <a:rPr lang="th-TH" sz="1000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พิจารณาจากผลสำเร็จของการพัฒนาคุณภาพชีวิตของผู้เข้าร่วมโครงการ</a:t>
            </a:r>
            <a:br>
              <a:rPr lang="th-TH" sz="1000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000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ที่ได้รับการสนับสนุนจากกองทุนฯ และดำเนินโครงการในปีบัญชีผู้เข้าร่วม    </a:t>
            </a:r>
          </a:p>
          <a:p>
            <a:pPr marL="144774" defTabSz="761970" fontAlgn="t">
              <a:lnSpc>
                <a:spcPct val="110000"/>
              </a:lnSpc>
              <a:tabLst>
                <a:tab pos="820176" algn="l"/>
              </a:tabLst>
              <a:defRPr/>
            </a:pPr>
            <a:r>
              <a:rPr lang="th-TH" sz="1000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โครงการที่มีคุณภาพชีวิตที่ดี และผ่านเกณฑ์การประเมิน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2" name="Group 41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46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2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3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47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48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49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0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51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5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400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" name="Table 80"/>
          <p:cNvGraphicFramePr>
            <a:graphicFrameLocks noGrp="1"/>
          </p:cNvGraphicFramePr>
          <p:nvPr>
            <p:extLst/>
          </p:nvPr>
        </p:nvGraphicFramePr>
        <p:xfrm>
          <a:off x="502123" y="893888"/>
          <a:ext cx="9107828" cy="4465525"/>
        </p:xfrm>
        <a:graphic>
          <a:graphicData uri="http://schemas.openxmlformats.org/drawingml/2006/table">
            <a:tbl>
              <a:tblPr firstRow="1" bandRow="1"/>
              <a:tblGrid>
                <a:gridCol w="5271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366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6552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3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50800" marB="508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  <a:sym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  <a:sym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  <a:sym typeface="Arial" pitchFamily="34" charset="0"/>
                      </a:endParaRPr>
                    </a:p>
                  </a:txBody>
                  <a:tcPr marL="76200" marR="762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5" name="TextBox 84"/>
          <p:cNvSpPr txBox="1"/>
          <p:nvPr/>
        </p:nvSpPr>
        <p:spPr>
          <a:xfrm>
            <a:off x="585406" y="3195598"/>
            <a:ext cx="5117471" cy="2357056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500"/>
              </a:spcAft>
            </a:pPr>
            <a:r>
              <a:rPr lang="th-TH" sz="1000" b="1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บรรลุค่าเป้าหมายระดับ </a:t>
            </a:r>
            <a:r>
              <a:rPr lang="en-GB" sz="1000" b="1" dirty="0" smtClean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N/A</a:t>
            </a:r>
            <a:endParaRPr lang="th-TH" sz="1000" b="1" dirty="0">
              <a:solidFill>
                <a:srgbClr val="C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10000"/>
              </a:lnSpc>
            </a:pPr>
            <a: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ผลการดำเนินงาน </a:t>
            </a:r>
            <a:r>
              <a:rPr lang="en-US" sz="1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:</a:t>
            </a:r>
            <a:r>
              <a:rPr lang="th-TH" sz="1000" b="1" dirty="0">
                <a:solidFill>
                  <a:srgbClr val="0070C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กองทุนฯ ทบทวนแบบประเมินฯ คู่มือการประเมินฯ กลุ่มเป้าหมาย ระยะเวลาดำเนินการ  </a:t>
            </a:r>
          </a:p>
          <a:p>
            <a:pPr>
              <a:lnSpc>
                <a:spcPct val="110000"/>
              </a:lnSpc>
            </a:pP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เพื่อ</a:t>
            </a: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จัดทำแผนการติดตามและประเมินผลลัพธ์จากการ</a:t>
            </a: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สนับสนุนเงินกองทุน</a:t>
            </a: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ฯ ตาม</a:t>
            </a: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วัตถุประสงค์</a:t>
            </a:r>
          </a:p>
          <a:p>
            <a:pPr>
              <a:lnSpc>
                <a:spcPct val="110000"/>
              </a:lnSpc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ของ</a:t>
            </a: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กองทุนฯ เชิงปริมาณ เชิงคุณภาพ จัดทำคู่มือ</a:t>
            </a: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แนวทาง </a:t>
            </a: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คำอธิบาย และค่าเป้าหมาย</a:t>
            </a:r>
            <a:endParaRPr lang="en-US" sz="1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10000"/>
              </a:lnSpc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กองทุนฯ จัดทำแบบประเมินผลลัพธ์ฯ เชิงปริมาณ เชิงคุณภาพ ดังนี้</a:t>
            </a:r>
            <a:endParaRPr lang="en-US" sz="1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10000"/>
              </a:lnSpc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1. เชิงปริมาณ ใช้แบบสอบถาม กลุ่มเป้าหมาย ได้แก่ กลุ่มอาชีพสมาชิกฯ ที่ได้รับการสนับสนุน</a:t>
            </a:r>
          </a:p>
          <a:p>
            <a:pPr>
              <a:lnSpc>
                <a:spcPct val="110000"/>
              </a:lnSpc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เงินทุนหมุนเวียนจากกองทุนในปีบัญชี 2566 และกลไกการขับเคลื่อนกองทุนฯ </a:t>
            </a: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ประกอบด้วย  </a:t>
            </a:r>
          </a:p>
          <a:p>
            <a:pPr>
              <a:lnSpc>
                <a:spcPct val="110000"/>
              </a:lnSpc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(</a:t>
            </a: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อกส.จ.) (อกส.กทม.) (อกส.อ.)</a:t>
            </a:r>
            <a:endParaRPr lang="en-US" sz="1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10000"/>
              </a:lnSpc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2. เชิงคุณภาพ ใช้การสัมภาษณ์และการสนทนากลุ่ม (แบบมีโครงสร้าง) เป็นการจัดเก็บข้อมูล </a:t>
            </a:r>
          </a:p>
          <a:p>
            <a:pPr>
              <a:lnSpc>
                <a:spcPct val="110000"/>
              </a:lnSpc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พื้นที่ 4 ภาค กลุ่มเป้าหมาย ได้แก่ (อกส.จ.) คณะทำงานขับเคลื่อนฯ จังหวัด ตำบล/</a:t>
            </a: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เทศบาล</a:t>
            </a:r>
          </a:p>
          <a:p>
            <a:pPr marL="171450" indent="-171450">
              <a:lnSpc>
                <a:spcPct val="110000"/>
              </a:lnSpc>
              <a:buFontTx/>
              <a:buChar char="-"/>
            </a:pP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แจ้งจังหวัดและกรุงเทพมหานคร จัดเก็บแบบสอบถามเชิงปริมาณ และส่งคืนกรมฯ ภายในเดือนมิถุนายน 2567</a:t>
            </a:r>
            <a:endParaRPr lang="th-TH" sz="1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31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2514137" y="92606"/>
            <a:ext cx="5156979" cy="571039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1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4.3 รายงานผลการดำเนินงาน ประจำปีบัญชี 2567 </a:t>
            </a:r>
          </a:p>
          <a:p>
            <a:pPr algn="ctr">
              <a:lnSpc>
                <a:spcPct val="11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</a:t>
            </a:r>
          </a:p>
          <a:p>
            <a:pPr algn="ctr">
              <a:lnSpc>
                <a:spcPct val="110000"/>
              </a:lnSpc>
            </a:pPr>
            <a:endParaRPr lang="en-GB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61" name="Group 5"/>
          <p:cNvGrpSpPr/>
          <p:nvPr/>
        </p:nvGrpSpPr>
        <p:grpSpPr>
          <a:xfrm>
            <a:off x="572552" y="249131"/>
            <a:ext cx="9017000" cy="603268"/>
            <a:chOff x="0" y="-175733"/>
            <a:chExt cx="21640800" cy="1447844"/>
          </a:xfrm>
        </p:grpSpPr>
        <p:sp>
          <p:nvSpPr>
            <p:cNvPr id="62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3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7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64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6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65" name="TextBox 13"/>
            <p:cNvSpPr txBox="1"/>
            <p:nvPr/>
          </p:nvSpPr>
          <p:spPr>
            <a:xfrm>
              <a:off x="388478" y="184356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66" name="TextBox 15"/>
            <p:cNvSpPr txBox="1"/>
            <p:nvPr/>
          </p:nvSpPr>
          <p:spPr>
            <a:xfrm>
              <a:off x="18503851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33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6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" name="TextBox 2"/>
          <p:cNvSpPr txBox="1"/>
          <p:nvPr/>
        </p:nvSpPr>
        <p:spPr>
          <a:xfrm>
            <a:off x="572552" y="895848"/>
            <a:ext cx="4696711" cy="55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500"/>
              </a:spcAft>
              <a:defRPr/>
            </a:pPr>
            <a:r>
              <a:rPr lang="th-TH" sz="1167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ด้านที่ 3 การปฏิบัติการ</a:t>
            </a:r>
          </a:p>
          <a:p>
            <a:pPr>
              <a:lnSpc>
                <a:spcPct val="110000"/>
              </a:lnSpc>
              <a:defRPr/>
            </a:pPr>
            <a:r>
              <a:rPr lang="th-TH" sz="1167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ตัวชี้วัดที่ 3.1 ผลลัพธ์จากการดำเนินงานตามวัตถุประสงค์ของกองทุน</a:t>
            </a:r>
          </a:p>
        </p:txBody>
      </p:sp>
      <p:graphicFrame>
        <p:nvGraphicFramePr>
          <p:cNvPr id="38" name="แผนภูมิ 24"/>
          <p:cNvGraphicFramePr/>
          <p:nvPr>
            <p:extLst>
              <p:ext uri="{D42A27DB-BD31-4B8C-83A1-F6EECF244321}">
                <p14:modId xmlns:p14="http://schemas.microsoft.com/office/powerpoint/2010/main" val="3182821820"/>
              </p:ext>
            </p:extLst>
          </p:nvPr>
        </p:nvGraphicFramePr>
        <p:xfrm>
          <a:off x="5641568" y="1496849"/>
          <a:ext cx="4430124" cy="2624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48EB70A0-3668-4A7F-874E-59B392E620A8}"/>
              </a:ext>
            </a:extLst>
          </p:cNvPr>
          <p:cNvSpPr/>
          <p:nvPr/>
        </p:nvSpPr>
        <p:spPr>
          <a:xfrm>
            <a:off x="5642136" y="1194860"/>
            <a:ext cx="3967815" cy="236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74" indent="-144774" algn="ctr" defTabSz="761970" fontAlgn="t">
              <a:lnSpc>
                <a:spcPct val="80000"/>
              </a:lnSpc>
              <a:tabLst>
                <a:tab pos="820176" algn="l"/>
              </a:tabLst>
              <a:defRPr/>
            </a:pPr>
            <a:r>
              <a:rPr lang="th-TH" sz="1167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ผลการดำเนินงาน ณ วันที่ </a:t>
            </a:r>
            <a:r>
              <a:rPr lang="th-TH" sz="1167" b="1" dirty="0" smtClean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13 พฤษภาคม </a:t>
            </a:r>
            <a:r>
              <a:rPr lang="th-TH" sz="1167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2567</a:t>
            </a:r>
            <a:endParaRPr lang="en-US" sz="1167" b="1" dirty="0">
              <a:solidFill>
                <a:prstClr val="black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41" name="Table 25"/>
          <p:cNvGraphicFramePr>
            <a:graphicFrameLocks noGrp="1"/>
          </p:cNvGraphicFramePr>
          <p:nvPr>
            <p:extLst/>
          </p:nvPr>
        </p:nvGraphicFramePr>
        <p:xfrm>
          <a:off x="5888574" y="4126245"/>
          <a:ext cx="4183118" cy="1219476"/>
        </p:xfrm>
        <a:graphic>
          <a:graphicData uri="http://schemas.openxmlformats.org/drawingml/2006/table">
            <a:tbl>
              <a:tblPr firstRow="1" bandRow="1"/>
              <a:tblGrid>
                <a:gridCol w="4183118">
                  <a:extLst>
                    <a:ext uri="{9D8B030D-6E8A-4147-A177-3AD203B41FA5}">
                      <a16:colId xmlns:a16="http://schemas.microsoft.com/office/drawing/2014/main" val="3290651922"/>
                    </a:ext>
                  </a:extLst>
                </a:gridCol>
              </a:tblGrid>
              <a:tr h="24669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การคาดการณ์ ณ </a:t>
                      </a:r>
                      <a:r>
                        <a:rPr lang="th-TH" sz="1300" dirty="0" smtClean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วันที่</a:t>
                      </a:r>
                      <a:r>
                        <a:rPr lang="th-TH" sz="1300" baseline="0" dirty="0" smtClean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31 พฤษภาคม </a:t>
                      </a:r>
                      <a:r>
                        <a:rPr lang="th-TH" sz="1300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2567</a:t>
                      </a:r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</a:txBody>
                  <a:tcPr marL="76200" marR="76200" marT="38100" marB="38100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317191"/>
                  </a:ext>
                </a:extLst>
              </a:tr>
              <a:tr h="5619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thaiDist"/>
                      <a:r>
                        <a:rPr lang="th-TH" sz="1200" b="1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รวบรวมแบบสอบถามเชิงปริมาณ</a:t>
                      </a:r>
                      <a:r>
                        <a:rPr lang="th-TH" sz="1200" b="1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จากจังหวัดและกรุงเทพมหานคร เพื่อประมวลผลลัพธ์จากการสนับสนุนเงินกองทุนฯ</a:t>
                      </a:r>
                      <a:endParaRPr lang="th-TH" sz="12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430294"/>
                  </a:ext>
                </a:extLst>
              </a:tr>
              <a:tr h="3203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th-TH" sz="1200" b="1" kern="1200" dirty="0" smtClean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บรรลุค่าเป้าหมายระดับ 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N/A</a:t>
                      </a:r>
                    </a:p>
                  </a:txBody>
                  <a:tcPr marL="76200" marR="76200" marT="38100" marB="38100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61517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90726" y="1596591"/>
          <a:ext cx="4900930" cy="122763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80186">
                  <a:extLst>
                    <a:ext uri="{9D8B030D-6E8A-4147-A177-3AD203B41FA5}">
                      <a16:colId xmlns:a16="http://schemas.microsoft.com/office/drawing/2014/main" val="1920743341"/>
                    </a:ext>
                  </a:extLst>
                </a:gridCol>
                <a:gridCol w="980186">
                  <a:extLst>
                    <a:ext uri="{9D8B030D-6E8A-4147-A177-3AD203B41FA5}">
                      <a16:colId xmlns:a16="http://schemas.microsoft.com/office/drawing/2014/main" val="1597404334"/>
                    </a:ext>
                  </a:extLst>
                </a:gridCol>
                <a:gridCol w="980186">
                  <a:extLst>
                    <a:ext uri="{9D8B030D-6E8A-4147-A177-3AD203B41FA5}">
                      <a16:colId xmlns:a16="http://schemas.microsoft.com/office/drawing/2014/main" val="1415561208"/>
                    </a:ext>
                  </a:extLst>
                </a:gridCol>
                <a:gridCol w="980186">
                  <a:extLst>
                    <a:ext uri="{9D8B030D-6E8A-4147-A177-3AD203B41FA5}">
                      <a16:colId xmlns:a16="http://schemas.microsoft.com/office/drawing/2014/main" val="1907869018"/>
                    </a:ext>
                  </a:extLst>
                </a:gridCol>
                <a:gridCol w="980186">
                  <a:extLst>
                    <a:ext uri="{9D8B030D-6E8A-4147-A177-3AD203B41FA5}">
                      <a16:colId xmlns:a16="http://schemas.microsoft.com/office/drawing/2014/main" val="1750162203"/>
                    </a:ext>
                  </a:extLst>
                </a:gridCol>
              </a:tblGrid>
              <a:tr h="237032"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9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2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4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5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42439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ผลลัพธ์       </a:t>
                      </a:r>
                      <a:br>
                        <a:rPr lang="th-TH" sz="10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0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ที่ได้จากการดำเนินงานฯ</a:t>
                      </a:r>
                      <a:r>
                        <a:rPr lang="th-TH" sz="10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เป็นไปตามเป้าหมาย               ร้อยละ </a:t>
                      </a:r>
                      <a:r>
                        <a:rPr lang="th-TH" sz="10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80</a:t>
                      </a: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ผลลัพธ์                   ที่ได้จากการดำเนินงานฯ</a:t>
                      </a:r>
                      <a:r>
                        <a:rPr lang="th-TH" sz="10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เป็นไปตามเป้าหมาย               ร้อยละ </a:t>
                      </a:r>
                      <a:r>
                        <a:rPr lang="th-TH" sz="10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85</a:t>
                      </a: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ผลลัพธ์                   ที่ได้จากการดำเนินงานฯ</a:t>
                      </a:r>
                      <a:r>
                        <a:rPr lang="th-TH" sz="10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เป็นไปตามเป้าหมาย               ร้อยละ </a:t>
                      </a:r>
                      <a:r>
                        <a:rPr lang="th-TH" sz="10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90</a:t>
                      </a: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ผลลัพธ์                   ที่ได้จากการดำเนินงานฯ</a:t>
                      </a:r>
                      <a:r>
                        <a:rPr lang="th-TH" sz="10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เป็นไปตามเป้าหมาย               ร้อยละ </a:t>
                      </a:r>
                      <a:r>
                        <a:rPr lang="th-TH" sz="10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95</a:t>
                      </a: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ผลลัพธ์                   ที่ได้จากการดำเนินงานฯ</a:t>
                      </a:r>
                      <a:r>
                        <a:rPr lang="th-TH" sz="10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เป็นไปตามเป้าหมาย               ร้อยละ </a:t>
                      </a:r>
                      <a:r>
                        <a:rPr lang="th-TH" sz="10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100</a:t>
                      </a: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4227857"/>
                  </a:ext>
                </a:extLst>
              </a:tr>
            </a:tbl>
          </a:graphicData>
        </a:graphic>
      </p:graphicFrame>
      <p:sp>
        <p:nvSpPr>
          <p:cNvPr id="43" name="Rectangle 42">
            <a:extLst>
              <a:ext uri="{FF2B5EF4-FFF2-40B4-BE49-F238E27FC236}">
                <a16:creationId xmlns:a16="http://schemas.microsoft.com/office/drawing/2014/main" id="{48EB70A0-3668-4A7F-874E-59B392E620A8}"/>
              </a:ext>
            </a:extLst>
          </p:cNvPr>
          <p:cNvSpPr/>
          <p:nvPr/>
        </p:nvSpPr>
        <p:spPr>
          <a:xfrm>
            <a:off x="541016" y="1347141"/>
            <a:ext cx="4368789" cy="236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74" indent="-144774" algn="ctr" defTabSz="761970" fontAlgn="t">
              <a:lnSpc>
                <a:spcPct val="80000"/>
              </a:lnSpc>
              <a:tabLst>
                <a:tab pos="820176" algn="l"/>
              </a:tabLst>
              <a:defRPr/>
            </a:pPr>
            <a:r>
              <a:rPr lang="th-TH" sz="1167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เกณฑ์ประเมินผล</a:t>
            </a:r>
            <a:endParaRPr lang="en-US" sz="1167" b="1" dirty="0">
              <a:solidFill>
                <a:prstClr val="black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8EB70A0-3668-4A7F-874E-59B392E620A8}"/>
              </a:ext>
            </a:extLst>
          </p:cNvPr>
          <p:cNvSpPr/>
          <p:nvPr/>
        </p:nvSpPr>
        <p:spPr>
          <a:xfrm>
            <a:off x="572552" y="2775132"/>
            <a:ext cx="49804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74" indent="-144774" defTabSz="761970" fontAlgn="t">
              <a:lnSpc>
                <a:spcPct val="110000"/>
              </a:lnSpc>
              <a:buFontTx/>
              <a:buChar char="-"/>
              <a:tabLst>
                <a:tab pos="820176" algn="l"/>
              </a:tabLst>
              <a:defRPr/>
            </a:pPr>
            <a:r>
              <a:rPr lang="th-TH" sz="1000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พิจารณาจากความสำเร็จในการติดตามและประเมินผลการดำเนินงานตามวัตถุประสงค์</a:t>
            </a:r>
          </a:p>
          <a:p>
            <a:pPr defTabSz="761970" fontAlgn="t">
              <a:lnSpc>
                <a:spcPct val="110000"/>
              </a:lnSpc>
              <a:tabLst>
                <a:tab pos="820176" algn="l"/>
              </a:tabLst>
              <a:defRPr/>
            </a:pPr>
            <a:r>
              <a:rPr lang="th-TH" sz="1000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ของกองทุนฯ และผลลัพธ์ที่ได้จากการดำเนินงานกองทุนฯ ในปีบัญชี 2566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2" name="Group 41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46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2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3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47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48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49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0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51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5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926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" name="Table 80"/>
          <p:cNvGraphicFramePr>
            <a:graphicFrameLocks noGrp="1"/>
          </p:cNvGraphicFramePr>
          <p:nvPr>
            <p:extLst/>
          </p:nvPr>
        </p:nvGraphicFramePr>
        <p:xfrm>
          <a:off x="26854" y="876362"/>
          <a:ext cx="9107828" cy="4608246"/>
        </p:xfrm>
        <a:graphic>
          <a:graphicData uri="http://schemas.openxmlformats.org/drawingml/2006/table">
            <a:tbl>
              <a:tblPr firstRow="1" bandRow="1"/>
              <a:tblGrid>
                <a:gridCol w="5271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366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0824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3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50800" marB="508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  <a:sym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  <a:sym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  <a:sym typeface="Arial" pitchFamily="34" charset="0"/>
                      </a:endParaRPr>
                    </a:p>
                  </a:txBody>
                  <a:tcPr marL="76200" marR="762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5" name="TextBox 84"/>
          <p:cNvSpPr txBox="1"/>
          <p:nvPr/>
        </p:nvSpPr>
        <p:spPr>
          <a:xfrm>
            <a:off x="566933" y="2958664"/>
            <a:ext cx="4785726" cy="2495555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th-TH" sz="1000" b="1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บรรลุค่าเป้าหมายระดับ </a:t>
            </a:r>
            <a:r>
              <a:rPr lang="en-GB" sz="1000" b="1" dirty="0" smtClean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N/A</a:t>
            </a:r>
            <a:endParaRPr lang="th-TH" sz="1000" b="1" dirty="0">
              <a:solidFill>
                <a:srgbClr val="C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ผลการดำเนินงาน </a:t>
            </a:r>
            <a:r>
              <a:rPr lang="en-US" sz="1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:</a:t>
            </a:r>
            <a: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ประชุมคณะทำงานฯ ศึกษากรอบหลักเกณฑ์การประเมินผลฯ ประจำปีบัญชี </a:t>
            </a:r>
            <a:r>
              <a:rPr lang="en-US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2567</a:t>
            </a: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</a:t>
            </a:r>
          </a:p>
          <a:p>
            <a:pPr>
              <a:lnSpc>
                <a:spcPct val="110000"/>
              </a:lnSpc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ตัวชี้วัดที่ 3.2 และทบทวนการดำเนินงาน เพื่อจัดทำแผนดำเนินการ การจัดเก็บและ          </a:t>
            </a:r>
          </a:p>
          <a:p>
            <a:pPr>
              <a:lnSpc>
                <a:spcPct val="110000"/>
              </a:lnSpc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รวบรวมข้อมูล รวมถึงการประเมิลผล </a:t>
            </a:r>
            <a:endParaRPr lang="en-US" sz="1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10000"/>
              </a:lnSpc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ในปีบัญชี 2567 ได้รับจัดสรรเงินอุดหนุน จำนวน 70,000,000 บาท มีเป้าหมายในการ</a:t>
            </a:r>
          </a:p>
          <a:p>
            <a:pPr>
              <a:lnSpc>
                <a:spcPct val="110000"/>
              </a:lnSpc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อนุมัติเงินอุดหนุนเพื่อส่งเสริมอาชีพ ทั้ง 4 ไตรมาส ร้อยละ 30 ของเงินอุดหนุน                </a:t>
            </a:r>
          </a:p>
          <a:p>
            <a:pPr>
              <a:lnSpc>
                <a:spcPct val="110000"/>
              </a:lnSpc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เป็นจำนวน 21,000,000 บาท คิดเป็น 105 โครงการ  </a:t>
            </a:r>
            <a:endParaRPr lang="en-US" sz="1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10000"/>
              </a:lnSpc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มีการติดตามการดำเนินงานผ่านระบบวีดิทัศน์ทางไกล </a:t>
            </a:r>
            <a:r>
              <a:rPr lang="en-US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Video Conference, </a:t>
            </a:r>
            <a:r>
              <a:rPr lang="en-US" sz="1000" dirty="0" err="1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Fanpage</a:t>
            </a:r>
            <a:r>
              <a:rPr lang="en-US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endParaRPr lang="th-TH" sz="1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10000"/>
              </a:lnSpc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เพื่อจัดเก็บและรวบรวมข้อมูลตามแผนงานเพื่อสนับสนุนโครงการส่งเสริมอาชีพ </a:t>
            </a:r>
            <a:b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ประจำปีบัญชี 2567</a:t>
            </a:r>
            <a:endParaRPr lang="en-US" sz="1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10000"/>
              </a:lnSpc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กองทุนฯ อยู่ระหว่างการปรับปรุงระบบ จึงไม่สามารถสรุปข้อมูลได้ ทั้งนี้ได้ประสานงาน         </a:t>
            </a:r>
          </a:p>
          <a:p>
            <a:pPr>
              <a:lnSpc>
                <a:spcPct val="110000"/>
              </a:lnSpc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กับผู้ที่เกี่ยวข้อง ในเรื่องระบบให้เร่งดำเนินการเพื่อจะได้จัดเก็บข้อมูล และประเมินผล              </a:t>
            </a:r>
          </a:p>
          <a:p>
            <a:pPr>
              <a:lnSpc>
                <a:spcPct val="110000"/>
              </a:lnSpc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ให้เป็นไปตามแผนการดำเนินงาน</a:t>
            </a:r>
            <a:endParaRPr lang="th-TH" sz="10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31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2514137" y="92606"/>
            <a:ext cx="5156979" cy="571039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1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4.3 รายงานผลการดำเนินงาน ประจำปีบัญชี 2567 </a:t>
            </a:r>
          </a:p>
          <a:p>
            <a:pPr algn="ctr">
              <a:lnSpc>
                <a:spcPct val="11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</a:t>
            </a:r>
          </a:p>
          <a:p>
            <a:pPr algn="ctr">
              <a:lnSpc>
                <a:spcPct val="110000"/>
              </a:lnSpc>
            </a:pPr>
            <a:endParaRPr lang="en-GB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61" name="Group 5"/>
          <p:cNvGrpSpPr/>
          <p:nvPr/>
        </p:nvGrpSpPr>
        <p:grpSpPr>
          <a:xfrm>
            <a:off x="572552" y="249131"/>
            <a:ext cx="9017000" cy="603268"/>
            <a:chOff x="0" y="-175733"/>
            <a:chExt cx="21640800" cy="1447844"/>
          </a:xfrm>
        </p:grpSpPr>
        <p:sp>
          <p:nvSpPr>
            <p:cNvPr id="62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3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7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64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6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65" name="TextBox 13"/>
            <p:cNvSpPr txBox="1"/>
            <p:nvPr/>
          </p:nvSpPr>
          <p:spPr>
            <a:xfrm>
              <a:off x="388478" y="184356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66" name="TextBox 15"/>
            <p:cNvSpPr txBox="1"/>
            <p:nvPr/>
          </p:nvSpPr>
          <p:spPr>
            <a:xfrm>
              <a:off x="18503851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34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6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" name="TextBox 2"/>
          <p:cNvSpPr txBox="1"/>
          <p:nvPr/>
        </p:nvSpPr>
        <p:spPr>
          <a:xfrm>
            <a:off x="572552" y="838798"/>
            <a:ext cx="4696711" cy="785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500"/>
              </a:spcAft>
              <a:defRPr/>
            </a:pPr>
            <a:r>
              <a:rPr lang="th-TH" sz="1167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ด้านที่ 3 การปฏิบัติการ</a:t>
            </a:r>
          </a:p>
          <a:p>
            <a:pPr>
              <a:defRPr/>
            </a:pPr>
            <a:r>
              <a:rPr lang="th-TH" sz="1167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ตัวชี้วัดที่ 3.2 ร้อยละความสำเร็จในการดำเนินการตามแผนงานเพื่อสนับสนุน</a:t>
            </a:r>
          </a:p>
          <a:p>
            <a:pPr>
              <a:defRPr/>
            </a:pPr>
            <a:r>
              <a:rPr lang="th-TH" sz="1167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           โครงการส่งเสริมอาชีพ</a:t>
            </a:r>
          </a:p>
        </p:txBody>
      </p:sp>
      <p:graphicFrame>
        <p:nvGraphicFramePr>
          <p:cNvPr id="38" name="แผนภูมิ 24"/>
          <p:cNvGraphicFramePr/>
          <p:nvPr>
            <p:extLst>
              <p:ext uri="{D42A27DB-BD31-4B8C-83A1-F6EECF244321}">
                <p14:modId xmlns:p14="http://schemas.microsoft.com/office/powerpoint/2010/main" val="3606619340"/>
              </p:ext>
            </p:extLst>
          </p:nvPr>
        </p:nvGraphicFramePr>
        <p:xfrm>
          <a:off x="5442857" y="1430932"/>
          <a:ext cx="4146695" cy="2694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48EB70A0-3668-4A7F-874E-59B392E620A8}"/>
              </a:ext>
            </a:extLst>
          </p:cNvPr>
          <p:cNvSpPr/>
          <p:nvPr/>
        </p:nvSpPr>
        <p:spPr>
          <a:xfrm>
            <a:off x="5600688" y="1174290"/>
            <a:ext cx="3967815" cy="236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74" indent="-144774" algn="ctr" defTabSz="761970" fontAlgn="t">
              <a:lnSpc>
                <a:spcPct val="80000"/>
              </a:lnSpc>
              <a:tabLst>
                <a:tab pos="820176" algn="l"/>
              </a:tabLst>
              <a:defRPr/>
            </a:pPr>
            <a:r>
              <a:rPr lang="th-TH" sz="1167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ผลการดำเนินงาน ณ วันที่ </a:t>
            </a:r>
            <a:r>
              <a:rPr lang="th-TH" sz="1167" b="1" dirty="0" smtClean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13 พฤษภาคม </a:t>
            </a:r>
            <a:r>
              <a:rPr lang="th-TH" sz="1167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2567</a:t>
            </a:r>
            <a:endParaRPr lang="en-US" sz="1167" b="1" dirty="0">
              <a:solidFill>
                <a:prstClr val="black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41" name="Table 25"/>
          <p:cNvGraphicFramePr>
            <a:graphicFrameLocks noGrp="1"/>
          </p:cNvGraphicFramePr>
          <p:nvPr>
            <p:extLst/>
          </p:nvPr>
        </p:nvGraphicFramePr>
        <p:xfrm>
          <a:off x="5557335" y="4230987"/>
          <a:ext cx="4082689" cy="1184328"/>
        </p:xfrm>
        <a:graphic>
          <a:graphicData uri="http://schemas.openxmlformats.org/drawingml/2006/table">
            <a:tbl>
              <a:tblPr firstRow="1" bandRow="1"/>
              <a:tblGrid>
                <a:gridCol w="4082689">
                  <a:extLst>
                    <a:ext uri="{9D8B030D-6E8A-4147-A177-3AD203B41FA5}">
                      <a16:colId xmlns:a16="http://schemas.microsoft.com/office/drawing/2014/main" val="3290651922"/>
                    </a:ext>
                  </a:extLst>
                </a:gridCol>
              </a:tblGrid>
              <a:tr h="279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การคาดการณ์ ณ </a:t>
                      </a:r>
                      <a:r>
                        <a:rPr lang="th-TH" sz="1300" dirty="0" smtClean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วันที่ 31 พฤษภาคม </a:t>
                      </a:r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2567</a:t>
                      </a:r>
                    </a:p>
                  </a:txBody>
                  <a:tcPr marL="76200" marR="76200" marT="38100" marB="38100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317191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0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ติดตามการดำเนินงานผ่านระบบวีดิทัศน์ทางไกล</a:t>
                      </a:r>
                      <a:r>
                        <a:rPr lang="th-TH" sz="10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000" b="1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Video </a:t>
                      </a:r>
                      <a:r>
                        <a:rPr lang="en-US" sz="10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Conference </a:t>
                      </a:r>
                      <a:r>
                        <a:rPr lang="th-TH" sz="1000" b="1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เพื่อ</a:t>
                      </a:r>
                      <a:r>
                        <a:rPr lang="th-TH" sz="10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จัดเก็บข้อมูลและรวบรวมข้อมูล และประเมินผล</a:t>
                      </a:r>
                      <a:endParaRPr lang="th-TH" sz="10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430294"/>
                  </a:ext>
                </a:extLst>
              </a:tr>
              <a:tr h="5239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defTabSz="914400" rtl="0" eaLnBrk="1" latinLnBrk="0" hangingPunct="1"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  <a:defRPr/>
                      </a:pPr>
                      <a:endParaRPr lang="th-TH" sz="1300" b="0" kern="120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marL="0" lvl="0" indent="0" algn="ctr" defTabSz="914400" rtl="0" eaLnBrk="1" latinLnBrk="0" hangingPunct="1"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th-TH" sz="1200" b="1" kern="1200" dirty="0" smtClean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บรรลุค่าเป้าหมายระดับ 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N/A</a:t>
                      </a:r>
                    </a:p>
                  </a:txBody>
                  <a:tcPr marL="76200" marR="76200" marT="38100" marB="38100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61517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86321" y="1786134"/>
          <a:ext cx="4746950" cy="77283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49390">
                  <a:extLst>
                    <a:ext uri="{9D8B030D-6E8A-4147-A177-3AD203B41FA5}">
                      <a16:colId xmlns:a16="http://schemas.microsoft.com/office/drawing/2014/main" val="1920743341"/>
                    </a:ext>
                  </a:extLst>
                </a:gridCol>
                <a:gridCol w="949390">
                  <a:extLst>
                    <a:ext uri="{9D8B030D-6E8A-4147-A177-3AD203B41FA5}">
                      <a16:colId xmlns:a16="http://schemas.microsoft.com/office/drawing/2014/main" val="1597404334"/>
                    </a:ext>
                  </a:extLst>
                </a:gridCol>
                <a:gridCol w="949390">
                  <a:extLst>
                    <a:ext uri="{9D8B030D-6E8A-4147-A177-3AD203B41FA5}">
                      <a16:colId xmlns:a16="http://schemas.microsoft.com/office/drawing/2014/main" val="1415561208"/>
                    </a:ext>
                  </a:extLst>
                </a:gridCol>
                <a:gridCol w="949390">
                  <a:extLst>
                    <a:ext uri="{9D8B030D-6E8A-4147-A177-3AD203B41FA5}">
                      <a16:colId xmlns:a16="http://schemas.microsoft.com/office/drawing/2014/main" val="1907869018"/>
                    </a:ext>
                  </a:extLst>
                </a:gridCol>
                <a:gridCol w="949390">
                  <a:extLst>
                    <a:ext uri="{9D8B030D-6E8A-4147-A177-3AD203B41FA5}">
                      <a16:colId xmlns:a16="http://schemas.microsoft.com/office/drawing/2014/main" val="1750162203"/>
                    </a:ext>
                  </a:extLst>
                </a:gridCol>
              </a:tblGrid>
              <a:tr h="239434"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9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2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4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5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42439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ดำเนินการตามแผนงานฯ                ได้ร้อยละ 80</a:t>
                      </a: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ดำเนินการ</a:t>
                      </a:r>
                      <a:br>
                        <a:rPr lang="th-TH" sz="10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0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ตามแผนงานฯ                ได้ร้อยละ 85</a:t>
                      </a: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ดำเนินการ</a:t>
                      </a:r>
                      <a:br>
                        <a:rPr lang="th-TH" sz="10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0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ตามแผนงานฯ                 ได้ร้อยละ 90</a:t>
                      </a: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ดำเนินการ</a:t>
                      </a:r>
                      <a:br>
                        <a:rPr lang="th-TH" sz="10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0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ตามแผนงานฯ                ได้ร้อยละ 95</a:t>
                      </a: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ดำเนินการ</a:t>
                      </a:r>
                      <a:br>
                        <a:rPr lang="th-TH" sz="10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0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ตามแผนงานฯ                        ได้ร้อยละ 100</a:t>
                      </a: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4227857"/>
                  </a:ext>
                </a:extLst>
              </a:tr>
            </a:tbl>
          </a:graphicData>
        </a:graphic>
      </p:graphicFrame>
      <p:sp>
        <p:nvSpPr>
          <p:cNvPr id="43" name="Rectangle 42">
            <a:extLst>
              <a:ext uri="{FF2B5EF4-FFF2-40B4-BE49-F238E27FC236}">
                <a16:creationId xmlns:a16="http://schemas.microsoft.com/office/drawing/2014/main" id="{48EB70A0-3668-4A7F-874E-59B392E620A8}"/>
              </a:ext>
            </a:extLst>
          </p:cNvPr>
          <p:cNvSpPr/>
          <p:nvPr/>
        </p:nvSpPr>
        <p:spPr>
          <a:xfrm>
            <a:off x="508546" y="1531456"/>
            <a:ext cx="4368789" cy="236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74" indent="-144774" algn="ctr" defTabSz="761970" fontAlgn="t">
              <a:lnSpc>
                <a:spcPct val="80000"/>
              </a:lnSpc>
              <a:tabLst>
                <a:tab pos="820176" algn="l"/>
              </a:tabLst>
              <a:defRPr/>
            </a:pPr>
            <a:r>
              <a:rPr lang="th-TH" sz="1167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เกณฑ์ประเมินผล</a:t>
            </a:r>
            <a:endParaRPr lang="en-US" sz="1167" b="1" dirty="0">
              <a:solidFill>
                <a:prstClr val="black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8EB70A0-3668-4A7F-874E-59B392E620A8}"/>
              </a:ext>
            </a:extLst>
          </p:cNvPr>
          <p:cNvSpPr/>
          <p:nvPr/>
        </p:nvSpPr>
        <p:spPr>
          <a:xfrm>
            <a:off x="586321" y="2515657"/>
            <a:ext cx="485653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61970" fontAlgn="t">
              <a:lnSpc>
                <a:spcPct val="110000"/>
              </a:lnSpc>
              <a:buFontTx/>
              <a:buChar char="-"/>
              <a:tabLst>
                <a:tab pos="820176" algn="l"/>
              </a:tabLst>
              <a:defRPr/>
            </a:pPr>
            <a:r>
              <a:rPr lang="th-TH" sz="1000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พิจารณาจากความสำเร็จในการดำเนินการตามแผนงานของกองทุน</a:t>
            </a:r>
            <a:r>
              <a:rPr lang="th-TH" sz="1000" b="1" dirty="0" smtClean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ฯ เพื่อ</a:t>
            </a:r>
            <a:r>
              <a:rPr lang="th-TH" sz="1000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สนับสนุนโครงการส่งเสริมอาชีพในปีบัญชี 2567 โดยความสำเร็จใน</a:t>
            </a:r>
            <a:r>
              <a:rPr lang="th-TH" sz="1000" b="1" dirty="0" smtClean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การดำเนินการ</a:t>
            </a:r>
            <a:r>
              <a:rPr lang="th-TH" sz="1000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ตามแผนงานฯ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2" name="Group 41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46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2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3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47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48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49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0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51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5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728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2514137" y="92606"/>
            <a:ext cx="5156979" cy="571039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10000"/>
              </a:lnSpc>
            </a:pPr>
            <a:r>
              <a:rPr lang="th-TH" sz="1167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4.3 </a:t>
            </a: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รายงานผลการดำเนินงาน ประจำปีบัญชี 2567 </a:t>
            </a:r>
          </a:p>
          <a:p>
            <a:pPr algn="ctr">
              <a:lnSpc>
                <a:spcPct val="11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</a:t>
            </a:r>
          </a:p>
          <a:p>
            <a:pPr algn="ctr">
              <a:lnSpc>
                <a:spcPct val="110000"/>
              </a:lnSpc>
            </a:pPr>
            <a:endParaRPr lang="en-GB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61" name="Group 5"/>
          <p:cNvGrpSpPr/>
          <p:nvPr/>
        </p:nvGrpSpPr>
        <p:grpSpPr>
          <a:xfrm>
            <a:off x="572552" y="249131"/>
            <a:ext cx="9017000" cy="603268"/>
            <a:chOff x="0" y="-175733"/>
            <a:chExt cx="21640800" cy="1447844"/>
          </a:xfrm>
        </p:grpSpPr>
        <p:sp>
          <p:nvSpPr>
            <p:cNvPr id="62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3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7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64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6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65" name="TextBox 13"/>
            <p:cNvSpPr txBox="1"/>
            <p:nvPr/>
          </p:nvSpPr>
          <p:spPr>
            <a:xfrm>
              <a:off x="388478" y="184356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66" name="TextBox 15"/>
            <p:cNvSpPr txBox="1"/>
            <p:nvPr/>
          </p:nvSpPr>
          <p:spPr>
            <a:xfrm>
              <a:off x="18503851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35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6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aphicFrame>
        <p:nvGraphicFramePr>
          <p:cNvPr id="81" name="Table 80"/>
          <p:cNvGraphicFramePr>
            <a:graphicFrameLocks noGrp="1"/>
          </p:cNvGraphicFramePr>
          <p:nvPr>
            <p:extLst/>
          </p:nvPr>
        </p:nvGraphicFramePr>
        <p:xfrm>
          <a:off x="26854" y="876362"/>
          <a:ext cx="9107828" cy="4465525"/>
        </p:xfrm>
        <a:graphic>
          <a:graphicData uri="http://schemas.openxmlformats.org/drawingml/2006/table">
            <a:tbl>
              <a:tblPr firstRow="1" bandRow="1"/>
              <a:tblGrid>
                <a:gridCol w="5271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366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6552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3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50800" marB="508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  <a:sym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  <a:sym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  <a:sym typeface="Arial" pitchFamily="34" charset="0"/>
                      </a:endParaRPr>
                    </a:p>
                  </a:txBody>
                  <a:tcPr marL="76200" marR="762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5" name="TextBox 84"/>
          <p:cNvSpPr txBox="1"/>
          <p:nvPr/>
        </p:nvSpPr>
        <p:spPr>
          <a:xfrm>
            <a:off x="526360" y="3666278"/>
            <a:ext cx="4634057" cy="1449115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th-TH" sz="1000" b="1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บรรลุค่าเป้าหมายระดับ </a:t>
            </a:r>
            <a:r>
              <a:rPr lang="en-GB" sz="1000" b="1" dirty="0" smtClean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N/A</a:t>
            </a:r>
            <a:endParaRPr lang="th-TH" sz="1000" b="1" dirty="0">
              <a:solidFill>
                <a:srgbClr val="C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ผลการดำเนินงาน </a:t>
            </a:r>
            <a:r>
              <a:rPr lang="en-US" sz="1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:</a:t>
            </a:r>
            <a: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กองทุนฯ อยู่ระหว่างการตรวจสอบฐานข้อมูลลูกหนี้ ปี พ.ศ. 2556 - 2566 </a:t>
            </a:r>
            <a:b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เฉพาะลูกหนี้ที่จะต้องชำระเงินตามสัญญา ณ วันที่ 1 ต.ค. 2566 </a:t>
            </a:r>
            <a:endParaRPr lang="en-US" sz="1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20000"/>
              </a:lnSpc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ออกแบบรูปแบบการขับเคลื่อนการดำเนินงานเพื่อจัดทำร่างแผนการดำเนินงาน</a:t>
            </a:r>
            <a:endParaRPr lang="en-US" sz="1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20000"/>
              </a:lnSpc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ร่างคำสั่งแต่งตั้งคณะทำงานการตรวจสอบข้อมูลลูกหนี้ ปี 2556 - 2566</a:t>
            </a:r>
            <a:endParaRPr lang="en-US" sz="1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20000"/>
              </a:lnSpc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ประชุมเตรียมความพร้อม สร้างการรับรู้ความเข้าใจในการดำเนินงาน</a:t>
            </a:r>
            <a:endParaRPr lang="th-TH" sz="10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2552" y="873523"/>
            <a:ext cx="4696711" cy="698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th-TH" sz="10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ด้านที่ 3 การปฏิบัติการ</a:t>
            </a:r>
          </a:p>
          <a:p>
            <a:pPr>
              <a:lnSpc>
                <a:spcPct val="110000"/>
              </a:lnSpc>
              <a:spcBef>
                <a:spcPts val="500"/>
              </a:spcBef>
              <a:defRPr/>
            </a:pPr>
            <a:r>
              <a:rPr lang="th-TH" sz="105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ตัวชี้วัดที่ 3.3 </a:t>
            </a:r>
            <a:r>
              <a:rPr lang="th-TH" sz="10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ความสำเร็จในการปรับปรุงกระบวนการบริหารลูกหนี้โครงการ </a:t>
            </a:r>
          </a:p>
          <a:p>
            <a:pPr>
              <a:lnSpc>
                <a:spcPct val="110000"/>
              </a:lnSpc>
              <a:defRPr/>
            </a:pPr>
            <a:r>
              <a:rPr lang="th-TH" sz="10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            เพื่อให้งบการเงินของ</a:t>
            </a:r>
            <a:r>
              <a:rPr lang="th-TH" sz="105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กองทุนได้รับ</a:t>
            </a:r>
            <a:r>
              <a:rPr lang="th-TH" sz="10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การรับรอง</a:t>
            </a:r>
          </a:p>
        </p:txBody>
      </p:sp>
      <p:graphicFrame>
        <p:nvGraphicFramePr>
          <p:cNvPr id="38" name="แผนภูมิ 24"/>
          <p:cNvGraphicFramePr/>
          <p:nvPr>
            <p:extLst>
              <p:ext uri="{D42A27DB-BD31-4B8C-83A1-F6EECF244321}">
                <p14:modId xmlns:p14="http://schemas.microsoft.com/office/powerpoint/2010/main" val="1504047269"/>
              </p:ext>
            </p:extLst>
          </p:nvPr>
        </p:nvGraphicFramePr>
        <p:xfrm>
          <a:off x="5288150" y="1000823"/>
          <a:ext cx="4146695" cy="3144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48EB70A0-3668-4A7F-874E-59B392E620A8}"/>
              </a:ext>
            </a:extLst>
          </p:cNvPr>
          <p:cNvSpPr/>
          <p:nvPr/>
        </p:nvSpPr>
        <p:spPr>
          <a:xfrm>
            <a:off x="5377591" y="1072936"/>
            <a:ext cx="3967815" cy="236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74" indent="-144774" algn="ctr" defTabSz="761970" fontAlgn="t">
              <a:lnSpc>
                <a:spcPct val="80000"/>
              </a:lnSpc>
              <a:tabLst>
                <a:tab pos="820176" algn="l"/>
              </a:tabLst>
              <a:defRPr/>
            </a:pPr>
            <a:r>
              <a:rPr lang="th-TH" sz="1167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ผลการดำเนินงาน ณ วันที่ </a:t>
            </a:r>
            <a:r>
              <a:rPr lang="th-TH" sz="1167" b="1" dirty="0" smtClean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13 พฤษภาคม </a:t>
            </a:r>
            <a:r>
              <a:rPr lang="th-TH" sz="1167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2567</a:t>
            </a:r>
            <a:endParaRPr lang="en-US" sz="1167" b="1" dirty="0">
              <a:solidFill>
                <a:prstClr val="black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41" name="Table 25"/>
          <p:cNvGraphicFramePr>
            <a:graphicFrameLocks noGrp="1"/>
          </p:cNvGraphicFramePr>
          <p:nvPr>
            <p:extLst/>
          </p:nvPr>
        </p:nvGraphicFramePr>
        <p:xfrm>
          <a:off x="5269263" y="4220394"/>
          <a:ext cx="4522919" cy="1184328"/>
        </p:xfrm>
        <a:graphic>
          <a:graphicData uri="http://schemas.openxmlformats.org/drawingml/2006/table">
            <a:tbl>
              <a:tblPr firstRow="1" bandRow="1"/>
              <a:tblGrid>
                <a:gridCol w="4522919">
                  <a:extLst>
                    <a:ext uri="{9D8B030D-6E8A-4147-A177-3AD203B41FA5}">
                      <a16:colId xmlns:a16="http://schemas.microsoft.com/office/drawing/2014/main" val="3290651922"/>
                    </a:ext>
                  </a:extLst>
                </a:gridCol>
              </a:tblGrid>
              <a:tr h="279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การคาดการณ์ ณ </a:t>
                      </a:r>
                      <a:r>
                        <a:rPr lang="th-TH" sz="1300" dirty="0" smtClean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วันที่</a:t>
                      </a:r>
                      <a:r>
                        <a:rPr lang="th-TH" sz="1300" baseline="0" dirty="0" smtClean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31 พฤษภาคม </a:t>
                      </a:r>
                      <a:r>
                        <a:rPr lang="th-TH" sz="1300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2567</a:t>
                      </a:r>
                      <a:endParaRPr lang="th-TH" sz="130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317191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0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มีคำสั่งแต่งตั้งคณะทำงาน</a:t>
                      </a:r>
                      <a:r>
                        <a:rPr lang="th-TH" sz="10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มีแผนการดำเนินงาน มีการตรวจสอบข้อมูลลูกหนี้ปรับปรุงแก้ไขข้อมูลให้ครบถ้วนสมบูรณ์ก่อนนำเข้าสู่ระบ </a:t>
                      </a:r>
                      <a:r>
                        <a:rPr lang="en-US" sz="10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ERP </a:t>
                      </a:r>
                      <a:r>
                        <a:rPr lang="th-TH" sz="10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และระบบ </a:t>
                      </a:r>
                      <a:r>
                        <a:rPr lang="en-US" sz="10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LM</a:t>
                      </a:r>
                      <a:endParaRPr lang="th-TH" sz="10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430294"/>
                  </a:ext>
                </a:extLst>
              </a:tr>
              <a:tr h="5239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defTabSz="914400" rtl="0" eaLnBrk="1" latinLnBrk="0" hangingPunct="1"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  <a:defRPr/>
                      </a:pPr>
                      <a:endParaRPr lang="th-TH" sz="1300" b="0" kern="120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marL="0" lvl="0" indent="0" algn="ctr" defTabSz="914400" rtl="0" eaLnBrk="1" latinLnBrk="0" hangingPunct="1"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th-TH" sz="1200" b="1" kern="1200" dirty="0" smtClean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บรรลุค่าเป้าหมายระดับ </a:t>
                      </a: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N/A</a:t>
                      </a:r>
                    </a:p>
                  </a:txBody>
                  <a:tcPr marL="76200" marR="76200" marT="38100" marB="38100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61517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26360" y="1821805"/>
          <a:ext cx="4588385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17677">
                  <a:extLst>
                    <a:ext uri="{9D8B030D-6E8A-4147-A177-3AD203B41FA5}">
                      <a16:colId xmlns:a16="http://schemas.microsoft.com/office/drawing/2014/main" val="1920743341"/>
                    </a:ext>
                  </a:extLst>
                </a:gridCol>
                <a:gridCol w="917677">
                  <a:extLst>
                    <a:ext uri="{9D8B030D-6E8A-4147-A177-3AD203B41FA5}">
                      <a16:colId xmlns:a16="http://schemas.microsoft.com/office/drawing/2014/main" val="1597404334"/>
                    </a:ext>
                  </a:extLst>
                </a:gridCol>
                <a:gridCol w="917677">
                  <a:extLst>
                    <a:ext uri="{9D8B030D-6E8A-4147-A177-3AD203B41FA5}">
                      <a16:colId xmlns:a16="http://schemas.microsoft.com/office/drawing/2014/main" val="1415561208"/>
                    </a:ext>
                  </a:extLst>
                </a:gridCol>
                <a:gridCol w="917677">
                  <a:extLst>
                    <a:ext uri="{9D8B030D-6E8A-4147-A177-3AD203B41FA5}">
                      <a16:colId xmlns:a16="http://schemas.microsoft.com/office/drawing/2014/main" val="1907869018"/>
                    </a:ext>
                  </a:extLst>
                </a:gridCol>
                <a:gridCol w="917677">
                  <a:extLst>
                    <a:ext uri="{9D8B030D-6E8A-4147-A177-3AD203B41FA5}">
                      <a16:colId xmlns:a16="http://schemas.microsoft.com/office/drawing/2014/main" val="1750162203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9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2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4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5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42439"/>
                  </a:ext>
                </a:extLst>
              </a:tr>
              <a:tr h="1117153"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</a:t>
                      </a:r>
                      <a:r>
                        <a:rPr lang="th-TH" sz="800" b="0" spc="-3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มีฐานข้อมูลลูกหนี้      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th-TH" sz="800" b="0" spc="-3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</a:t>
                      </a: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(ปี 2556-2566) 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th-TH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มีแผนการ   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th-TH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ดำเนินงาน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th-TH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มีคำสั่งแต่งตั้ง   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th-TH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คณะทำงานฯ </a:t>
                      </a:r>
                      <a:endParaRPr lang="th-TH" sz="800" b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ดำเนินการตาม    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แผนการ  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ดำเนินงาน 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ตรวจสอบข้อมูล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นำเข้าข้อมูล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ระบบ </a:t>
                      </a:r>
                      <a:r>
                        <a:rPr lang="en-US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ERP</a:t>
                      </a:r>
                      <a:endParaRPr lang="th-TH" sz="800" b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ระบบ</a:t>
                      </a:r>
                      <a:r>
                        <a:rPr lang="th-TH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LM</a:t>
                      </a:r>
                      <a:endParaRPr lang="th-TH" sz="800" b="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th-TH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ได้ร้อยละ 80</a:t>
                      </a: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ดำเนินการ</a:t>
                      </a:r>
                      <a:b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ตามแผนการ   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th-TH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ดำเนินงาน  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th-TH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ตรวจสอบข้อมูล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นำเข้าข้อมูล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ระบบ </a:t>
                      </a:r>
                      <a:r>
                        <a:rPr lang="en-US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ERP</a:t>
                      </a:r>
                      <a:endParaRPr lang="th-TH" sz="800" b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ระบบ</a:t>
                      </a:r>
                      <a:r>
                        <a:rPr lang="th-TH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LM</a:t>
                      </a:r>
                      <a:endParaRPr lang="th-TH" sz="800" b="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th-TH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ได้ร้อยละ 90</a:t>
                      </a: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  <a:r>
                        <a:rPr lang="th-TH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ดำเนินการ</a:t>
                      </a:r>
                      <a:b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ตามแผนการ  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ดำเนินงาน 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ตรวจสอบข้อมูล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นำเข้าข้อมูล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ระบบ </a:t>
                      </a:r>
                      <a:r>
                        <a:rPr lang="en-US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ERP   </a:t>
                      </a:r>
                      <a:endParaRPr lang="th-TH" sz="800" b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th-TH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</a:t>
                      </a: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ระบบ</a:t>
                      </a:r>
                      <a:r>
                        <a:rPr lang="th-TH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LM</a:t>
                      </a:r>
                      <a:endParaRPr lang="th-TH" sz="800" b="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th-TH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ได้ร้อยละ 95</a:t>
                      </a: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800" b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  <a:r>
                        <a:rPr lang="th-TH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ดำเนินการ</a:t>
                      </a:r>
                      <a:b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ตามแผนการ  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ดำเนินงาน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ตรวจสอบข้อมูล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นำเข้าข้อมูล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ระบบ </a:t>
                      </a:r>
                      <a:r>
                        <a:rPr lang="en-US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ERP</a:t>
                      </a:r>
                      <a:endParaRPr lang="th-TH" sz="800" b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ระบบ</a:t>
                      </a:r>
                      <a:r>
                        <a:rPr lang="th-TH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LM</a:t>
                      </a:r>
                      <a:endParaRPr lang="th-TH" sz="800" b="0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th-TH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ได้ร้อยละ 100</a:t>
                      </a: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800" b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4227857"/>
                  </a:ext>
                </a:extLst>
              </a:tr>
            </a:tbl>
          </a:graphicData>
        </a:graphic>
      </p:graphicFrame>
      <p:sp>
        <p:nvSpPr>
          <p:cNvPr id="43" name="Rectangle 42">
            <a:extLst>
              <a:ext uri="{FF2B5EF4-FFF2-40B4-BE49-F238E27FC236}">
                <a16:creationId xmlns:a16="http://schemas.microsoft.com/office/drawing/2014/main" id="{48EB70A0-3668-4A7F-874E-59B392E620A8}"/>
              </a:ext>
            </a:extLst>
          </p:cNvPr>
          <p:cNvSpPr/>
          <p:nvPr/>
        </p:nvSpPr>
        <p:spPr>
          <a:xfrm>
            <a:off x="585788" y="1578279"/>
            <a:ext cx="4368789" cy="229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74" indent="-144774" algn="ctr" defTabSz="761970" fontAlgn="t">
              <a:lnSpc>
                <a:spcPct val="80000"/>
              </a:lnSpc>
              <a:tabLst>
                <a:tab pos="820176" algn="l"/>
              </a:tabLst>
              <a:defRPr/>
            </a:pPr>
            <a:r>
              <a:rPr lang="th-TH" sz="1050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เกณฑ์ประเมินผล</a:t>
            </a:r>
            <a:endParaRPr lang="en-US" sz="1050" b="1" dirty="0">
              <a:solidFill>
                <a:prstClr val="black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8EB70A0-3668-4A7F-874E-59B392E620A8}"/>
              </a:ext>
            </a:extLst>
          </p:cNvPr>
          <p:cNvSpPr/>
          <p:nvPr/>
        </p:nvSpPr>
        <p:spPr>
          <a:xfrm>
            <a:off x="485769" y="3179053"/>
            <a:ext cx="46050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74" indent="-144774" algn="thaiDist" defTabSz="761970" fontAlgn="t">
              <a:lnSpc>
                <a:spcPct val="110000"/>
              </a:lnSpc>
              <a:buFontTx/>
              <a:buChar char="-"/>
              <a:tabLst>
                <a:tab pos="820176" algn="l"/>
              </a:tabLst>
              <a:defRPr/>
            </a:pPr>
            <a:r>
              <a:rPr lang="th-TH" sz="1000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พิจารณา</a:t>
            </a:r>
            <a:r>
              <a:rPr lang="th-TH" sz="1000" dirty="0" smtClean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ากระดับความสำเร็จในการดำเนินงานเพื่อปรับปรุงกระบวนการบริหารลูกหนี้โครงการเพื่อให้งบการเงินของกองทุนได้รับการรับรอง</a:t>
            </a:r>
            <a:endParaRPr lang="th-TH" sz="1000" dirty="0">
              <a:solidFill>
                <a:prstClr val="black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2" name="Group 41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46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2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3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47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48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49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0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51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5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733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2511511" y="49468"/>
            <a:ext cx="5156979" cy="571039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10000"/>
              </a:lnSpc>
            </a:pPr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4.3 รายงานผลการดำเนินงาน ประจำปีบัญชี 2567 </a:t>
            </a:r>
          </a:p>
          <a:p>
            <a:pPr algn="ctr">
              <a:lnSpc>
                <a:spcPct val="110000"/>
              </a:lnSpc>
            </a:pPr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</a:t>
            </a:r>
          </a:p>
          <a:p>
            <a:pPr algn="ctr">
              <a:lnSpc>
                <a:spcPct val="110000"/>
              </a:lnSpc>
            </a:pPr>
            <a:endParaRPr lang="en-GB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61" name="Group 5"/>
          <p:cNvGrpSpPr/>
          <p:nvPr/>
        </p:nvGrpSpPr>
        <p:grpSpPr>
          <a:xfrm>
            <a:off x="576847" y="153359"/>
            <a:ext cx="9017000" cy="603268"/>
            <a:chOff x="0" y="-175733"/>
            <a:chExt cx="21640800" cy="1447844"/>
          </a:xfrm>
        </p:grpSpPr>
        <p:sp>
          <p:nvSpPr>
            <p:cNvPr id="62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3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7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64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6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65" name="TextBox 13"/>
            <p:cNvSpPr txBox="1"/>
            <p:nvPr/>
          </p:nvSpPr>
          <p:spPr>
            <a:xfrm>
              <a:off x="388478" y="184356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66" name="TextBox 15"/>
            <p:cNvSpPr txBox="1"/>
            <p:nvPr/>
          </p:nvSpPr>
          <p:spPr>
            <a:xfrm>
              <a:off x="18503851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36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6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aphicFrame>
        <p:nvGraphicFramePr>
          <p:cNvPr id="81" name="Table 80"/>
          <p:cNvGraphicFramePr>
            <a:graphicFrameLocks noGrp="1"/>
          </p:cNvGraphicFramePr>
          <p:nvPr/>
        </p:nvGraphicFramePr>
        <p:xfrm>
          <a:off x="420858" y="855998"/>
          <a:ext cx="9107828" cy="4465525"/>
        </p:xfrm>
        <a:graphic>
          <a:graphicData uri="http://schemas.openxmlformats.org/drawingml/2006/table">
            <a:tbl>
              <a:tblPr firstRow="1" bandRow="1"/>
              <a:tblGrid>
                <a:gridCol w="5271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366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6552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3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50800" marB="508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  <a:sym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  <a:sym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  <a:sym typeface="Arial" pitchFamily="34" charset="0"/>
                      </a:endParaRPr>
                    </a:p>
                  </a:txBody>
                  <a:tcPr marL="76200" marR="762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5" name="TextBox 84"/>
          <p:cNvSpPr txBox="1"/>
          <p:nvPr/>
        </p:nvSpPr>
        <p:spPr>
          <a:xfrm>
            <a:off x="494125" y="2500268"/>
            <a:ext cx="5622690" cy="2957220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>
              <a:spcAft>
                <a:spcPts val="100"/>
              </a:spcAft>
            </a:pPr>
            <a:r>
              <a:rPr lang="th-TH" sz="1000" b="1" dirty="0">
                <a:solidFill>
                  <a:schemeClr val="accent4">
                    <a:lumMod val="50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บรรลุค่าเป้าหมายระดับ 3</a:t>
            </a:r>
          </a:p>
          <a:p>
            <a:pPr>
              <a:spcAft>
                <a:spcPts val="100"/>
              </a:spcAft>
            </a:pPr>
            <a:r>
              <a:rPr lang="th-TH" sz="9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ผลการดำเนินงาน </a:t>
            </a:r>
            <a:r>
              <a:rPr lang="en-US" sz="9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:</a:t>
            </a:r>
            <a:r>
              <a:rPr lang="th-TH" sz="9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</a:p>
          <a:p>
            <a:pPr>
              <a:spcAft>
                <a:spcPts val="100"/>
              </a:spcAft>
            </a:pPr>
            <a:r>
              <a:rPr lang="th-TH" sz="9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1. </a:t>
            </a:r>
            <a:r>
              <a:rPr lang="th-TH" sz="9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สภาพแวดล้อม</a:t>
            </a:r>
            <a:r>
              <a:rPr lang="th-TH" sz="9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การควบคุมภายใน</a:t>
            </a:r>
          </a:p>
          <a:p>
            <a:pPr>
              <a:spcAft>
                <a:spcPts val="100"/>
              </a:spcAft>
            </a:pPr>
            <a:r>
              <a:rPr lang="th-TH" sz="9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- </a:t>
            </a: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มีการกำหนดช่องทางการร้องเรียนไว้ จำนวน 6 ช่องทาง </a:t>
            </a:r>
          </a:p>
          <a:p>
            <a:pPr>
              <a:spcAft>
                <a:spcPts val="100"/>
              </a:spcAft>
            </a:pPr>
            <a:r>
              <a:rPr lang="th-TH" sz="9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2. การกำหนดวัตถุประสงค์การบริหารความเสี่ยง กองทุนฯ </a:t>
            </a:r>
          </a:p>
          <a:p>
            <a:pPr>
              <a:spcAft>
                <a:spcPts val="100"/>
              </a:spcAft>
            </a:pPr>
            <a:r>
              <a:rPr lang="th-TH" sz="9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</a:t>
            </a: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จัดทำ/ทบทวนคู่มือการบริหารความเสี่ยง ฯ ประจำปีบัญชี 2567 โครงการประชุมเชิงปฏิบัติการ </a:t>
            </a:r>
            <a:r>
              <a:rPr lang="th-TH" sz="9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เมื่อ</a:t>
            </a: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วันที่ 4 - 6 </a:t>
            </a:r>
            <a:r>
              <a:rPr lang="th-TH" sz="9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</a:p>
          <a:p>
            <a:pPr>
              <a:spcAft>
                <a:spcPts val="100"/>
              </a:spcAft>
            </a:pP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9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มีนาคม </a:t>
            </a: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2567 ณ โรงแรม เอบีน่า เฮ้าส์ เขตหลักสี่ </a:t>
            </a:r>
            <a:r>
              <a:rPr lang="th-TH" sz="9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กรุงเทพฯ , คณะกรรมการ ฯ ให้ความเห็นชอบใน</a:t>
            </a: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</a:t>
            </a:r>
            <a:r>
              <a:rPr lang="th-TH" sz="9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ประชุม</a:t>
            </a:r>
          </a:p>
          <a:p>
            <a:pPr>
              <a:spcAft>
                <a:spcPts val="100"/>
              </a:spcAft>
            </a:pP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9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ครั้ง</a:t>
            </a: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ที่ 3/2567 เมื่อวันที่ 26 มีนาคม </a:t>
            </a:r>
            <a:r>
              <a:rPr lang="th-TH" sz="9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2567, สกส.</a:t>
            </a: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ได้ดำเนินการ</a:t>
            </a:r>
            <a:r>
              <a:rPr lang="th-TH" sz="9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ปรับปรุงคู่มือการบริหารความเสี่ยงฯ </a:t>
            </a:r>
          </a:p>
          <a:p>
            <a:pPr>
              <a:spcAft>
                <a:spcPts val="100"/>
              </a:spcAft>
            </a:pP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9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ประจำปีบัญขี 2567 </a:t>
            </a:r>
            <a:r>
              <a:rPr lang="th-TH" sz="900" spc="-5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ตาม</a:t>
            </a:r>
            <a:r>
              <a:rPr lang="th-TH" sz="900" spc="-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ข้อเสนอแนะ</a:t>
            </a:r>
            <a:r>
              <a:rPr lang="th-TH" sz="900" spc="-5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ของคณะกรรมการฯ  เรียบร้อย</a:t>
            </a:r>
            <a:r>
              <a:rPr lang="th-TH" sz="900" spc="-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แล้ว และนำเข้าในระเบียบวาระการประชุมที่ 3.1 </a:t>
            </a:r>
            <a:endParaRPr lang="th-TH" sz="900" spc="-50" dirty="0" smtClean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spcAft>
                <a:spcPts val="100"/>
              </a:spcAft>
            </a:pPr>
            <a:r>
              <a:rPr lang="th-TH" sz="900" spc="-5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เรื่อง</a:t>
            </a:r>
            <a:r>
              <a:rPr lang="th-TH" sz="900" spc="-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สืบเนื่องจากการประชุม</a:t>
            </a:r>
            <a:r>
              <a:rPr lang="th-TH" sz="900" spc="-5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ในการประชุม </a:t>
            </a:r>
            <a:r>
              <a:rPr lang="th-TH" sz="900" spc="-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คกส. ครั้ง</a:t>
            </a:r>
            <a:r>
              <a:rPr lang="th-TH" sz="900" spc="-5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ที่ 4/2567 </a:t>
            </a:r>
            <a:r>
              <a:rPr lang="th-TH" sz="900" spc="-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เมื่อวันที่ </a:t>
            </a:r>
            <a:r>
              <a:rPr lang="th-TH" sz="900" spc="-5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 เมษายน 2567  </a:t>
            </a:r>
            <a:r>
              <a:rPr lang="th-TH" sz="900" spc="-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/>
            </a:r>
            <a:br>
              <a:rPr lang="th-TH" sz="900" spc="-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9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</a:t>
            </a:r>
            <a:r>
              <a:rPr lang="th-TH" sz="9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. กระบวนการบริหารความเสี่ยง</a:t>
            </a:r>
          </a:p>
          <a:p>
            <a:pPr>
              <a:spcAft>
                <a:spcPts val="100"/>
              </a:spcAft>
            </a:pP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- แผนบริหารความเสี่ยงครบทุกปัจจัยเสี่ยงระดับองค์กรโดยมีการวิเคราะห์ </a:t>
            </a:r>
            <a:r>
              <a:rPr lang="en-US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Cost </a:t>
            </a:r>
            <a:r>
              <a:rPr lang="en-US" sz="9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– Benefit </a:t>
            </a:r>
            <a:r>
              <a:rPr lang="th-TH" sz="9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ใน</a:t>
            </a: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แต่ละทางเลือก</a:t>
            </a:r>
            <a:endParaRPr lang="th-TH" sz="9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spcAft>
                <a:spcPts val="100"/>
              </a:spcAft>
            </a:pPr>
            <a:r>
              <a:rPr lang="th-TH" sz="9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 กิจกรรมการควบคุมภายใน</a:t>
            </a:r>
          </a:p>
          <a:p>
            <a:pPr>
              <a:spcAft>
                <a:spcPts val="100"/>
              </a:spcAft>
            </a:pPr>
            <a:r>
              <a:rPr lang="th-TH" sz="9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- </a:t>
            </a: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กองทุนฯ มีการกำหนดกิจกรรมควบคุมภายใน (</a:t>
            </a:r>
            <a:r>
              <a:rPr lang="en-US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Control Activity</a:t>
            </a: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) ของกระบวนการทำงานที่สำคัญ  </a:t>
            </a:r>
          </a:p>
          <a:p>
            <a:pPr>
              <a:spcAft>
                <a:spcPts val="100"/>
              </a:spcAft>
            </a:pP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ตามการวางระบบการควบคุมภายในครบทุกกระบวนสำคัญ</a:t>
            </a:r>
            <a:endParaRPr lang="en-US" sz="9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spcAft>
                <a:spcPts val="100"/>
              </a:spcAft>
            </a:pPr>
            <a:r>
              <a:rPr lang="th-TH" sz="9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 สารสนเทศและการสื่อสาร</a:t>
            </a:r>
          </a:p>
          <a:p>
            <a:pPr>
              <a:spcAft>
                <a:spcPts val="100"/>
              </a:spcAft>
            </a:pPr>
            <a:r>
              <a:rPr lang="th-TH" sz="9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- </a:t>
            </a: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กองทุนฯ ดำเนินการตามแผนการบริหารความเสี่ยง</a:t>
            </a:r>
            <a:endParaRPr lang="en-US" sz="9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spcAft>
                <a:spcPts val="100"/>
              </a:spcAft>
            </a:pPr>
            <a:r>
              <a:rPr lang="th-TH" sz="9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6. การติดตามการประเมินผล</a:t>
            </a:r>
          </a:p>
          <a:p>
            <a:pPr>
              <a:spcAft>
                <a:spcPts val="500"/>
              </a:spcAft>
            </a:pPr>
            <a:r>
              <a:rPr lang="th-TH" sz="9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</a:t>
            </a: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ยังไม่มีการประเมินผลการควบคุมภายในและยังไม่มีการส่งผลการประเมิน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1918" y="774733"/>
            <a:ext cx="469671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h-TH" sz="10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ด้านที่ 4 การบริหารจัดการทุนหมุนเวียน</a:t>
            </a:r>
          </a:p>
          <a:p>
            <a:pPr>
              <a:lnSpc>
                <a:spcPct val="110000"/>
              </a:lnSpc>
              <a:defRPr/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ตัวชี้วัดที่ 4.1 การบริหารความเสี่ยงและการควบคุมภายใน           </a:t>
            </a:r>
          </a:p>
        </p:txBody>
      </p:sp>
      <p:graphicFrame>
        <p:nvGraphicFramePr>
          <p:cNvPr id="38" name="แผนภูมิ 24"/>
          <p:cNvGraphicFramePr/>
          <p:nvPr>
            <p:extLst>
              <p:ext uri="{D42A27DB-BD31-4B8C-83A1-F6EECF244321}">
                <p14:modId xmlns:p14="http://schemas.microsoft.com/office/powerpoint/2010/main" val="3078247019"/>
              </p:ext>
            </p:extLst>
          </p:nvPr>
        </p:nvGraphicFramePr>
        <p:xfrm>
          <a:off x="5770178" y="1451509"/>
          <a:ext cx="4067504" cy="2662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48EB70A0-3668-4A7F-874E-59B392E620A8}"/>
              </a:ext>
            </a:extLst>
          </p:cNvPr>
          <p:cNvSpPr/>
          <p:nvPr/>
        </p:nvSpPr>
        <p:spPr>
          <a:xfrm>
            <a:off x="5626032" y="1165226"/>
            <a:ext cx="3967815" cy="236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74" indent="-144774" algn="ctr" defTabSz="761970" fontAlgn="t">
              <a:lnSpc>
                <a:spcPct val="80000"/>
              </a:lnSpc>
              <a:tabLst>
                <a:tab pos="820176" algn="l"/>
              </a:tabLst>
              <a:defRPr/>
            </a:pPr>
            <a:r>
              <a:rPr lang="th-TH" sz="1167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ผลการดำเนินงาน ณ วันที่ </a:t>
            </a:r>
            <a:r>
              <a:rPr lang="th-TH" sz="1167" b="1" dirty="0" smtClean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13 พฤษภาคม </a:t>
            </a:r>
            <a:r>
              <a:rPr lang="th-TH" sz="1167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2567</a:t>
            </a:r>
            <a:endParaRPr lang="en-US" sz="1167" b="1" dirty="0">
              <a:solidFill>
                <a:prstClr val="black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41" name="Table 25"/>
          <p:cNvGraphicFramePr>
            <a:graphicFrameLocks noGrp="1"/>
          </p:cNvGraphicFramePr>
          <p:nvPr>
            <p:extLst/>
          </p:nvPr>
        </p:nvGraphicFramePr>
        <p:xfrm>
          <a:off x="6001407" y="4218329"/>
          <a:ext cx="3825258" cy="1073584"/>
        </p:xfrm>
        <a:graphic>
          <a:graphicData uri="http://schemas.openxmlformats.org/drawingml/2006/table">
            <a:tbl>
              <a:tblPr firstRow="1" bandRow="1"/>
              <a:tblGrid>
                <a:gridCol w="3825258">
                  <a:extLst>
                    <a:ext uri="{9D8B030D-6E8A-4147-A177-3AD203B41FA5}">
                      <a16:colId xmlns:a16="http://schemas.microsoft.com/office/drawing/2014/main" val="3290651922"/>
                    </a:ext>
                  </a:extLst>
                </a:gridCol>
              </a:tblGrid>
              <a:tr h="279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</a:t>
                      </a:r>
                      <a:r>
                        <a:rPr lang="th-TH" sz="1300" dirty="0" smtClean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คาดการณ์ ณ วันที่ 31 พฤษภาคม 2567</a:t>
                      </a:r>
                      <a:endParaRPr lang="th-TH" sz="13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317191"/>
                  </a:ext>
                </a:extLst>
              </a:tr>
              <a:tr h="4914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000" b="1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</a:t>
                      </a:r>
                      <a:r>
                        <a:rPr lang="th-TH" sz="1000" b="1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เผยแพร่คู่มือการบริหารความเสี่ยงองค์กร และ</a:t>
                      </a:r>
                      <a:r>
                        <a:rPr lang="th-TH" sz="1000" b="1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ดำเนินการ                      ตาม</a:t>
                      </a:r>
                      <a:r>
                        <a:rPr lang="th-TH" sz="1000" b="1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แผนบริหารความเสี่ยงองค์กร ประจำปีบัญชี 2567</a:t>
                      </a:r>
                      <a:endParaRPr lang="th-TH" sz="10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430294"/>
                  </a:ext>
                </a:extLst>
              </a:tr>
              <a:tr h="3027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defTabSz="914400" rtl="0" eaLnBrk="1" latinLnBrk="0" hangingPunct="1"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th-TH" sz="1200" b="1" kern="12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บรรลุค่าเป้าหมายระดับ 3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61517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32615" y="1277603"/>
          <a:ext cx="4928567" cy="9855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42221">
                  <a:extLst>
                    <a:ext uri="{9D8B030D-6E8A-4147-A177-3AD203B41FA5}">
                      <a16:colId xmlns:a16="http://schemas.microsoft.com/office/drawing/2014/main" val="1920743341"/>
                    </a:ext>
                  </a:extLst>
                </a:gridCol>
                <a:gridCol w="982808">
                  <a:extLst>
                    <a:ext uri="{9D8B030D-6E8A-4147-A177-3AD203B41FA5}">
                      <a16:colId xmlns:a16="http://schemas.microsoft.com/office/drawing/2014/main" val="1597404334"/>
                    </a:ext>
                  </a:extLst>
                </a:gridCol>
                <a:gridCol w="1037920">
                  <a:extLst>
                    <a:ext uri="{9D8B030D-6E8A-4147-A177-3AD203B41FA5}">
                      <a16:colId xmlns:a16="http://schemas.microsoft.com/office/drawing/2014/main" val="1415561208"/>
                    </a:ext>
                  </a:extLst>
                </a:gridCol>
                <a:gridCol w="1001179">
                  <a:extLst>
                    <a:ext uri="{9D8B030D-6E8A-4147-A177-3AD203B41FA5}">
                      <a16:colId xmlns:a16="http://schemas.microsoft.com/office/drawing/2014/main" val="1907869018"/>
                    </a:ext>
                  </a:extLst>
                </a:gridCol>
                <a:gridCol w="964439">
                  <a:extLst>
                    <a:ext uri="{9D8B030D-6E8A-4147-A177-3AD203B41FA5}">
                      <a16:colId xmlns:a16="http://schemas.microsoft.com/office/drawing/2014/main" val="1750162203"/>
                    </a:ext>
                  </a:extLst>
                </a:gridCol>
              </a:tblGrid>
              <a:tr h="24642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9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2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4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</a:pPr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5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4243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0000"/>
                        </a:lnSpc>
                        <a:buFontTx/>
                        <a:buNone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0000"/>
                        </a:lnSpc>
                        <a:buFontTx/>
                        <a:buNone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4227857"/>
                  </a:ext>
                </a:extLst>
              </a:tr>
              <a:tr h="476250">
                <a:tc gridSpan="5">
                  <a:txBody>
                    <a:bodyPr/>
                    <a:lstStyle/>
                    <a:p>
                      <a:pPr marL="0" indent="0" algn="l">
                        <a:lnSpc>
                          <a:spcPct val="110000"/>
                        </a:lnSpc>
                        <a:buFontTx/>
                        <a:buNone/>
                      </a:pPr>
                      <a:r>
                        <a:rPr lang="th-TH" sz="9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1. </a:t>
                      </a:r>
                      <a:r>
                        <a:rPr lang="th-TH" sz="900" b="0" dirty="0" smtClean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สภาพแวดล้อม</a:t>
                      </a:r>
                      <a:r>
                        <a:rPr lang="th-TH" sz="9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การควบคุมภายใน    2. การกำหนดวัตถุประสงค์การบริหารความเสี่ยง                 </a:t>
                      </a:r>
                    </a:p>
                    <a:p>
                      <a:pPr marL="0" indent="0" algn="l">
                        <a:lnSpc>
                          <a:spcPct val="110000"/>
                        </a:lnSpc>
                        <a:buFontTx/>
                        <a:buNone/>
                      </a:pPr>
                      <a:r>
                        <a:rPr lang="th-TH" sz="9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3. กระบวนการบริหารความเสี่ยง       </a:t>
                      </a:r>
                      <a:r>
                        <a:rPr lang="th-TH" sz="900" b="0" dirty="0" smtClean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4</a:t>
                      </a:r>
                      <a:r>
                        <a:rPr lang="th-TH" sz="9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. กิจกรรมการควบคุมภายใน </a:t>
                      </a:r>
                      <a:br>
                        <a:rPr lang="th-TH" sz="9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9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5. สารสนเทศและการสื่อสาร</a:t>
                      </a:r>
                      <a:r>
                        <a:rPr lang="th-TH" sz="9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</a:t>
                      </a:r>
                      <a:r>
                        <a:rPr lang="th-TH" sz="900" b="0" baseline="0" dirty="0" smtClean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</a:t>
                      </a:r>
                      <a:r>
                        <a:rPr lang="th-TH" sz="9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6. การติดตามการประเมินผล </a:t>
                      </a: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endParaRPr lang="th-TH" sz="1000" b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7763826"/>
                  </a:ext>
                </a:extLst>
              </a:tr>
            </a:tbl>
          </a:graphicData>
        </a:graphic>
      </p:graphicFrame>
      <p:sp>
        <p:nvSpPr>
          <p:cNvPr id="43" name="Rectangle 42">
            <a:extLst>
              <a:ext uri="{FF2B5EF4-FFF2-40B4-BE49-F238E27FC236}">
                <a16:creationId xmlns:a16="http://schemas.microsoft.com/office/drawing/2014/main" id="{48EB70A0-3668-4A7F-874E-59B392E620A8}"/>
              </a:ext>
            </a:extLst>
          </p:cNvPr>
          <p:cNvSpPr/>
          <p:nvPr/>
        </p:nvSpPr>
        <p:spPr>
          <a:xfrm>
            <a:off x="605983" y="1063598"/>
            <a:ext cx="4368789" cy="223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74" indent="-144774" algn="ctr" defTabSz="761970" fontAlgn="t">
              <a:lnSpc>
                <a:spcPct val="80000"/>
              </a:lnSpc>
              <a:tabLst>
                <a:tab pos="820176" algn="l"/>
              </a:tabLst>
              <a:defRPr/>
            </a:pPr>
            <a:r>
              <a:rPr lang="th-TH" sz="1000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เกณฑ์ประเมินผล</a:t>
            </a:r>
            <a:endParaRPr lang="en-US" sz="1000" b="1" dirty="0">
              <a:solidFill>
                <a:prstClr val="black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8EB70A0-3668-4A7F-874E-59B392E620A8}"/>
              </a:ext>
            </a:extLst>
          </p:cNvPr>
          <p:cNvSpPr/>
          <p:nvPr/>
        </p:nvSpPr>
        <p:spPr>
          <a:xfrm>
            <a:off x="494125" y="2248081"/>
            <a:ext cx="5066439" cy="226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74" indent="-144774" algn="thaiDist" defTabSz="761970" fontAlgn="t">
              <a:buFontTx/>
              <a:buChar char="-"/>
              <a:tabLst>
                <a:tab pos="820176" algn="l"/>
              </a:tabLst>
              <a:defRPr/>
            </a:pPr>
            <a:r>
              <a:rPr lang="th-TH" sz="875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พิจารณาจากระดับความสำเร็จในการเพิ่มประสิทธิภาพด้านการบริหารความเสี่ยงและการควบคุมภายใน 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4" name="Group 43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46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2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3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47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48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49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0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51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5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387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2514137" y="92606"/>
            <a:ext cx="5156979" cy="571039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1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4.3 รายงานผลการดำเนินงาน ประจำปีบัญชี 2567 </a:t>
            </a:r>
          </a:p>
          <a:p>
            <a:pPr algn="ctr">
              <a:lnSpc>
                <a:spcPct val="11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</a:t>
            </a:r>
          </a:p>
          <a:p>
            <a:pPr algn="ctr">
              <a:lnSpc>
                <a:spcPct val="110000"/>
              </a:lnSpc>
            </a:pPr>
            <a:endParaRPr lang="en-GB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61" name="Group 5"/>
          <p:cNvGrpSpPr/>
          <p:nvPr/>
        </p:nvGrpSpPr>
        <p:grpSpPr>
          <a:xfrm>
            <a:off x="572552" y="249131"/>
            <a:ext cx="9017000" cy="603268"/>
            <a:chOff x="0" y="-175733"/>
            <a:chExt cx="21640800" cy="1447844"/>
          </a:xfrm>
        </p:grpSpPr>
        <p:sp>
          <p:nvSpPr>
            <p:cNvPr id="62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3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7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64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6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65" name="TextBox 13"/>
            <p:cNvSpPr txBox="1"/>
            <p:nvPr/>
          </p:nvSpPr>
          <p:spPr>
            <a:xfrm>
              <a:off x="388478" y="184356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66" name="TextBox 15"/>
            <p:cNvSpPr txBox="1"/>
            <p:nvPr/>
          </p:nvSpPr>
          <p:spPr>
            <a:xfrm>
              <a:off x="18503851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37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6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aphicFrame>
        <p:nvGraphicFramePr>
          <p:cNvPr id="81" name="Table 80"/>
          <p:cNvGraphicFramePr>
            <a:graphicFrameLocks noGrp="1"/>
          </p:cNvGraphicFramePr>
          <p:nvPr/>
        </p:nvGraphicFramePr>
        <p:xfrm>
          <a:off x="26854" y="876362"/>
          <a:ext cx="9455410" cy="4465525"/>
        </p:xfrm>
        <a:graphic>
          <a:graphicData uri="http://schemas.openxmlformats.org/drawingml/2006/table">
            <a:tbl>
              <a:tblPr firstRow="1" bandRow="1"/>
              <a:tblGrid>
                <a:gridCol w="54723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831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6552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3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50800" marB="508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  <a:sym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  <a:sym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  <a:sym typeface="Arial" pitchFamily="34" charset="0"/>
                      </a:endParaRPr>
                    </a:p>
                  </a:txBody>
                  <a:tcPr marL="76200" marR="762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5" name="TextBox 84"/>
          <p:cNvSpPr txBox="1"/>
          <p:nvPr/>
        </p:nvSpPr>
        <p:spPr>
          <a:xfrm>
            <a:off x="472730" y="2743801"/>
            <a:ext cx="4931767" cy="2698175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500"/>
              </a:spcAft>
            </a:pPr>
            <a:r>
              <a:rPr lang="th-TH" sz="900" b="1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บรรลุค่าเป้าหมายระดับ 1 </a:t>
            </a:r>
          </a:p>
          <a:p>
            <a:pPr>
              <a:lnSpc>
                <a:spcPct val="110000"/>
              </a:lnSpc>
              <a:spcAft>
                <a:spcPts val="500"/>
              </a:spcAft>
            </a:pPr>
            <a:r>
              <a:rPr lang="th-TH" sz="9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ผลการดำเนินงาน </a:t>
            </a:r>
          </a:p>
          <a:p>
            <a:pPr>
              <a:lnSpc>
                <a:spcPct val="110000"/>
              </a:lnSpc>
            </a:pPr>
            <a:r>
              <a:rPr lang="th-TH" sz="9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1. การปฏิบัติงานตรวจสอบ</a:t>
            </a:r>
          </a:p>
          <a:p>
            <a:pPr lvl="0">
              <a:lnSpc>
                <a:spcPct val="110000"/>
              </a:lnSpc>
            </a:pP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- </a:t>
            </a:r>
            <a:r>
              <a:rPr lang="th-TH" sz="900" spc="-4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กลุ่มตรวจสอบภายใน กรมการพัฒนาชุมชน ได้ส่งแผนการตรวจสอบ ประจำปี 2567 กำหนดการตรวจสอบ </a:t>
            </a:r>
          </a:p>
          <a:p>
            <a:pPr lvl="0">
              <a:lnSpc>
                <a:spcPct val="110000"/>
              </a:lnSpc>
            </a:pPr>
            <a:r>
              <a:rPr lang="th-TH" sz="900" spc="-4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เรื่องการตรวจสอบลูกหนี้เงินยืมราชการ (เงินยืมตามโครงการประเภทเงินอุดหนุน ประจำปี 2565) ของ อกส.จ. </a:t>
            </a:r>
          </a:p>
          <a:p>
            <a:pPr lvl="0">
              <a:lnSpc>
                <a:spcPct val="110000"/>
              </a:lnSpc>
            </a:pPr>
            <a:r>
              <a:rPr lang="th-TH" sz="900" spc="-4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จำนวน 20 จังหวัด (ธันวาคม 2566 - มีนาคม 2567) ประเด็น</a:t>
            </a:r>
            <a:r>
              <a:rPr lang="th-TH" sz="900" spc="-4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การตรวจสอบ </a:t>
            </a:r>
            <a:r>
              <a:rPr lang="th-TH" sz="900" spc="-4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ดังนี้ </a:t>
            </a:r>
            <a:endParaRPr lang="en-US" sz="900" spc="-4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lvl="0">
              <a:lnSpc>
                <a:spcPct val="110000"/>
              </a:lnSpc>
            </a:pPr>
            <a:r>
              <a:rPr lang="th-TH" sz="900" spc="-4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1. ความถูกต้อง ครบถ้วนของข้อมูล ตามแบบเสนอโครงการขอรับการสนับสนุนเงินกองทุนฯ </a:t>
            </a:r>
            <a:endParaRPr lang="en-US" sz="900" spc="-4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lvl="0">
              <a:lnSpc>
                <a:spcPct val="110000"/>
              </a:lnSpc>
            </a:pPr>
            <a:r>
              <a:rPr lang="th-TH" sz="900" spc="-4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2. ความถูกต้อง ครบถ้วนของสัญญาขอรับการสนับสนุนเงินกองทุนพัฒนาบทบาทสตรี ประเภทเงินอุดหนุน</a:t>
            </a:r>
            <a:endParaRPr lang="en-US" sz="900" spc="-4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lvl="0">
              <a:lnSpc>
                <a:spcPct val="110000"/>
              </a:lnSpc>
            </a:pPr>
            <a:r>
              <a:rPr lang="th-TH" sz="900" spc="-2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3. การโอนเงินและคืนเงิน การติดตาม/การรายงานผลการใช้จ่ายเงินที่ได้รับการสนับสนุนจากกองทุนฯ </a:t>
            </a:r>
            <a:endParaRPr lang="en-US" sz="900" spc="-2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10000"/>
              </a:lnSpc>
              <a:spcBef>
                <a:spcPts val="500"/>
              </a:spcBef>
            </a:pPr>
            <a:r>
              <a:rPr lang="th-TH" sz="9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2. การประชุมปิดการตรวจสอบ</a:t>
            </a:r>
          </a:p>
          <a:p>
            <a:pPr lvl="0">
              <a:lnSpc>
                <a:spcPct val="110000"/>
              </a:lnSpc>
            </a:pP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- ยังไม่มีการประชุมปิดการตรวจสอบ</a:t>
            </a:r>
          </a:p>
          <a:p>
            <a:pPr>
              <a:lnSpc>
                <a:spcPct val="110000"/>
              </a:lnSpc>
              <a:spcBef>
                <a:spcPts val="500"/>
              </a:spcBef>
            </a:pPr>
            <a:r>
              <a:rPr lang="th-TH" sz="9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3. การปฏิบัติงานตามข้อเสนอแนะที่ได้รับการตรวจสอบ</a:t>
            </a:r>
            <a:endParaRPr lang="en-US" sz="9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10000"/>
              </a:lnSpc>
            </a:pP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- อยู่ระหว่างปฏิบัติตามข้อเสนอแนะของกลุ่มตรวจสอบภายในให้ไว้ในรายงานผลการตรวจสอบ</a:t>
            </a:r>
            <a:endParaRPr lang="en-US" sz="9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10000"/>
              </a:lnSpc>
              <a:spcBef>
                <a:spcPts val="500"/>
              </a:spcBef>
            </a:pPr>
            <a:r>
              <a:rPr lang="th-TH" sz="9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 การรายงานผลการบริหารความเสี่ยงเพื่อการวางแผนตรวจสอบ</a:t>
            </a:r>
          </a:p>
          <a:p>
            <a:pPr>
              <a:lnSpc>
                <a:spcPct val="110000"/>
              </a:lnSpc>
            </a:pPr>
            <a:r>
              <a:rPr lang="th-TH" sz="9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- </a:t>
            </a: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ยังไม่มีการรายงานผลการบริหารความเสี่ยงให้ผู้ตรวจสอบภายในของหน่วยงานต้นสังกัดทราบ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7855" y="829224"/>
            <a:ext cx="4696711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500"/>
              </a:spcAft>
              <a:defRPr/>
            </a:pPr>
            <a:r>
              <a:rPr lang="th-TH" sz="10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ด้านที่ 4 การบริหารจัดการทุนหมุนเวียน</a:t>
            </a:r>
          </a:p>
          <a:p>
            <a:pPr>
              <a:defRPr/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ตัวชี้วัดที่ </a:t>
            </a:r>
            <a:r>
              <a:rPr lang="th-TH" sz="100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4.2 การตรวจสอบภายใน</a:t>
            </a:r>
            <a:endParaRPr lang="th-TH" sz="10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8EB70A0-3668-4A7F-874E-59B392E620A8}"/>
              </a:ext>
            </a:extLst>
          </p:cNvPr>
          <p:cNvSpPr/>
          <p:nvPr/>
        </p:nvSpPr>
        <p:spPr>
          <a:xfrm>
            <a:off x="5623932" y="1125275"/>
            <a:ext cx="3967815" cy="245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74" indent="-144774" algn="ctr" defTabSz="761970" fontAlgn="t">
              <a:lnSpc>
                <a:spcPct val="80000"/>
              </a:lnSpc>
              <a:tabLst>
                <a:tab pos="820176" algn="l"/>
              </a:tabLst>
              <a:defRPr/>
            </a:pPr>
            <a:r>
              <a:rPr lang="th-TH" sz="1167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ผลการดำเนินงาน ณ วันที่ </a:t>
            </a:r>
            <a:r>
              <a:rPr lang="th-TH" sz="1167" b="1" dirty="0" smtClean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13 พฤษภาคม </a:t>
            </a:r>
            <a:r>
              <a:rPr lang="th-TH" sz="1167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2567</a:t>
            </a:r>
            <a:endParaRPr lang="en-US" sz="1167" b="1" dirty="0">
              <a:solidFill>
                <a:prstClr val="black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41" name="Table 25"/>
          <p:cNvGraphicFramePr>
            <a:graphicFrameLocks noGrp="1"/>
          </p:cNvGraphicFramePr>
          <p:nvPr>
            <p:extLst/>
          </p:nvPr>
        </p:nvGraphicFramePr>
        <p:xfrm>
          <a:off x="5572267" y="4160287"/>
          <a:ext cx="4197698" cy="1194014"/>
        </p:xfrm>
        <a:graphic>
          <a:graphicData uri="http://schemas.openxmlformats.org/drawingml/2006/table">
            <a:tbl>
              <a:tblPr firstRow="1" bandRow="1"/>
              <a:tblGrid>
                <a:gridCol w="4197698">
                  <a:extLst>
                    <a:ext uri="{9D8B030D-6E8A-4147-A177-3AD203B41FA5}">
                      <a16:colId xmlns:a16="http://schemas.microsoft.com/office/drawing/2014/main" val="3290651922"/>
                    </a:ext>
                  </a:extLst>
                </a:gridCol>
              </a:tblGrid>
              <a:tr h="279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1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</a:t>
                      </a:r>
                      <a:r>
                        <a:rPr lang="th-TH" sz="1100" dirty="0" smtClean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คาดการณ์ ณ วันที่ 31 พฤษภาคม 2567 </a:t>
                      </a:r>
                      <a:endParaRPr lang="th-TH" sz="110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317191"/>
                  </a:ext>
                </a:extLst>
              </a:tr>
              <a:tr h="609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100" b="1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สกส.</a:t>
                      </a:r>
                      <a:r>
                        <a:rPr lang="th-TH" sz="1100" b="1" kern="1200" baseline="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ไ</a:t>
                      </a:r>
                      <a:r>
                        <a:rPr lang="th-TH" sz="1100" b="1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ด้รับ</a:t>
                      </a:r>
                      <a:r>
                        <a:rPr lang="th-TH" sz="1100" b="1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รายงานผลการตรวจสอบ จากกลุ่มตรวจสอบภายใน</a:t>
                      </a:r>
                      <a:r>
                        <a:rPr lang="th-TH" sz="1100" b="1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 algn="ctr"/>
                      <a:r>
                        <a:rPr lang="th-TH" sz="1100" b="1" kern="1200" baseline="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กรมการพัฒนาชุมชน อยู่ระหว่างปฏิบัติตามข้อเสนอแนะ                        ที่กลุ่มตรวจสอบภายในให้ไว้ในรายงานผลการตรวจสอบ</a:t>
                      </a:r>
                      <a:r>
                        <a:rPr lang="th-TH" sz="1100" b="1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endParaRPr lang="th-TH" sz="11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430294"/>
                  </a:ext>
                </a:extLst>
              </a:tr>
              <a:tr h="3050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th-TH" sz="1100" b="1" kern="12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บรรลุค่าเป้าหมายระดับ 1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61517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66225" y="1514676"/>
          <a:ext cx="4939968" cy="10058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24470">
                  <a:extLst>
                    <a:ext uri="{9D8B030D-6E8A-4147-A177-3AD203B41FA5}">
                      <a16:colId xmlns:a16="http://schemas.microsoft.com/office/drawing/2014/main" val="1920743341"/>
                    </a:ext>
                  </a:extLst>
                </a:gridCol>
                <a:gridCol w="1024470">
                  <a:extLst>
                    <a:ext uri="{9D8B030D-6E8A-4147-A177-3AD203B41FA5}">
                      <a16:colId xmlns:a16="http://schemas.microsoft.com/office/drawing/2014/main" val="1597404334"/>
                    </a:ext>
                  </a:extLst>
                </a:gridCol>
                <a:gridCol w="1024470">
                  <a:extLst>
                    <a:ext uri="{9D8B030D-6E8A-4147-A177-3AD203B41FA5}">
                      <a16:colId xmlns:a16="http://schemas.microsoft.com/office/drawing/2014/main" val="1415561208"/>
                    </a:ext>
                  </a:extLst>
                </a:gridCol>
                <a:gridCol w="1024470">
                  <a:extLst>
                    <a:ext uri="{9D8B030D-6E8A-4147-A177-3AD203B41FA5}">
                      <a16:colId xmlns:a16="http://schemas.microsoft.com/office/drawing/2014/main" val="1907869018"/>
                    </a:ext>
                  </a:extLst>
                </a:gridCol>
                <a:gridCol w="842088">
                  <a:extLst>
                    <a:ext uri="{9D8B030D-6E8A-4147-A177-3AD203B41FA5}">
                      <a16:colId xmlns:a16="http://schemas.microsoft.com/office/drawing/2014/main" val="1750162203"/>
                    </a:ext>
                  </a:extLst>
                </a:gridCol>
              </a:tblGrid>
              <a:tr h="221964"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9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2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4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5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42439"/>
                  </a:ext>
                </a:extLst>
              </a:tr>
              <a:tr h="197301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4227857"/>
                  </a:ext>
                </a:extLst>
              </a:tr>
              <a:tr h="562308">
                <a:tc gridSpan="5">
                  <a:txBody>
                    <a:bodyPr/>
                    <a:lstStyle/>
                    <a:p>
                      <a:pPr marL="0" indent="0" algn="l">
                        <a:lnSpc>
                          <a:spcPct val="110000"/>
                        </a:lnSpc>
                        <a:buFontTx/>
                        <a:buNone/>
                      </a:pPr>
                      <a:r>
                        <a:rPr lang="th-TH" sz="10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1. การปฏิบัติงานตรวจสอบภายใน       2.การประชุมปิดการตรวจสอบ</a:t>
                      </a:r>
                      <a:r>
                        <a:rPr lang="th-TH" sz="10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</a:t>
                      </a:r>
                    </a:p>
                    <a:p>
                      <a:pPr marL="0" indent="0" algn="l">
                        <a:lnSpc>
                          <a:spcPct val="110000"/>
                        </a:lnSpc>
                        <a:buFontTx/>
                        <a:buNone/>
                      </a:pPr>
                      <a:r>
                        <a:rPr lang="th-TH" sz="10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3. การปฏิบัติงานตามข้อเสนอแนะที่ได้รับจากการตรวจสอบ</a:t>
                      </a:r>
                      <a:r>
                        <a:rPr lang="th-TH" sz="10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br>
                        <a:rPr lang="th-TH" sz="10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0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4. การรายงานผลการบริหารความเสี่ยงเพื่อการวางแผนตรวจสอบ</a:t>
                      </a: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endParaRPr lang="th-TH" sz="1000" b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7763826"/>
                  </a:ext>
                </a:extLst>
              </a:tr>
            </a:tbl>
          </a:graphicData>
        </a:graphic>
      </p:graphicFrame>
      <p:sp>
        <p:nvSpPr>
          <p:cNvPr id="43" name="Rectangle 42">
            <a:extLst>
              <a:ext uri="{FF2B5EF4-FFF2-40B4-BE49-F238E27FC236}">
                <a16:creationId xmlns:a16="http://schemas.microsoft.com/office/drawing/2014/main" id="{48EB70A0-3668-4A7F-874E-59B392E620A8}"/>
              </a:ext>
            </a:extLst>
          </p:cNvPr>
          <p:cNvSpPr/>
          <p:nvPr/>
        </p:nvSpPr>
        <p:spPr>
          <a:xfrm>
            <a:off x="830231" y="1301538"/>
            <a:ext cx="436878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74" indent="-144774" algn="ctr" defTabSz="761970" fontAlgn="t">
              <a:lnSpc>
                <a:spcPct val="80000"/>
              </a:lnSpc>
              <a:tabLst>
                <a:tab pos="820176" algn="l"/>
              </a:tabLst>
              <a:defRPr/>
            </a:pPr>
            <a:r>
              <a:rPr lang="th-TH" sz="1000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เกณฑ์ประเมินผล</a:t>
            </a:r>
            <a:endParaRPr lang="en-US" sz="1000" b="1" dirty="0">
              <a:solidFill>
                <a:prstClr val="black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8EB70A0-3668-4A7F-874E-59B392E620A8}"/>
              </a:ext>
            </a:extLst>
          </p:cNvPr>
          <p:cNvSpPr/>
          <p:nvPr/>
        </p:nvSpPr>
        <p:spPr>
          <a:xfrm>
            <a:off x="466225" y="2478352"/>
            <a:ext cx="46701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74" indent="-144774" algn="thaiDist" defTabSz="761970" fontAlgn="t">
              <a:buFontTx/>
              <a:buChar char="-"/>
              <a:tabLst>
                <a:tab pos="820176" algn="l"/>
              </a:tabLst>
              <a:defRPr/>
            </a:pPr>
            <a:r>
              <a:rPr lang="th-TH" sz="1000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พิจารณาจากระดับความสำเร็จในการเพิ่มประสิทธิภาพด้านการตรวจภายใน </a:t>
            </a:r>
          </a:p>
        </p:txBody>
      </p:sp>
      <p:graphicFrame>
        <p:nvGraphicFramePr>
          <p:cNvPr id="44" name="แผนภูมิ 24"/>
          <p:cNvGraphicFramePr/>
          <p:nvPr>
            <p:extLst>
              <p:ext uri="{D42A27DB-BD31-4B8C-83A1-F6EECF244321}">
                <p14:modId xmlns:p14="http://schemas.microsoft.com/office/powerpoint/2010/main" val="1503853567"/>
              </p:ext>
            </p:extLst>
          </p:nvPr>
        </p:nvGraphicFramePr>
        <p:xfrm>
          <a:off x="5467961" y="1368803"/>
          <a:ext cx="4320290" cy="2741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38" name="Group 37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2" name="Group 41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46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2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3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47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48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49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0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51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5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440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" name="Table 80"/>
          <p:cNvGraphicFramePr>
            <a:graphicFrameLocks noGrp="1"/>
          </p:cNvGraphicFramePr>
          <p:nvPr/>
        </p:nvGraphicFramePr>
        <p:xfrm>
          <a:off x="26854" y="876362"/>
          <a:ext cx="9107828" cy="4465525"/>
        </p:xfrm>
        <a:graphic>
          <a:graphicData uri="http://schemas.openxmlformats.org/drawingml/2006/table">
            <a:tbl>
              <a:tblPr firstRow="1" bandRow="1"/>
              <a:tblGrid>
                <a:gridCol w="5271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366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6552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3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50800" marB="508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  <a:sym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  <a:sym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  <a:sym typeface="Arial" pitchFamily="34" charset="0"/>
                      </a:endParaRPr>
                    </a:p>
                  </a:txBody>
                  <a:tcPr marL="76200" marR="762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5" name="TextBox 84"/>
          <p:cNvSpPr txBox="1"/>
          <p:nvPr/>
        </p:nvSpPr>
        <p:spPr>
          <a:xfrm>
            <a:off x="443824" y="2553895"/>
            <a:ext cx="4933153" cy="2986972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th-TH" sz="900" b="1" dirty="0">
                <a:solidFill>
                  <a:schemeClr val="accent4">
                    <a:lumMod val="50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บรรลุค่าเป้าหมายระดับ </a:t>
            </a:r>
            <a:r>
              <a:rPr lang="th-TH" sz="900" b="1" dirty="0" smtClean="0">
                <a:solidFill>
                  <a:schemeClr val="accent4">
                    <a:lumMod val="50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</a:t>
            </a:r>
            <a:endParaRPr lang="th-TH" sz="900" b="1" dirty="0">
              <a:solidFill>
                <a:schemeClr val="accent4">
                  <a:lumMod val="50000"/>
                </a:schemeClr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10000"/>
              </a:lnSpc>
            </a:pPr>
            <a:r>
              <a:rPr lang="th-TH" sz="9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ผลการดำเนินงาน </a:t>
            </a:r>
          </a:p>
          <a:p>
            <a:pPr>
              <a:lnSpc>
                <a:spcPct val="110000"/>
              </a:lnSpc>
            </a:pPr>
            <a:r>
              <a:rPr lang="th-TH" sz="9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1. แผนปฏิบัติการดิจิทัล (ระยะยาว) และแผนปฏิบัติดิจิทัลประจำปี</a:t>
            </a:r>
          </a:p>
          <a:p>
            <a:pPr>
              <a:lnSpc>
                <a:spcPct val="110000"/>
              </a:lnSpc>
            </a:pPr>
            <a:r>
              <a:rPr lang="th-TH" sz="9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- </a:t>
            </a: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มีการจัดทำ/ทบทวนแผนปฏิบัติการดิจิทัล (ระยะยาว) และแผนปฏิบัติการดิจิทัล ประจำปี 2568</a:t>
            </a:r>
          </a:p>
          <a:p>
            <a:pPr>
              <a:lnSpc>
                <a:spcPct val="110000"/>
              </a:lnSpc>
            </a:pPr>
            <a:r>
              <a:rPr lang="th-TH" sz="9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2. การบริหารจัดการสารสนเทศและดิจิทัล</a:t>
            </a:r>
          </a:p>
          <a:p>
            <a:pPr>
              <a:lnSpc>
                <a:spcPct val="110000"/>
              </a:lnSpc>
            </a:pP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2.1) มีระบบการบริหารจัดการสารสนเทศที่สนับสนุนการตัดสินใจของผู้บริหาร (</a:t>
            </a:r>
            <a:r>
              <a:rPr lang="en-US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EIS)</a:t>
            </a:r>
            <a:endParaRPr lang="th-TH" sz="9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10000"/>
              </a:lnSpc>
            </a:pP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  - ข้อมูลมีความทันกาลและเป็นปัจจุบัน ผ่านทางเว็บไซต์กองทุนฯ เช่น ผลเบิกจ่ายงบประมาณ           </a:t>
            </a:r>
          </a:p>
          <a:p>
            <a:pPr>
              <a:lnSpc>
                <a:spcPct val="110000"/>
              </a:lnSpc>
            </a:pP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    การบริหารจัดการหนี้  มาตรการตามประกาศ คกส. </a:t>
            </a:r>
            <a:r>
              <a:rPr lang="th-TH" sz="9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เป็นต้น </a:t>
            </a: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มีการประมวลผลข้อมูลทุกสิ้นเดือน </a:t>
            </a:r>
          </a:p>
          <a:p>
            <a:pPr>
              <a:lnSpc>
                <a:spcPct val="110000"/>
              </a:lnSpc>
            </a:pP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    และเปรียบเทียบเป้าหมายของกองทุน ในระดับกลุ่มงาน ทั้ง 4 กลุ่มงาน</a:t>
            </a:r>
          </a:p>
          <a:p>
            <a:pPr>
              <a:lnSpc>
                <a:spcPct val="110000"/>
              </a:lnSpc>
            </a:pP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2.2) ระบบสารสนเทศที่สนับสนุนผู้ใช้บริการภายใน</a:t>
            </a:r>
          </a:p>
          <a:p>
            <a:pPr>
              <a:lnSpc>
                <a:spcPct val="110000"/>
              </a:lnSpc>
            </a:pP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   - กองทุนฯ มีโปรแกรมจัดการทะเบียนลูกหนี้ (</a:t>
            </a:r>
            <a:r>
              <a:rPr lang="en-US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Smart Account Receivable Application</a:t>
            </a: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)               </a:t>
            </a:r>
          </a:p>
          <a:p>
            <a:pPr>
              <a:lnSpc>
                <a:spcPct val="110000"/>
              </a:lnSpc>
            </a:pP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     ที่เป็นระบบสารสนเทศที่สนับสนุนผู้ใช้บริหารภายใน  </a:t>
            </a:r>
          </a:p>
          <a:p>
            <a:pPr>
              <a:lnSpc>
                <a:spcPct val="110000"/>
              </a:lnSpc>
            </a:pP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  - ในปีบัญชี 2567 กองทุนฯ มีระบบบัญชีการเงิน </a:t>
            </a:r>
            <a:r>
              <a:rPr lang="en-US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(ERP) </a:t>
            </a: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และระบบโปรแกรมทะเบียนลูกหนี้ใหม่</a:t>
            </a:r>
          </a:p>
          <a:p>
            <a:pPr>
              <a:lnSpc>
                <a:spcPct val="110000"/>
              </a:lnSpc>
            </a:pP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     ที่เป็นระบบสารสนเทศที่สนับสนุนผู้ใช้บริการ มีการฝึกอบรมการใช้โปรแกรม ครอบคลุม                  </a:t>
            </a:r>
          </a:p>
          <a:p>
            <a:pPr>
              <a:lnSpc>
                <a:spcPct val="110000"/>
              </a:lnSpc>
            </a:pP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     ทั้งส่วนกลาง กรุงเทพมหานคร และจังหวัดทั้ง 76 จังหวัด </a:t>
            </a:r>
          </a:p>
          <a:p>
            <a:pPr>
              <a:lnSpc>
                <a:spcPct val="110000"/>
              </a:lnSpc>
            </a:pP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2.3) ระบบสารสนเทศที่สนับสนุนผู้ใช้บริการภายนอก</a:t>
            </a:r>
            <a:endParaRPr lang="en-US" sz="9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10000"/>
              </a:lnSpc>
            </a:pP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  1. เว็บไซต์กองทุนพัฒนาบทบาทสตรี</a:t>
            </a:r>
            <a:endParaRPr lang="en-US" sz="900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ct val="110000"/>
              </a:lnSpc>
            </a:pPr>
            <a:r>
              <a:rPr lang="en-US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  2</a:t>
            </a: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. เว็บไซต์คลังข้อมูลกลุ่มอาชีพของสมาชิกกองทุนพัฒนาบทบาทสตรี  เพื่อให้ผู้ใช้บริการภายนอก</a:t>
            </a:r>
          </a:p>
          <a:p>
            <a:pPr>
              <a:lnSpc>
                <a:spcPct val="110000"/>
              </a:lnSpc>
            </a:pP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     ได้เข้าถึงข้อมูลและบริการของกองทุนพัฒนาบทบาทสตรีในด้านต่าง ๆ </a:t>
            </a:r>
          </a:p>
        </p:txBody>
      </p:sp>
      <p:sp>
        <p:nvSpPr>
          <p:cNvPr id="31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2514137" y="34731"/>
            <a:ext cx="5156979" cy="571039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1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4.3 รายงานผลการดำเนินงาน ประจำปีบัญชี 2567 </a:t>
            </a:r>
          </a:p>
          <a:p>
            <a:pPr algn="ctr">
              <a:lnSpc>
                <a:spcPct val="11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</a:t>
            </a:r>
          </a:p>
          <a:p>
            <a:pPr algn="ctr">
              <a:lnSpc>
                <a:spcPct val="110000"/>
              </a:lnSpc>
            </a:pPr>
            <a:endParaRPr lang="en-GB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61" name="Group 5"/>
          <p:cNvGrpSpPr/>
          <p:nvPr/>
        </p:nvGrpSpPr>
        <p:grpSpPr>
          <a:xfrm>
            <a:off x="572552" y="191256"/>
            <a:ext cx="9017000" cy="603268"/>
            <a:chOff x="0" y="-175733"/>
            <a:chExt cx="21640800" cy="1447844"/>
          </a:xfrm>
        </p:grpSpPr>
        <p:sp>
          <p:nvSpPr>
            <p:cNvPr id="62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3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7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64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6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65" name="TextBox 13"/>
            <p:cNvSpPr txBox="1"/>
            <p:nvPr/>
          </p:nvSpPr>
          <p:spPr>
            <a:xfrm>
              <a:off x="388478" y="184356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66" name="TextBox 15"/>
            <p:cNvSpPr txBox="1"/>
            <p:nvPr/>
          </p:nvSpPr>
          <p:spPr>
            <a:xfrm>
              <a:off x="18503851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38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6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" name="TextBox 2"/>
          <p:cNvSpPr txBox="1"/>
          <p:nvPr/>
        </p:nvSpPr>
        <p:spPr>
          <a:xfrm>
            <a:off x="572552" y="838285"/>
            <a:ext cx="4696711" cy="464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  <a:defRPr/>
            </a:pPr>
            <a:r>
              <a:rPr lang="th-TH" sz="10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ด้านที่ 4 การบริหารจัดการทุนหมุนเวียน</a:t>
            </a:r>
          </a:p>
          <a:p>
            <a:pPr>
              <a:defRPr/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ตัวชี้วัดที่ 4.3 การบริหารจัดการสารสนเทศและดิจิทัล</a:t>
            </a:r>
          </a:p>
        </p:txBody>
      </p:sp>
      <p:graphicFrame>
        <p:nvGraphicFramePr>
          <p:cNvPr id="38" name="แผนภูมิ 24"/>
          <p:cNvGraphicFramePr/>
          <p:nvPr>
            <p:extLst>
              <p:ext uri="{D42A27DB-BD31-4B8C-83A1-F6EECF244321}">
                <p14:modId xmlns:p14="http://schemas.microsoft.com/office/powerpoint/2010/main" val="3352190667"/>
              </p:ext>
            </p:extLst>
          </p:nvPr>
        </p:nvGraphicFramePr>
        <p:xfrm>
          <a:off x="5432972" y="1463428"/>
          <a:ext cx="4488794" cy="2634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48EB70A0-3668-4A7F-874E-59B392E620A8}"/>
              </a:ext>
            </a:extLst>
          </p:cNvPr>
          <p:cNvSpPr/>
          <p:nvPr/>
        </p:nvSpPr>
        <p:spPr>
          <a:xfrm>
            <a:off x="5515897" y="1072304"/>
            <a:ext cx="3967815" cy="236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74" indent="-144774" algn="ctr" defTabSz="761970" fontAlgn="t">
              <a:lnSpc>
                <a:spcPct val="80000"/>
              </a:lnSpc>
              <a:tabLst>
                <a:tab pos="820176" algn="l"/>
              </a:tabLst>
              <a:defRPr/>
            </a:pPr>
            <a:r>
              <a:rPr lang="th-TH" sz="1167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ผลการดำเนินงาน ณ วันที่ </a:t>
            </a:r>
            <a:r>
              <a:rPr lang="th-TH" sz="1167" b="1" dirty="0" smtClean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13 พฤษภาคม </a:t>
            </a:r>
            <a:r>
              <a:rPr lang="th-TH" sz="1167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2567</a:t>
            </a:r>
            <a:endParaRPr lang="en-US" sz="1167" b="1" dirty="0">
              <a:solidFill>
                <a:prstClr val="black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41" name="Table 25"/>
          <p:cNvGraphicFramePr>
            <a:graphicFrameLocks noGrp="1"/>
          </p:cNvGraphicFramePr>
          <p:nvPr>
            <p:extLst/>
          </p:nvPr>
        </p:nvGraphicFramePr>
        <p:xfrm>
          <a:off x="5536150" y="4203873"/>
          <a:ext cx="4385616" cy="1018441"/>
        </p:xfrm>
        <a:graphic>
          <a:graphicData uri="http://schemas.openxmlformats.org/drawingml/2006/table">
            <a:tbl>
              <a:tblPr firstRow="1" bandRow="1"/>
              <a:tblGrid>
                <a:gridCol w="4385616">
                  <a:extLst>
                    <a:ext uri="{9D8B030D-6E8A-4147-A177-3AD203B41FA5}">
                      <a16:colId xmlns:a16="http://schemas.microsoft.com/office/drawing/2014/main" val="3290651922"/>
                    </a:ext>
                  </a:extLst>
                </a:gridCol>
              </a:tblGrid>
              <a:tr h="2467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2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การคาดการณ์ ณ</a:t>
                      </a:r>
                      <a:r>
                        <a:rPr lang="th-TH" sz="1200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200" baseline="0" dirty="0" smtClean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วันที่ 31 พฤษภาคม </a:t>
                      </a:r>
                      <a:r>
                        <a:rPr lang="th-TH" sz="1200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2567</a:t>
                      </a:r>
                      <a:endParaRPr lang="th-TH" sz="120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317191"/>
                  </a:ext>
                </a:extLst>
              </a:tr>
              <a:tr h="4209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100" b="1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มีการจัดทำ/ทบทวนและ อยู่ระหว่างการจัดทำ</a:t>
                      </a:r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แผนปฏิบัติการดิจิทัล</a:t>
                      </a:r>
                      <a:r>
                        <a:rPr lang="th-TH" sz="11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(ระยะยาว) </a:t>
                      </a:r>
                      <a:r>
                        <a:rPr lang="th-TH" sz="1100" b="1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และ</a:t>
                      </a:r>
                      <a:r>
                        <a:rPr lang="th-TH" sz="11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แผนปฏิบัติการดิจิทัล ประจำปี 2568</a:t>
                      </a:r>
                      <a:endParaRPr lang="th-TH" sz="11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430294"/>
                  </a:ext>
                </a:extLst>
              </a:tr>
              <a:tr h="3384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defTabSz="914400" rtl="0" eaLnBrk="1" latinLnBrk="0" hangingPunct="1"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th-TH" sz="1200" b="1" kern="12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บรรลุค่าเป้าหมายระดับ 3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61517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389374"/>
              </p:ext>
            </p:extLst>
          </p:nvPr>
        </p:nvGraphicFramePr>
        <p:xfrm>
          <a:off x="543571" y="1434318"/>
          <a:ext cx="4563952" cy="807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46490">
                  <a:extLst>
                    <a:ext uri="{9D8B030D-6E8A-4147-A177-3AD203B41FA5}">
                      <a16:colId xmlns:a16="http://schemas.microsoft.com/office/drawing/2014/main" val="1920743341"/>
                    </a:ext>
                  </a:extLst>
                </a:gridCol>
                <a:gridCol w="946490">
                  <a:extLst>
                    <a:ext uri="{9D8B030D-6E8A-4147-A177-3AD203B41FA5}">
                      <a16:colId xmlns:a16="http://schemas.microsoft.com/office/drawing/2014/main" val="1597404334"/>
                    </a:ext>
                  </a:extLst>
                </a:gridCol>
                <a:gridCol w="946490">
                  <a:extLst>
                    <a:ext uri="{9D8B030D-6E8A-4147-A177-3AD203B41FA5}">
                      <a16:colId xmlns:a16="http://schemas.microsoft.com/office/drawing/2014/main" val="1415561208"/>
                    </a:ext>
                  </a:extLst>
                </a:gridCol>
                <a:gridCol w="946490">
                  <a:extLst>
                    <a:ext uri="{9D8B030D-6E8A-4147-A177-3AD203B41FA5}">
                      <a16:colId xmlns:a16="http://schemas.microsoft.com/office/drawing/2014/main" val="1907869018"/>
                    </a:ext>
                  </a:extLst>
                </a:gridCol>
                <a:gridCol w="777992">
                  <a:extLst>
                    <a:ext uri="{9D8B030D-6E8A-4147-A177-3AD203B41FA5}">
                      <a16:colId xmlns:a16="http://schemas.microsoft.com/office/drawing/2014/main" val="1750162203"/>
                    </a:ext>
                  </a:extLst>
                </a:gridCol>
              </a:tblGrid>
              <a:tr h="196007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0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</a:t>
                      </a:r>
                      <a:endParaRPr lang="th-TH" sz="1000" b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9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0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2</a:t>
                      </a:r>
                      <a:endParaRPr lang="th-TH" sz="1000" b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0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4</a:t>
                      </a:r>
                      <a:endParaRPr lang="th-TH" sz="1000" b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0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5</a:t>
                      </a:r>
                      <a:endParaRPr lang="th-TH" sz="1000" b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42439"/>
                  </a:ext>
                </a:extLst>
              </a:tr>
              <a:tr h="169873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h-TH" sz="800" b="1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h-TH" sz="800" b="1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b="1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b="1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b="1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4227857"/>
                  </a:ext>
                </a:extLst>
              </a:tr>
              <a:tr h="326678">
                <a:tc gridSpan="5"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th-TH" sz="10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1. แผนปฏิบัติการดิจิทัล</a:t>
                      </a:r>
                      <a:r>
                        <a:rPr lang="th-TH" sz="10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(ระยะยาว) และแผนปฏิบัติการดิจิทัลประจำปี 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th-TH" sz="10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2. การบริหารจัดการสารสนเทศและดิจิทัล</a:t>
                      </a: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endParaRPr lang="th-TH" sz="1000" b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7763826"/>
                  </a:ext>
                </a:extLst>
              </a:tr>
            </a:tbl>
          </a:graphicData>
        </a:graphic>
      </p:graphicFrame>
      <p:sp>
        <p:nvSpPr>
          <p:cNvPr id="43" name="Rectangle 42">
            <a:extLst>
              <a:ext uri="{FF2B5EF4-FFF2-40B4-BE49-F238E27FC236}">
                <a16:creationId xmlns:a16="http://schemas.microsoft.com/office/drawing/2014/main" id="{48EB70A0-3668-4A7F-874E-59B392E620A8}"/>
              </a:ext>
            </a:extLst>
          </p:cNvPr>
          <p:cNvSpPr/>
          <p:nvPr/>
        </p:nvSpPr>
        <p:spPr>
          <a:xfrm>
            <a:off x="547443" y="1214004"/>
            <a:ext cx="436878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74" indent="-144774" algn="ctr" defTabSz="761970" fontAlgn="t">
              <a:lnSpc>
                <a:spcPct val="80000"/>
              </a:lnSpc>
              <a:tabLst>
                <a:tab pos="820176" algn="l"/>
              </a:tabLst>
              <a:defRPr/>
            </a:pPr>
            <a:r>
              <a:rPr lang="th-TH" sz="1000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เกณฑ์ประเมินผล</a:t>
            </a:r>
            <a:endParaRPr lang="en-US" sz="1000" b="1" dirty="0">
              <a:solidFill>
                <a:prstClr val="black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8EB70A0-3668-4A7F-874E-59B392E620A8}"/>
              </a:ext>
            </a:extLst>
          </p:cNvPr>
          <p:cNvSpPr/>
          <p:nvPr/>
        </p:nvSpPr>
        <p:spPr>
          <a:xfrm>
            <a:off x="497987" y="2177703"/>
            <a:ext cx="46050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74" indent="-144774" algn="thaiDist" defTabSz="761970" fontAlgn="t">
              <a:buFontTx/>
              <a:buChar char="-"/>
              <a:tabLst>
                <a:tab pos="820176" algn="l"/>
              </a:tabLst>
              <a:defRPr/>
            </a:pPr>
            <a:r>
              <a:rPr lang="th-TH" sz="1000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พิจารณาจากระดับความสำเร็จในการเพิ่มประสิทธิภาพด้านการบริหารจัดการสารสนเทศและดิจิทัล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4" name="Group 43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46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2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3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47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48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49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0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51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5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588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72552" y="322352"/>
            <a:ext cx="9017000" cy="530046"/>
            <a:chOff x="0" y="0"/>
            <a:chExt cx="21640800" cy="1272111"/>
          </a:xfrm>
        </p:grpSpPr>
        <p:sp>
          <p:nvSpPr>
            <p:cNvPr id="6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2</a:t>
              </a:r>
            </a:p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รับรองรายงานการประชุม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4659804" y="167160"/>
              <a:ext cx="12321194" cy="389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2"/>
                </a:lnSpc>
              </a:pPr>
              <a:endParaRPr lang="en-US" sz="1222" b="1" dirty="0">
                <a:solidFill>
                  <a:srgbClr val="00296B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03</a:t>
              </a:r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9" name="สี่เหลี่ยมผืนผ้า 7">
            <a:extLst>
              <a:ext uri="{FF2B5EF4-FFF2-40B4-BE49-F238E27FC236}">
                <a16:creationId xmlns:a16="http://schemas.microsoft.com/office/drawing/2014/main" id="{5EBF8325-010C-4714-8148-33F2B0757EC1}"/>
              </a:ext>
            </a:extLst>
          </p:cNvPr>
          <p:cNvSpPr/>
          <p:nvPr/>
        </p:nvSpPr>
        <p:spPr>
          <a:xfrm>
            <a:off x="970104" y="1988781"/>
            <a:ext cx="8023860" cy="1948793"/>
          </a:xfrm>
          <a:prstGeom prst="rect">
            <a:avLst/>
          </a:prstGeom>
          <a:noFill/>
          <a:ln w="57150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500"/>
              </a:spcAft>
            </a:pPr>
            <a:r>
              <a:rPr lang="th-TH" sz="2000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สำนักงานกองทุนพัฒนาบทบาทสตรี (สกส.) </a:t>
            </a:r>
          </a:p>
          <a:p>
            <a:pPr algn="ctr">
              <a:spcAft>
                <a:spcPts val="500"/>
              </a:spcAft>
            </a:pPr>
            <a:r>
              <a:rPr lang="th-TH" sz="2000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ได้จัดทำรายงานการ</a:t>
            </a:r>
            <a:r>
              <a:rPr lang="th-TH" sz="2000" spc="-40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ประชุม</a:t>
            </a:r>
            <a:r>
              <a:rPr lang="th-TH" sz="2000" spc="-90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คณะกรรมการบริหารกองทุนฯ </a:t>
            </a:r>
          </a:p>
          <a:p>
            <a:pPr algn="ctr">
              <a:spcAft>
                <a:spcPts val="500"/>
              </a:spcAft>
            </a:pPr>
            <a:r>
              <a:rPr lang="th-TH" sz="2000" spc="-90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ครั้งที่ 4/2567 เมื่อวันพฤหัสบดีที่ 25 เมษายน 2567 </a:t>
            </a:r>
          </a:p>
          <a:p>
            <a:pPr algn="ctr">
              <a:spcAft>
                <a:spcPts val="500"/>
              </a:spcAft>
            </a:pPr>
            <a:r>
              <a:rPr lang="th-TH" sz="2000" spc="-40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และจัดส่งให้</a:t>
            </a:r>
            <a:r>
              <a:rPr lang="th-TH" sz="2000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คณะกรรมการบริหารกองทุนฯ ทุกท่านทราบล่วงหน้าเรียบร้อยแล้ว</a:t>
            </a:r>
          </a:p>
          <a:p>
            <a:pPr algn="ctr">
              <a:spcAft>
                <a:spcPts val="500"/>
              </a:spcAft>
            </a:pPr>
            <a:r>
              <a:rPr lang="th-TH" sz="2000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ปรากฏว่าไม่มีคณะกรรมการฯ แก้ไขหรือให้ข้อมูลเพิ่มเติม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11530" y="1668780"/>
            <a:ext cx="8298180" cy="2560320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52" y="3756463"/>
            <a:ext cx="1002224" cy="1002224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64" name="Group 63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66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72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73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67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68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69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70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71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65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53279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2514137" y="23156"/>
            <a:ext cx="5156979" cy="571039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10000"/>
              </a:lnSpc>
            </a:pPr>
            <a:r>
              <a:rPr lang="th-TH" sz="1167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4.3 </a:t>
            </a: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รายงานผลการดำเนินงาน ประจำปีบัญชี 2567 </a:t>
            </a:r>
          </a:p>
          <a:p>
            <a:pPr algn="ctr">
              <a:lnSpc>
                <a:spcPct val="11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</a:t>
            </a:r>
          </a:p>
          <a:p>
            <a:pPr algn="ctr">
              <a:lnSpc>
                <a:spcPct val="110000"/>
              </a:lnSpc>
            </a:pPr>
            <a:endParaRPr lang="en-GB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61" name="Group 5"/>
          <p:cNvGrpSpPr/>
          <p:nvPr/>
        </p:nvGrpSpPr>
        <p:grpSpPr>
          <a:xfrm>
            <a:off x="572552" y="179681"/>
            <a:ext cx="9017000" cy="603268"/>
            <a:chOff x="0" y="-175733"/>
            <a:chExt cx="21640800" cy="1447844"/>
          </a:xfrm>
        </p:grpSpPr>
        <p:sp>
          <p:nvSpPr>
            <p:cNvPr id="62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3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7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64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6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65" name="TextBox 13"/>
            <p:cNvSpPr txBox="1"/>
            <p:nvPr/>
          </p:nvSpPr>
          <p:spPr>
            <a:xfrm>
              <a:off x="388478" y="184356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66" name="TextBox 15"/>
            <p:cNvSpPr txBox="1"/>
            <p:nvPr/>
          </p:nvSpPr>
          <p:spPr>
            <a:xfrm>
              <a:off x="18503851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39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6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aphicFrame>
        <p:nvGraphicFramePr>
          <p:cNvPr id="81" name="Table 80"/>
          <p:cNvGraphicFramePr>
            <a:graphicFrameLocks noGrp="1"/>
          </p:cNvGraphicFramePr>
          <p:nvPr>
            <p:extLst/>
          </p:nvPr>
        </p:nvGraphicFramePr>
        <p:xfrm>
          <a:off x="8199" y="900325"/>
          <a:ext cx="9581353" cy="4465525"/>
        </p:xfrm>
        <a:graphic>
          <a:graphicData uri="http://schemas.openxmlformats.org/drawingml/2006/table">
            <a:tbl>
              <a:tblPr firstRow="1" bandRow="1"/>
              <a:tblGrid>
                <a:gridCol w="55344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46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6552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3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50800" marB="508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  <a:sym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  <a:sym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  <a:sym typeface="Arial" pitchFamily="34" charset="0"/>
                      </a:endParaRPr>
                    </a:p>
                  </a:txBody>
                  <a:tcPr marL="76200" marR="762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5" name="TextBox 84"/>
          <p:cNvSpPr txBox="1"/>
          <p:nvPr/>
        </p:nvSpPr>
        <p:spPr>
          <a:xfrm>
            <a:off x="566943" y="2480572"/>
            <a:ext cx="5340377" cy="2925160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th-TH" sz="875" b="1" dirty="0">
                <a:solidFill>
                  <a:schemeClr val="accent6">
                    <a:lumMod val="7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บรรลุเป้าหมายระดับ </a:t>
            </a:r>
            <a:r>
              <a:rPr lang="th-TH" sz="875" b="1" dirty="0" smtClean="0">
                <a:solidFill>
                  <a:schemeClr val="accent6">
                    <a:lumMod val="7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 </a:t>
            </a:r>
            <a:endParaRPr lang="th-TH" sz="875" b="1" dirty="0">
              <a:solidFill>
                <a:schemeClr val="accent6">
                  <a:lumMod val="75000"/>
                </a:schemeClr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r>
              <a:rPr lang="th-TH" sz="875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ผลการดำเนินงาน </a:t>
            </a:r>
          </a:p>
          <a:p>
            <a:r>
              <a:rPr lang="th-TH" sz="833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1. การจัดให้มีหรือทบทวนแผนปฏิบัติการระยะยาว (3 - 5 ปี) และแผนปฏิบัติการ ประจำปี 2568</a:t>
            </a:r>
          </a:p>
          <a:p>
            <a:r>
              <a:rPr lang="th-TH" sz="833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- คณะกรรมการฯ </a:t>
            </a:r>
            <a:r>
              <a:rPr lang="th-TH" sz="833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ให้</a:t>
            </a:r>
            <a:r>
              <a:rPr lang="th-TH" sz="833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ความเห็นชอบทิศทางยุทธศาสตร์และเป้าประสงค์ โดยมีข้อเสนอแนะ ให้</a:t>
            </a:r>
            <a:r>
              <a:rPr lang="th-TH" sz="833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เพิ่มแนวทางและ</a:t>
            </a:r>
          </a:p>
          <a:p>
            <a:r>
              <a:rPr lang="th-TH" sz="833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833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แผนบริหาร</a:t>
            </a:r>
            <a:r>
              <a:rPr lang="th-TH" sz="833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จัดการหนี้ของกองทุนฯ </a:t>
            </a:r>
            <a:r>
              <a:rPr lang="th-TH" sz="833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ในแผนปฏิบัติ</a:t>
            </a:r>
            <a:r>
              <a:rPr lang="th-TH" sz="833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ระยะยาว (3-5 ปี) </a:t>
            </a:r>
            <a:r>
              <a:rPr lang="th-TH" sz="833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และแผนปฏิบัติการ ประจำปีบัญชี </a:t>
            </a:r>
            <a:r>
              <a:rPr lang="th-TH" sz="833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2568 </a:t>
            </a:r>
            <a:endParaRPr lang="th-TH" sz="833" dirty="0" smtClean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r>
              <a:rPr lang="th-TH" sz="833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เพื่อให้</a:t>
            </a:r>
            <a:r>
              <a:rPr lang="th-TH" sz="833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มีความสมบูรณ์มากยิ่งขึ้น </a:t>
            </a:r>
            <a:r>
              <a:rPr lang="th-TH" sz="833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และให้ความชอบในการประชุม คกส. </a:t>
            </a:r>
            <a:r>
              <a:rPr lang="th-TH" sz="833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ครั้งที่ </a:t>
            </a:r>
            <a:r>
              <a:rPr lang="th-TH" sz="833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2/2567 เมื่อ</a:t>
            </a:r>
            <a:r>
              <a:rPr lang="th-TH" sz="833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วันที่ </a:t>
            </a:r>
            <a:r>
              <a:rPr lang="th-TH" sz="833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28 กุมภาพันธ์ 2567</a:t>
            </a:r>
          </a:p>
          <a:p>
            <a:r>
              <a:rPr lang="th-TH" sz="833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833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- สกส.ได้ดำเนินการปรับปรุงร่างแผนปฏิบัติ</a:t>
            </a:r>
            <a:r>
              <a:rPr lang="th-TH" sz="833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การระยะยาว (3-5 ปี) </a:t>
            </a:r>
            <a:r>
              <a:rPr lang="th-TH" sz="833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และแผนปฏิบัติ</a:t>
            </a:r>
            <a:r>
              <a:rPr lang="th-TH" sz="833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 ประจำปีบัญขี </a:t>
            </a:r>
            <a:r>
              <a:rPr lang="th-TH" sz="833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2568 </a:t>
            </a:r>
          </a:p>
          <a:p>
            <a:r>
              <a:rPr lang="th-TH" sz="833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833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</a:t>
            </a:r>
            <a:r>
              <a:rPr lang="th-TH" sz="833" spc="-5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ตามข้อเสนอแนะของคณะกรรมการฯ เรียบร้อยแล้ว และนำเข้าในระเบียบวาระ</a:t>
            </a:r>
            <a:r>
              <a:rPr lang="th-TH" sz="833" spc="-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</a:t>
            </a:r>
            <a:r>
              <a:rPr lang="th-TH" sz="833" spc="-5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ประชุมที่ </a:t>
            </a:r>
            <a:r>
              <a:rPr lang="th-TH" sz="833" spc="-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3.1 </a:t>
            </a:r>
            <a:r>
              <a:rPr lang="th-TH" sz="833" spc="-5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เรื่องสืบเนื่องจากการประชุมในคราว   </a:t>
            </a:r>
          </a:p>
          <a:p>
            <a:r>
              <a:rPr lang="th-TH" sz="833" spc="-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833" spc="-5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ประชุม คกส. ครั้งที่ 3/2567 เมื่อวันที่ 26 มีนาคม 2567 แล้ว </a:t>
            </a:r>
            <a:br>
              <a:rPr lang="th-TH" sz="833" spc="-5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833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2. </a:t>
            </a:r>
            <a:r>
              <a:rPr lang="th-TH" sz="833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การจัดประชุมคณะกรรมการบริหารทุนหมุนเวียนและประสิทธิภาพการประชุม</a:t>
            </a:r>
          </a:p>
          <a:p>
            <a:r>
              <a:rPr lang="th-TH" sz="833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- กำหนดปฏิทินการประชุมคณะกรรมการฯ ในปีบัญชี 2568 จำนวนทั้งสิ้น 8 ครั้ง  และแจ้งคณะกรรมการฯ   </a:t>
            </a:r>
          </a:p>
          <a:p>
            <a:r>
              <a:rPr lang="th-TH" sz="833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ให้ทราบ ในการประชุมคณะกรรมการฯ ครั้งที่ 9/2566 เมื่อวันที่ 28 กันยายน 2566 จัดการประชุม </a:t>
            </a:r>
            <a:r>
              <a:rPr lang="th-TH" sz="833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 </a:t>
            </a:r>
            <a:r>
              <a:rPr lang="th-TH" sz="833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ครั้ง    </a:t>
            </a:r>
          </a:p>
          <a:p>
            <a:r>
              <a:rPr lang="th-TH" sz="833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คณะกรรมการฯ เข้าร่วมประชุมคิดเป็นร้อยละ 50</a:t>
            </a:r>
          </a:p>
          <a:p>
            <a:r>
              <a:rPr lang="th-TH" sz="833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3. คณะกรรมการฯ มีการติดตามผลการปฏิบัติงานที่สำคัญ  </a:t>
            </a:r>
          </a:p>
          <a:p>
            <a:r>
              <a:rPr lang="th-TH" sz="833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1.ด้านการเงิน, 2. ด้านไม่ใช่การเงิน, ระบบบริหารความเสี่ยง, 3. ระบบบริหารความเสียง        </a:t>
            </a:r>
            <a:endParaRPr lang="en-US" sz="833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r>
              <a:rPr lang="th-TH" sz="833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4. ระบบบริหารสารสนเทศ, 5. ระบบทรัพยากรบุคคล ไตรมาสที่ 1 ในการประชุมคณะกรรมการฯ </a:t>
            </a:r>
          </a:p>
          <a:p>
            <a:r>
              <a:rPr lang="th-TH" sz="833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ครั้งที่ 2/2566 เมื่อวันที่ 28 กุมภาพันธ์ </a:t>
            </a:r>
            <a:r>
              <a:rPr lang="th-TH" sz="833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2567, ไตรมาสที่ 2 นำเสนอคณะกรรการฯ ในเดือนพฤษภาคมมมม 2567 </a:t>
            </a:r>
            <a:endParaRPr lang="th-TH" sz="833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r>
              <a:rPr lang="th-TH" sz="833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4.การจัดให้มีระบบประเมินผลผู้บริหารทุนหมุนเวียน</a:t>
            </a:r>
          </a:p>
          <a:p>
            <a:r>
              <a:rPr lang="th-TH" sz="833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- กองทุนฯ ได้จัดทำคำสั่งแต่งตั้งผู้กำกับดูแลตัวชี้วัด ประจำปีบัญชี 2567 ตามคำสั่งสำนักงานกองทุนฯ            </a:t>
            </a:r>
          </a:p>
          <a:p>
            <a:r>
              <a:rPr lang="th-TH" sz="833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ที่ 1/2567 ลงวันที่ 8 มกราคม พ.ศ. 2567    </a:t>
            </a:r>
          </a:p>
          <a:p>
            <a:r>
              <a:rPr lang="th-TH" sz="833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 การเปิดเผยข้อมูลข่าวสารแก่ผู้มีส่วนได้ส่วนเสีย                       </a:t>
            </a:r>
          </a:p>
          <a:p>
            <a:pPr>
              <a:spcAft>
                <a:spcPts val="500"/>
              </a:spcAft>
            </a:pPr>
            <a:r>
              <a:rPr lang="th-TH" sz="833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- มีการเปิดเผยข้อมูลสารสนเทศที่ครบถ้วน ถูกต้อง เชื่อถือได้ทันกาล มีการเปิดเผยครบถ้วน 10 ประเด็น</a:t>
            </a:r>
            <a:endParaRPr lang="th-TH" sz="833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7010" y="796706"/>
            <a:ext cx="517894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h-TH" sz="10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ด้านที่ </a:t>
            </a:r>
            <a:r>
              <a:rPr lang="th-TH" sz="1000" b="1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 การ</a:t>
            </a:r>
            <a:r>
              <a:rPr lang="th-TH" sz="10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ปฏิบัติงานของคณะกรรมการบริหาร ผู้บริหารทุนหมุนเวียน พนักงาน และลูกจ้าง</a:t>
            </a:r>
          </a:p>
          <a:p>
            <a:pPr>
              <a:defRPr/>
            </a:pPr>
            <a:r>
              <a:rPr lang="th-TH" sz="9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ตัวชี้วัดที่ 5.1 บทบาทคณะกรรมการบริหารทุนหมุนเวียน</a:t>
            </a:r>
          </a:p>
        </p:txBody>
      </p:sp>
      <p:graphicFrame>
        <p:nvGraphicFramePr>
          <p:cNvPr id="38" name="แผนภูมิ 24"/>
          <p:cNvGraphicFramePr/>
          <p:nvPr>
            <p:extLst>
              <p:ext uri="{D42A27DB-BD31-4B8C-83A1-F6EECF244321}">
                <p14:modId xmlns:p14="http://schemas.microsoft.com/office/powerpoint/2010/main" val="288670740"/>
              </p:ext>
            </p:extLst>
          </p:nvPr>
        </p:nvGraphicFramePr>
        <p:xfrm>
          <a:off x="5996578" y="1373762"/>
          <a:ext cx="3967110" cy="2503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48EB70A0-3668-4A7F-874E-59B392E620A8}"/>
              </a:ext>
            </a:extLst>
          </p:cNvPr>
          <p:cNvSpPr/>
          <p:nvPr/>
        </p:nvSpPr>
        <p:spPr>
          <a:xfrm>
            <a:off x="5907320" y="1119889"/>
            <a:ext cx="3623741" cy="236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74" indent="-144774" algn="ctr" defTabSz="761970" fontAlgn="t">
              <a:lnSpc>
                <a:spcPct val="80000"/>
              </a:lnSpc>
              <a:tabLst>
                <a:tab pos="820176" algn="l"/>
              </a:tabLst>
              <a:defRPr/>
            </a:pPr>
            <a:r>
              <a:rPr lang="th-TH" sz="1170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ผลการดำเนินงาน ณ วันที่ </a:t>
            </a:r>
            <a:r>
              <a:rPr lang="th-TH" sz="1170" b="1" dirty="0" smtClean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13 พฤษภาคม </a:t>
            </a:r>
            <a:r>
              <a:rPr lang="th-TH" sz="1170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2567</a:t>
            </a:r>
            <a:endParaRPr lang="en-US" sz="1170" b="1" dirty="0">
              <a:solidFill>
                <a:prstClr val="black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41" name="Table 25"/>
          <p:cNvGraphicFramePr>
            <a:graphicFrameLocks noGrp="1"/>
          </p:cNvGraphicFramePr>
          <p:nvPr>
            <p:extLst/>
          </p:nvPr>
        </p:nvGraphicFramePr>
        <p:xfrm>
          <a:off x="5929240" y="3994241"/>
          <a:ext cx="4230759" cy="1177963"/>
        </p:xfrm>
        <a:graphic>
          <a:graphicData uri="http://schemas.openxmlformats.org/drawingml/2006/table">
            <a:tbl>
              <a:tblPr firstRow="1" bandRow="1"/>
              <a:tblGrid>
                <a:gridCol w="4230759">
                  <a:extLst>
                    <a:ext uri="{9D8B030D-6E8A-4147-A177-3AD203B41FA5}">
                      <a16:colId xmlns:a16="http://schemas.microsoft.com/office/drawing/2014/main" val="3290651922"/>
                    </a:ext>
                  </a:extLst>
                </a:gridCol>
              </a:tblGrid>
              <a:tr h="279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การคาดการณ์ ณ </a:t>
                      </a:r>
                      <a:r>
                        <a:rPr lang="th-TH" sz="1300" dirty="0" smtClean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วันที่ 31 พฤษภาคม </a:t>
                      </a:r>
                      <a:r>
                        <a:rPr lang="th-TH" sz="1300" baseline="0" dirty="0" smtClean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2567</a:t>
                      </a:r>
                      <a:endParaRPr lang="th-TH" sz="130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317191"/>
                  </a:ext>
                </a:extLst>
              </a:tr>
              <a:tr h="533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>
                        <a:lnSpc>
                          <a:spcPct val="110000"/>
                        </a:lnSpc>
                        <a:buNone/>
                      </a:pPr>
                      <a:r>
                        <a:rPr lang="th-TH" sz="1000" b="1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แผนปฏิบัติ</a:t>
                      </a:r>
                      <a:r>
                        <a:rPr lang="th-TH" sz="1000" b="1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การระยะยาว (3 - 5 ปี</a:t>
                      </a:r>
                      <a:r>
                        <a:rPr lang="th-TH" sz="1000" b="1" u="none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) และแผนปฏิบัติการประจำปีบัญชี 2568 </a:t>
                      </a:r>
                      <a:r>
                        <a:rPr lang="th-TH" sz="1000" b="1" u="none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มีคุณภาพ และ</a:t>
                      </a:r>
                      <a:r>
                        <a:rPr lang="th-TH" sz="1000" b="1" u="none" kern="1200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สามารถนำไปใช้ได้จริงในทาง</a:t>
                      </a:r>
                      <a:r>
                        <a:rPr lang="th-TH" sz="1000" b="1" u="none" kern="1200" dirty="0" smtClean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ปฏิบัติ</a:t>
                      </a:r>
                      <a:endParaRPr lang="th-TH" sz="1000" b="1" u="none" kern="120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430294"/>
                  </a:ext>
                </a:extLst>
              </a:tr>
              <a:tr h="3651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th-TH" sz="1200" b="1" kern="12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บรรลุค่าเป้าหมายระดับ </a:t>
                      </a:r>
                      <a:r>
                        <a:rPr lang="th-TH" sz="1200" b="1" kern="1200" dirty="0" smtClean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4</a:t>
                      </a:r>
                      <a:endParaRPr lang="th-TH" sz="1200" b="1" kern="120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61517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042624"/>
              </p:ext>
            </p:extLst>
          </p:nvPr>
        </p:nvGraphicFramePr>
        <p:xfrm>
          <a:off x="572552" y="1282812"/>
          <a:ext cx="4675219" cy="100779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79172">
                  <a:extLst>
                    <a:ext uri="{9D8B030D-6E8A-4147-A177-3AD203B41FA5}">
                      <a16:colId xmlns:a16="http://schemas.microsoft.com/office/drawing/2014/main" val="1920743341"/>
                    </a:ext>
                  </a:extLst>
                </a:gridCol>
                <a:gridCol w="912628">
                  <a:extLst>
                    <a:ext uri="{9D8B030D-6E8A-4147-A177-3AD203B41FA5}">
                      <a16:colId xmlns:a16="http://schemas.microsoft.com/office/drawing/2014/main" val="1597404334"/>
                    </a:ext>
                  </a:extLst>
                </a:gridCol>
                <a:gridCol w="965791">
                  <a:extLst>
                    <a:ext uri="{9D8B030D-6E8A-4147-A177-3AD203B41FA5}">
                      <a16:colId xmlns:a16="http://schemas.microsoft.com/office/drawing/2014/main" val="1415561208"/>
                    </a:ext>
                  </a:extLst>
                </a:gridCol>
                <a:gridCol w="983512">
                  <a:extLst>
                    <a:ext uri="{9D8B030D-6E8A-4147-A177-3AD203B41FA5}">
                      <a16:colId xmlns:a16="http://schemas.microsoft.com/office/drawing/2014/main" val="1907869018"/>
                    </a:ext>
                  </a:extLst>
                </a:gridCol>
                <a:gridCol w="934116">
                  <a:extLst>
                    <a:ext uri="{9D8B030D-6E8A-4147-A177-3AD203B41FA5}">
                      <a16:colId xmlns:a16="http://schemas.microsoft.com/office/drawing/2014/main" val="1750162203"/>
                    </a:ext>
                  </a:extLst>
                </a:gridCol>
              </a:tblGrid>
              <a:tr h="209188">
                <a:tc>
                  <a:txBody>
                    <a:bodyPr/>
                    <a:lstStyle/>
                    <a:p>
                      <a:pPr algn="ctr"/>
                      <a:r>
                        <a:rPr lang="th-TH" sz="900" b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900" b="0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</a:t>
                      </a:r>
                      <a:endParaRPr lang="th-TH" sz="900" b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9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900" b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900" b="0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2</a:t>
                      </a:r>
                      <a:endParaRPr lang="th-TH" sz="900" b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900" b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900" b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900" b="0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4</a:t>
                      </a:r>
                      <a:endParaRPr lang="th-TH" sz="900" b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900" b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900" b="0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5</a:t>
                      </a:r>
                      <a:endParaRPr lang="th-TH" sz="900" b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42439"/>
                  </a:ext>
                </a:extLst>
              </a:tr>
              <a:tr h="195243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h-TH" sz="9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h-TH" sz="9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4227857"/>
                  </a:ext>
                </a:extLst>
              </a:tr>
              <a:tr h="581079">
                <a:tc gridSpan="5"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1.การจัดให้มีหรือทบทวนแผนปฏิบัติการระยะยาว</a:t>
                      </a:r>
                      <a:r>
                        <a:rPr lang="th-TH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(</a:t>
                      </a:r>
                      <a:r>
                        <a:rPr lang="th-TH" sz="800" b="0" baseline="0" dirty="0" smtClean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3 - 5 </a:t>
                      </a:r>
                      <a:r>
                        <a:rPr lang="th-TH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ปี) และแผนปฏิบัติการ ประจำปี 2568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2.การจัดประชุมคณะกรรมการบริหารทุนหมุนเวียนและประสิทธิภาพการประชุม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th-TH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3.การติดตามระบบการบริหารจัดการที่</a:t>
                      </a:r>
                      <a:r>
                        <a:rPr lang="th-TH" sz="800" b="0" baseline="0" dirty="0" smtClean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สำคัญ 4.</a:t>
                      </a:r>
                      <a:r>
                        <a:rPr lang="th-TH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การจัดให้มีระบบประเมินผลผู้บริหารทุนหมุนเวียน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th-TH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5.การเปิดเผยข้อมูลข่าวสารแก่ผู้มีส่วนได้ส่วนเสีย</a:t>
                      </a:r>
                      <a:endParaRPr lang="th-TH" sz="800" b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endParaRPr lang="th-TH" sz="1000" b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7763826"/>
                  </a:ext>
                </a:extLst>
              </a:tr>
            </a:tbl>
          </a:graphicData>
        </a:graphic>
      </p:graphicFrame>
      <p:sp>
        <p:nvSpPr>
          <p:cNvPr id="43" name="Rectangle 42">
            <a:extLst>
              <a:ext uri="{FF2B5EF4-FFF2-40B4-BE49-F238E27FC236}">
                <a16:creationId xmlns:a16="http://schemas.microsoft.com/office/drawing/2014/main" id="{48EB70A0-3668-4A7F-874E-59B392E620A8}"/>
              </a:ext>
            </a:extLst>
          </p:cNvPr>
          <p:cNvSpPr/>
          <p:nvPr/>
        </p:nvSpPr>
        <p:spPr>
          <a:xfrm>
            <a:off x="572552" y="1077769"/>
            <a:ext cx="436878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74" indent="-144774" algn="ctr" defTabSz="761970" fontAlgn="t">
              <a:lnSpc>
                <a:spcPct val="80000"/>
              </a:lnSpc>
              <a:tabLst>
                <a:tab pos="820176" algn="l"/>
              </a:tabLst>
              <a:defRPr/>
            </a:pPr>
            <a:r>
              <a:rPr lang="th-TH" sz="900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เกณฑ์ประเมินผล</a:t>
            </a:r>
            <a:endParaRPr lang="en-US" sz="900" b="1" dirty="0">
              <a:solidFill>
                <a:prstClr val="black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8EB70A0-3668-4A7F-874E-59B392E620A8}"/>
              </a:ext>
            </a:extLst>
          </p:cNvPr>
          <p:cNvSpPr/>
          <p:nvPr/>
        </p:nvSpPr>
        <p:spPr>
          <a:xfrm>
            <a:off x="477150" y="2253587"/>
            <a:ext cx="5055499" cy="226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 defTabSz="761970" fontAlgn="t">
              <a:tabLst>
                <a:tab pos="820176" algn="l"/>
              </a:tabLst>
              <a:defRPr/>
            </a:pPr>
            <a:r>
              <a:rPr lang="th-TH" sz="875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- พิจารณาจากระดับความสำเร็จในการเพิ่มประสิทธิภาพการกำกับดูแลของคณะกรรมการบริหาร ทุนหมุนเวียน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4" name="Group 43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46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2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3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47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48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49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0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51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5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520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" name="Table 80"/>
          <p:cNvGraphicFramePr>
            <a:graphicFrameLocks noGrp="1"/>
          </p:cNvGraphicFramePr>
          <p:nvPr>
            <p:extLst/>
          </p:nvPr>
        </p:nvGraphicFramePr>
        <p:xfrm>
          <a:off x="26854" y="876362"/>
          <a:ext cx="9624544" cy="4465525"/>
        </p:xfrm>
        <a:graphic>
          <a:graphicData uri="http://schemas.openxmlformats.org/drawingml/2006/table">
            <a:tbl>
              <a:tblPr firstRow="1" bandRow="1"/>
              <a:tblGrid>
                <a:gridCol w="55701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43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6552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3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50800" marB="508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  <a:sym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  <a:sym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  <a:sym typeface="Arial" pitchFamily="34" charset="0"/>
                      </a:endParaRPr>
                    </a:p>
                  </a:txBody>
                  <a:tcPr marL="76200" marR="762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1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2514137" y="92606"/>
            <a:ext cx="5156979" cy="571039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1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4.3 รายงานผลการดำเนินงาน ประจำปีบัญชี 2567 </a:t>
            </a:r>
          </a:p>
          <a:p>
            <a:pPr algn="ctr">
              <a:lnSpc>
                <a:spcPct val="11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</a:t>
            </a:r>
          </a:p>
          <a:p>
            <a:pPr algn="ctr">
              <a:lnSpc>
                <a:spcPct val="110000"/>
              </a:lnSpc>
            </a:pPr>
            <a:endParaRPr lang="en-GB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61" name="Group 5"/>
          <p:cNvGrpSpPr/>
          <p:nvPr/>
        </p:nvGrpSpPr>
        <p:grpSpPr>
          <a:xfrm>
            <a:off x="572552" y="249131"/>
            <a:ext cx="9017000" cy="603268"/>
            <a:chOff x="0" y="-175733"/>
            <a:chExt cx="21640800" cy="1447844"/>
          </a:xfrm>
        </p:grpSpPr>
        <p:sp>
          <p:nvSpPr>
            <p:cNvPr id="62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3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7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64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6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65" name="TextBox 13"/>
            <p:cNvSpPr txBox="1"/>
            <p:nvPr/>
          </p:nvSpPr>
          <p:spPr>
            <a:xfrm>
              <a:off x="388478" y="184356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66" name="TextBox 15"/>
            <p:cNvSpPr txBox="1"/>
            <p:nvPr/>
          </p:nvSpPr>
          <p:spPr>
            <a:xfrm>
              <a:off x="18503851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40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6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85" name="TextBox 84"/>
          <p:cNvSpPr txBox="1"/>
          <p:nvPr/>
        </p:nvSpPr>
        <p:spPr>
          <a:xfrm>
            <a:off x="527674" y="2837491"/>
            <a:ext cx="4990863" cy="2700098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th-TH" sz="875" b="1" dirty="0">
                <a:solidFill>
                  <a:schemeClr val="accent4">
                    <a:lumMod val="50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บรรลุเป้าหมายระดับ 3</a:t>
            </a:r>
          </a:p>
          <a:p>
            <a:pPr>
              <a:lnSpc>
                <a:spcPct val="110000"/>
              </a:lnSpc>
              <a:spcBef>
                <a:spcPts val="500"/>
              </a:spcBef>
              <a:spcAft>
                <a:spcPts val="200"/>
              </a:spcAft>
            </a:pPr>
            <a:r>
              <a:rPr lang="th-TH" sz="875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ผลการดำเนินงาน </a:t>
            </a:r>
          </a:p>
          <a:p>
            <a:pPr>
              <a:lnSpc>
                <a:spcPct val="110000"/>
              </a:lnSpc>
            </a:pPr>
            <a:r>
              <a:rPr lang="th-TH" sz="875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1. การจัดให้มีปัจจัยพื้นฐานในการบริหารทรัพยากรบุคคล</a:t>
            </a:r>
          </a:p>
          <a:p>
            <a:pPr>
              <a:lnSpc>
                <a:spcPct val="110000"/>
              </a:lnSpc>
            </a:pPr>
            <a:r>
              <a:rPr lang="th-TH" sz="875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- </a:t>
            </a:r>
            <a:r>
              <a:rPr lang="th-TH" sz="875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มีการกำหนดตัวชี้วัดผลการปฏิบัติราชการ และตัวชี้วัดเพื่อประกอบการเลื่อนเงินเดือนของบุคลากร</a:t>
            </a:r>
          </a:p>
          <a:p>
            <a:pPr>
              <a:lnSpc>
                <a:spcPct val="110000"/>
              </a:lnSpc>
            </a:pPr>
            <a:r>
              <a:rPr lang="th-TH" sz="875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ทุกระดับและใช้ในการประเมินผลการปฏิบัติงาน และใช้ประโยชน์จากผลประเมินในการพิจารณา</a:t>
            </a:r>
          </a:p>
          <a:p>
            <a:pPr>
              <a:lnSpc>
                <a:spcPct val="110000"/>
              </a:lnSpc>
            </a:pPr>
            <a:r>
              <a:rPr lang="th-TH" sz="875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ผลตอบแทน/เลื่อนขั้น/เลื่อนตำแหน่ง/ใช้ประโยชน์จากผลประเมินในการพัฒนาบุคลากร รอบการประเมิน </a:t>
            </a:r>
          </a:p>
          <a:p>
            <a:pPr>
              <a:lnSpc>
                <a:spcPct val="110000"/>
              </a:lnSpc>
            </a:pPr>
            <a:r>
              <a:rPr lang="th-TH" sz="875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1/2567</a:t>
            </a:r>
          </a:p>
          <a:p>
            <a:pPr>
              <a:lnSpc>
                <a:spcPct val="110000"/>
              </a:lnSpc>
            </a:pPr>
            <a:r>
              <a:rPr lang="th-TH" sz="875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2. การจัดทำและดำเนินงานตามแผนการบริหารทรัพยากรบุคคล (ระยะยาว) และแผนปฏิบัติการ</a:t>
            </a:r>
          </a:p>
          <a:p>
            <a:pPr>
              <a:lnSpc>
                <a:spcPct val="110000"/>
              </a:lnSpc>
            </a:pPr>
            <a:r>
              <a:rPr lang="th-TH" sz="875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ด้านการบริหารทรัพยากรบุคคลประจำปี</a:t>
            </a:r>
          </a:p>
          <a:p>
            <a:pPr>
              <a:lnSpc>
                <a:spcPct val="110000"/>
              </a:lnSpc>
            </a:pPr>
            <a:r>
              <a:rPr lang="th-TH" sz="875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</a:t>
            </a:r>
            <a:r>
              <a:rPr lang="th-TH" sz="875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2.1) การดำเนินงานตามแผนปฏิบัติการฯ ประจำปีบัญชี 2567</a:t>
            </a:r>
          </a:p>
          <a:p>
            <a:pPr>
              <a:lnSpc>
                <a:spcPct val="110000"/>
              </a:lnSpc>
            </a:pPr>
            <a:r>
              <a:rPr lang="th-TH" sz="875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  - มีการกำหนดแผนปฏิบัติการฯ ประจำปีบัญชี 2567 จำนวน 3 ประเด็น รวม </a:t>
            </a:r>
            <a:r>
              <a:rPr lang="en-US" sz="875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10</a:t>
            </a:r>
            <a:r>
              <a:rPr lang="th-TH" sz="875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แผนงาน </a:t>
            </a:r>
          </a:p>
          <a:p>
            <a:pPr>
              <a:lnSpc>
                <a:spcPct val="110000"/>
              </a:lnSpc>
            </a:pPr>
            <a:r>
              <a:rPr lang="th-TH" sz="875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     22 โครงการ อยู่ระหว่างการดำเนินการตามปฏิบัติการประจำปี 2567 ได้ร้อยละ 90 </a:t>
            </a:r>
            <a:r>
              <a:rPr lang="en-US" sz="875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  </a:t>
            </a:r>
          </a:p>
          <a:p>
            <a:pPr>
              <a:lnSpc>
                <a:spcPct val="110000"/>
              </a:lnSpc>
            </a:pPr>
            <a:r>
              <a:rPr lang="en-US" sz="875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2.2 </a:t>
            </a:r>
            <a:r>
              <a:rPr lang="th-TH" sz="875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การจัดทำ/ทบทวนแผนการบริหารทรัพยากรบุคคล (ระยะยาว) และแผนปฏิบัติการฯประจำปีบัญชี 2568</a:t>
            </a:r>
            <a:r>
              <a:rPr lang="en-US" sz="875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</a:p>
          <a:p>
            <a:pPr>
              <a:lnSpc>
                <a:spcPct val="110000"/>
              </a:lnSpc>
            </a:pPr>
            <a:r>
              <a:rPr lang="en-US" sz="875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- </a:t>
            </a:r>
            <a:r>
              <a:rPr lang="th-TH" sz="875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มีการจัดทำและทบทวนแผนการบริหารทรัพยากรบุคคล (ระยะยาว) และแผนปฏิบัติการฯ ประจำปี </a:t>
            </a:r>
          </a:p>
          <a:p>
            <a:pPr>
              <a:lnSpc>
                <a:spcPct val="110000"/>
              </a:lnSpc>
            </a:pPr>
            <a:r>
              <a:rPr lang="th-TH" sz="875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  บัญชี 2568 ดำเนินโครงการทบทวนแผนยุทธศาตร์การบริหารทรัพยากรบุคค กองทุนพัฒนา</a:t>
            </a:r>
          </a:p>
          <a:p>
            <a:pPr>
              <a:lnSpc>
                <a:spcPct val="110000"/>
              </a:lnSpc>
            </a:pPr>
            <a:r>
              <a:rPr lang="th-TH" sz="875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  บทบาทสตรี กรมการพัฒนาชุมชน เมื่อวันที่ 18 - 20 มีนาคม 2567 ณ โรงแรมไมด้า ดอนเมือง                 </a:t>
            </a:r>
          </a:p>
          <a:p>
            <a:pPr>
              <a:lnSpc>
                <a:spcPct val="110000"/>
              </a:lnSpc>
            </a:pPr>
            <a:r>
              <a:rPr lang="th-TH" sz="875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  แอร์พอร์ต เขตหลักสี่ กรุงเทพมหานคร </a:t>
            </a:r>
            <a:endParaRPr lang="en-US" sz="875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2552" y="885098"/>
            <a:ext cx="51110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th-TH" sz="10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ด้านที่ 5 การปฏิบัติงานของคณะกรรมการบริหาร ผู้บริหารทุนหมุนเวียน พนักงาน และลูกจ้าง</a:t>
            </a:r>
          </a:p>
          <a:p>
            <a:pPr>
              <a:lnSpc>
                <a:spcPct val="110000"/>
              </a:lnSpc>
              <a:defRPr/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ตัวชี้วัดที่ 5.2 การบริหารทรัพยากรบุคคล</a:t>
            </a:r>
          </a:p>
        </p:txBody>
      </p:sp>
      <p:graphicFrame>
        <p:nvGraphicFramePr>
          <p:cNvPr id="38" name="แผนภูมิ 24"/>
          <p:cNvGraphicFramePr/>
          <p:nvPr>
            <p:extLst>
              <p:ext uri="{D42A27DB-BD31-4B8C-83A1-F6EECF244321}">
                <p14:modId xmlns:p14="http://schemas.microsoft.com/office/powerpoint/2010/main" val="3734270213"/>
              </p:ext>
            </p:extLst>
          </p:nvPr>
        </p:nvGraphicFramePr>
        <p:xfrm>
          <a:off x="5597768" y="1241289"/>
          <a:ext cx="4231059" cy="2472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48EB70A0-3668-4A7F-874E-59B392E620A8}"/>
              </a:ext>
            </a:extLst>
          </p:cNvPr>
          <p:cNvSpPr/>
          <p:nvPr/>
        </p:nvSpPr>
        <p:spPr>
          <a:xfrm>
            <a:off x="5796474" y="931811"/>
            <a:ext cx="3967815" cy="236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74" indent="-144774" algn="ctr" defTabSz="761970" fontAlgn="t">
              <a:lnSpc>
                <a:spcPct val="80000"/>
              </a:lnSpc>
              <a:tabLst>
                <a:tab pos="820176" algn="l"/>
              </a:tabLst>
              <a:defRPr/>
            </a:pPr>
            <a:r>
              <a:rPr lang="th-TH" sz="1167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ผลการดำเนินงาน ณ วันที่ </a:t>
            </a:r>
            <a:r>
              <a:rPr lang="th-TH" sz="1167" b="1" dirty="0" smtClean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13 พฤษภาคม </a:t>
            </a:r>
            <a:r>
              <a:rPr lang="th-TH" sz="1167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2567</a:t>
            </a:r>
            <a:endParaRPr lang="en-US" sz="1167" b="1" dirty="0">
              <a:solidFill>
                <a:prstClr val="black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41" name="Table 25"/>
          <p:cNvGraphicFramePr>
            <a:graphicFrameLocks noGrp="1"/>
          </p:cNvGraphicFramePr>
          <p:nvPr>
            <p:extLst/>
          </p:nvPr>
        </p:nvGraphicFramePr>
        <p:xfrm>
          <a:off x="5530241" y="3508104"/>
          <a:ext cx="4298586" cy="1077598"/>
        </p:xfrm>
        <a:graphic>
          <a:graphicData uri="http://schemas.openxmlformats.org/drawingml/2006/table">
            <a:tbl>
              <a:tblPr firstRow="1" bandRow="1"/>
              <a:tblGrid>
                <a:gridCol w="4298586">
                  <a:extLst>
                    <a:ext uri="{9D8B030D-6E8A-4147-A177-3AD203B41FA5}">
                      <a16:colId xmlns:a16="http://schemas.microsoft.com/office/drawing/2014/main" val="3290651922"/>
                    </a:ext>
                  </a:extLst>
                </a:gridCol>
              </a:tblGrid>
              <a:tr h="2389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การคาดการณ์ ณ เดือนพฤษภาคม 2567 </a:t>
                      </a:r>
                    </a:p>
                  </a:txBody>
                  <a:tcPr marL="76200" marR="76200" marT="38100" marB="38100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317191"/>
                  </a:ext>
                </a:extLst>
              </a:tr>
              <a:tr h="5441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thaiDist">
                        <a:lnSpc>
                          <a:spcPct val="110000"/>
                        </a:lnSpc>
                      </a:pPr>
                      <a:r>
                        <a:rPr lang="th-TH" sz="1100" b="1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นำเสนอคณะกรรมการเพื่อให้ความเห็นชอบแผน</a:t>
                      </a:r>
                      <a:r>
                        <a:rPr lang="th-TH" sz="110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บริการทรัพยากรบุคค</a:t>
                      </a:r>
                      <a:r>
                        <a:rPr lang="th-TH" sz="11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 (ระยะยาว) </a:t>
                      </a:r>
                      <a:r>
                        <a:rPr lang="th-TH" sz="1100" b="1" baseline="0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และ</a:t>
                      </a:r>
                      <a:r>
                        <a:rPr lang="th-TH" sz="1100" b="1" baseline="0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แผนปฏิบัติการประจำปีบัญชี 2568</a:t>
                      </a:r>
                      <a:endParaRPr lang="th-TH" sz="11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430294"/>
                  </a:ext>
                </a:extLst>
              </a:tr>
              <a:tr h="2574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th-TH" sz="1200" b="1" kern="12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บรรลุค่าเป้าหมายระดับ 3</a:t>
                      </a:r>
                    </a:p>
                  </a:txBody>
                  <a:tcPr marL="76200" marR="76200" marT="38100" marB="38100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61517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43571" y="1393946"/>
          <a:ext cx="4986670" cy="9652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34155">
                  <a:extLst>
                    <a:ext uri="{9D8B030D-6E8A-4147-A177-3AD203B41FA5}">
                      <a16:colId xmlns:a16="http://schemas.microsoft.com/office/drawing/2014/main" val="1920743341"/>
                    </a:ext>
                  </a:extLst>
                </a:gridCol>
                <a:gridCol w="1034155">
                  <a:extLst>
                    <a:ext uri="{9D8B030D-6E8A-4147-A177-3AD203B41FA5}">
                      <a16:colId xmlns:a16="http://schemas.microsoft.com/office/drawing/2014/main" val="1597404334"/>
                    </a:ext>
                  </a:extLst>
                </a:gridCol>
                <a:gridCol w="1034155">
                  <a:extLst>
                    <a:ext uri="{9D8B030D-6E8A-4147-A177-3AD203B41FA5}">
                      <a16:colId xmlns:a16="http://schemas.microsoft.com/office/drawing/2014/main" val="1415561208"/>
                    </a:ext>
                  </a:extLst>
                </a:gridCol>
                <a:gridCol w="1034155">
                  <a:extLst>
                    <a:ext uri="{9D8B030D-6E8A-4147-A177-3AD203B41FA5}">
                      <a16:colId xmlns:a16="http://schemas.microsoft.com/office/drawing/2014/main" val="1907869018"/>
                    </a:ext>
                  </a:extLst>
                </a:gridCol>
                <a:gridCol w="850050">
                  <a:extLst>
                    <a:ext uri="{9D8B030D-6E8A-4147-A177-3AD203B41FA5}">
                      <a16:colId xmlns:a16="http://schemas.microsoft.com/office/drawing/2014/main" val="1750162203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0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</a:t>
                      </a:r>
                      <a:endParaRPr lang="th-TH" sz="1000" b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9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0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2</a:t>
                      </a:r>
                      <a:endParaRPr lang="th-TH" sz="1000" b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0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4</a:t>
                      </a:r>
                      <a:endParaRPr lang="th-TH" sz="1000" b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0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5</a:t>
                      </a:r>
                      <a:endParaRPr lang="th-TH" sz="1000" b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4243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</a:t>
                      </a:r>
                    </a:p>
                  </a:txBody>
                  <a:tcPr marL="76200" marR="76200" marT="38100" marB="3810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4227857"/>
                  </a:ext>
                </a:extLst>
              </a:tr>
              <a:tr h="533400">
                <a:tc gridSpan="5"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th-TH" sz="10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1.การจัดให้มีปัจจัยพื้นฐานในการบริหารทรัพยากรบุคคล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th-TH" sz="10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2.การจัดทำและดำเนินงานตามแผนการบริหารทรัพยากรบุคคล</a:t>
                      </a:r>
                      <a:r>
                        <a:rPr lang="th-TH" sz="10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(ระยะยาว) </a:t>
                      </a:r>
                      <a:br>
                        <a:rPr lang="th-TH" sz="10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0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และแผนปฏิบัติการด้านการบริหารทรัพยากรบุคคลประจำปี</a:t>
                      </a:r>
                      <a:endParaRPr lang="th-TH" sz="1000" b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endParaRPr lang="th-TH" sz="1000" b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7763826"/>
                  </a:ext>
                </a:extLst>
              </a:tr>
            </a:tbl>
          </a:graphicData>
        </a:graphic>
      </p:graphicFrame>
      <p:sp>
        <p:nvSpPr>
          <p:cNvPr id="43" name="Rectangle 42">
            <a:extLst>
              <a:ext uri="{FF2B5EF4-FFF2-40B4-BE49-F238E27FC236}">
                <a16:creationId xmlns:a16="http://schemas.microsoft.com/office/drawing/2014/main" id="{48EB70A0-3668-4A7F-874E-59B392E620A8}"/>
              </a:ext>
            </a:extLst>
          </p:cNvPr>
          <p:cNvSpPr/>
          <p:nvPr/>
        </p:nvSpPr>
        <p:spPr>
          <a:xfrm>
            <a:off x="543571" y="1191095"/>
            <a:ext cx="436878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74" indent="-144774" algn="ctr" defTabSz="761970" fontAlgn="t">
              <a:lnSpc>
                <a:spcPct val="80000"/>
              </a:lnSpc>
              <a:tabLst>
                <a:tab pos="820176" algn="l"/>
              </a:tabLst>
              <a:defRPr/>
            </a:pPr>
            <a:r>
              <a:rPr lang="th-TH" sz="1000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เกณฑ์ประเมินผล</a:t>
            </a:r>
            <a:endParaRPr lang="en-US" sz="1000" b="1" dirty="0">
              <a:solidFill>
                <a:prstClr val="black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8EB70A0-3668-4A7F-874E-59B392E620A8}"/>
              </a:ext>
            </a:extLst>
          </p:cNvPr>
          <p:cNvSpPr/>
          <p:nvPr/>
        </p:nvSpPr>
        <p:spPr>
          <a:xfrm>
            <a:off x="507710" y="2299993"/>
            <a:ext cx="5054198" cy="536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 defTabSz="761970" fontAlgn="t">
              <a:lnSpc>
                <a:spcPct val="110000"/>
              </a:lnSpc>
              <a:buFontTx/>
              <a:buChar char="-"/>
              <a:tabLst>
                <a:tab pos="820176" algn="l"/>
              </a:tabLst>
              <a:defRPr/>
            </a:pPr>
            <a:r>
              <a:rPr lang="th-TH" sz="875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พิจารณาจากการประเมินการบริหารทรัพยากรบุคคลเป็นการกำหนดเกณฑ์ชี้วัดประสิทธิภาพงานทรัพยากรบุคคล ซึ่งเป็นส่วนหนึ่งของการบริหารงานด้านทรัพยากรบุคคลภายในทุนหมุนเวียน เพื่อหาสาเหตุ วิเคราะห์ ควบคุม และให้คำแนะนำในกรอบการทำงานที่มุ่งเน้นให้เกิดประโยชน์สูงสุดต่อองค์กร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4" name="Group 43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46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2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3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47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48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49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0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51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5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371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2514137" y="92606"/>
            <a:ext cx="5156979" cy="571039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1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4.3 รายงานผลการดำเนินงาน ประจำปีบัญชี 2567 </a:t>
            </a:r>
          </a:p>
          <a:p>
            <a:pPr algn="ctr">
              <a:lnSpc>
                <a:spcPct val="11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</a:t>
            </a:r>
          </a:p>
          <a:p>
            <a:pPr algn="ctr">
              <a:lnSpc>
                <a:spcPct val="110000"/>
              </a:lnSpc>
            </a:pPr>
            <a:endParaRPr lang="en-GB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61" name="Group 5"/>
          <p:cNvGrpSpPr/>
          <p:nvPr/>
        </p:nvGrpSpPr>
        <p:grpSpPr>
          <a:xfrm>
            <a:off x="572552" y="249131"/>
            <a:ext cx="9017000" cy="603268"/>
            <a:chOff x="0" y="-175733"/>
            <a:chExt cx="21640800" cy="1447844"/>
          </a:xfrm>
        </p:grpSpPr>
        <p:sp>
          <p:nvSpPr>
            <p:cNvPr id="62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3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7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64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6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65" name="TextBox 13"/>
            <p:cNvSpPr txBox="1"/>
            <p:nvPr/>
          </p:nvSpPr>
          <p:spPr>
            <a:xfrm>
              <a:off x="388478" y="184356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66" name="TextBox 15"/>
            <p:cNvSpPr txBox="1"/>
            <p:nvPr/>
          </p:nvSpPr>
          <p:spPr>
            <a:xfrm>
              <a:off x="18503851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41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6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aphicFrame>
        <p:nvGraphicFramePr>
          <p:cNvPr id="81" name="Table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344798"/>
              </p:ext>
            </p:extLst>
          </p:nvPr>
        </p:nvGraphicFramePr>
        <p:xfrm>
          <a:off x="-95849" y="758432"/>
          <a:ext cx="9107828" cy="4465525"/>
        </p:xfrm>
        <a:graphic>
          <a:graphicData uri="http://schemas.openxmlformats.org/drawingml/2006/table">
            <a:tbl>
              <a:tblPr firstRow="1" bandRow="1"/>
              <a:tblGrid>
                <a:gridCol w="5271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366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6552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3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50800" marB="508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  <a:sym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  <a:sym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  <a:sym typeface="Arial" pitchFamily="34" charset="0"/>
                      </a:endParaRPr>
                    </a:p>
                  </a:txBody>
                  <a:tcPr marL="76200" marR="762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5" name="TextBox 84"/>
          <p:cNvSpPr txBox="1"/>
          <p:nvPr/>
        </p:nvSpPr>
        <p:spPr>
          <a:xfrm>
            <a:off x="543571" y="3604988"/>
            <a:ext cx="4504547" cy="1473737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500"/>
              </a:spcAft>
            </a:pPr>
            <a:r>
              <a:rPr lang="th-TH" sz="1050" b="1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บรรลุเป้าหมายระดับ 1</a:t>
            </a:r>
          </a:p>
          <a:p>
            <a:pPr>
              <a:lnSpc>
                <a:spcPct val="120000"/>
              </a:lnSpc>
            </a:pPr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ผลการดำเนินงาน  </a:t>
            </a:r>
          </a:p>
          <a:p>
            <a:pPr>
              <a:lnSpc>
                <a:spcPct val="120000"/>
              </a:lnSpc>
            </a:pPr>
            <a:r>
              <a:rPr lang="th-TH" sz="1050" dirty="0">
                <a:latin typeface="Chulabhorn Likit Text" panose="00000500000000000000" pitchFamily="50" charset="-34"/>
                <a:ea typeface="Cordia New"/>
                <a:cs typeface="Chulabhorn Likit Text" panose="00000500000000000000" pitchFamily="50" charset="-34"/>
              </a:rPr>
              <a:t>- งบประมาณจัดสรร จำนวนเงิน 3,861,800.00 บาท </a:t>
            </a:r>
          </a:p>
          <a:p>
            <a:pPr>
              <a:lnSpc>
                <a:spcPct val="120000"/>
              </a:lnSpc>
            </a:pPr>
            <a:r>
              <a:rPr lang="th-TH" sz="1050" dirty="0">
                <a:latin typeface="Chulabhorn Likit Text" panose="00000500000000000000" pitchFamily="50" charset="-34"/>
                <a:ea typeface="Cordia New"/>
                <a:cs typeface="Chulabhorn Likit Text" panose="00000500000000000000" pitchFamily="50" charset="-34"/>
              </a:rPr>
              <a:t>- ใช้จ่ายได้ จำนวนเงิน </a:t>
            </a:r>
            <a:r>
              <a:rPr lang="th-TH" sz="105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2,948,340.00</a:t>
            </a:r>
            <a:r>
              <a:rPr lang="th-TH" sz="1050" dirty="0" smtClean="0">
                <a:latin typeface="Chulabhorn Likit Text" panose="00000500000000000000" pitchFamily="50" charset="-34"/>
                <a:ea typeface="Cordia New"/>
                <a:cs typeface="Chulabhorn Likit Text" panose="00000500000000000000" pitchFamily="50" charset="-34"/>
              </a:rPr>
              <a:t> </a:t>
            </a:r>
            <a:r>
              <a:rPr lang="th-TH" sz="1050" dirty="0">
                <a:latin typeface="Chulabhorn Likit Text" panose="00000500000000000000" pitchFamily="50" charset="-34"/>
                <a:ea typeface="Cordia New"/>
                <a:cs typeface="Chulabhorn Likit Text" panose="00000500000000000000" pitchFamily="50" charset="-34"/>
              </a:rPr>
              <a:t>บาท </a:t>
            </a:r>
          </a:p>
          <a:p>
            <a:pPr>
              <a:lnSpc>
                <a:spcPct val="120000"/>
              </a:lnSpc>
            </a:pPr>
            <a:r>
              <a:rPr lang="th-TH" sz="1050" dirty="0">
                <a:latin typeface="Chulabhorn Likit Text" panose="00000500000000000000" pitchFamily="50" charset="-34"/>
                <a:ea typeface="Cordia New"/>
                <a:cs typeface="Chulabhorn Likit Text" panose="00000500000000000000" pitchFamily="50" charset="-34"/>
              </a:rPr>
              <a:t>- คงเหลือ จำนวนเงิน </a:t>
            </a:r>
            <a:r>
              <a:rPr lang="th-TH" sz="1050" dirty="0" smtClean="0">
                <a:latin typeface="Chulabhorn Likit Text" panose="00000500000000000000" pitchFamily="50" charset="-34"/>
                <a:ea typeface="Cordia New"/>
                <a:cs typeface="Chulabhorn Likit Text" panose="00000500000000000000" pitchFamily="50" charset="-34"/>
              </a:rPr>
              <a:t>913,460.00 </a:t>
            </a:r>
            <a:r>
              <a:rPr lang="th-TH" sz="1050" dirty="0">
                <a:latin typeface="Chulabhorn Likit Text" panose="00000500000000000000" pitchFamily="50" charset="-34"/>
                <a:ea typeface="Cordia New"/>
                <a:cs typeface="Chulabhorn Likit Text" panose="00000500000000000000" pitchFamily="50" charset="-34"/>
              </a:rPr>
              <a:t>บาท </a:t>
            </a:r>
          </a:p>
          <a:p>
            <a:pPr>
              <a:lnSpc>
                <a:spcPct val="120000"/>
              </a:lnSpc>
            </a:pPr>
            <a:r>
              <a:rPr lang="th-TH" sz="1050" dirty="0">
                <a:latin typeface="Chulabhorn Likit Text" panose="00000500000000000000" pitchFamily="50" charset="-34"/>
                <a:ea typeface="Cordia New"/>
                <a:cs typeface="Chulabhorn Likit Text" panose="00000500000000000000" pitchFamily="50" charset="-34"/>
              </a:rPr>
              <a:t>- คิดเป็นร้อยละ </a:t>
            </a:r>
            <a:r>
              <a:rPr lang="th-TH" sz="1050" dirty="0" smtClean="0">
                <a:latin typeface="Chulabhorn Likit Text" panose="00000500000000000000" pitchFamily="50" charset="-34"/>
                <a:ea typeface="Cordia New"/>
                <a:cs typeface="Chulabhorn Likit Text" panose="00000500000000000000" pitchFamily="50" charset="-34"/>
              </a:rPr>
              <a:t>76.35</a:t>
            </a:r>
            <a:endParaRPr lang="th-TH" sz="1050" dirty="0">
              <a:latin typeface="Chulabhorn Likit Text" panose="00000500000000000000" pitchFamily="50" charset="-34"/>
              <a:ea typeface="Cordia New"/>
              <a:cs typeface="Chulabhorn Likit Text" panose="00000500000000000000" pitchFamily="50" charset="-34"/>
            </a:endParaRPr>
          </a:p>
          <a:p>
            <a:pPr>
              <a:spcAft>
                <a:spcPts val="500"/>
              </a:spcAft>
            </a:pPr>
            <a:endParaRPr lang="th-TH" sz="10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8674" y="992384"/>
            <a:ext cx="4696711" cy="938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500"/>
              </a:spcAft>
              <a:defRPr/>
            </a:pPr>
            <a:r>
              <a:rPr lang="th-TH" sz="1167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ด้านที่ 6 การดำเนินงานตามนโยบายรัฐ/กระทรวงการคลัง</a:t>
            </a:r>
          </a:p>
          <a:p>
            <a:pPr>
              <a:lnSpc>
                <a:spcPct val="110000"/>
              </a:lnSpc>
              <a:defRPr/>
            </a:pPr>
            <a:r>
              <a:rPr lang="th-TH" sz="1167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ตัวชี้วัดที่ 6.1 การใช้จ่ายเงินตามแผนการใช้จ่ายที่ได้รับอนุมัติ</a:t>
            </a:r>
          </a:p>
          <a:p>
            <a:pPr>
              <a:lnSpc>
                <a:spcPct val="110000"/>
              </a:lnSpc>
              <a:defRPr/>
            </a:pPr>
            <a:r>
              <a:rPr lang="th-TH" sz="1167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           </a:t>
            </a: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6.1 (1) ร้อยละการใช้จ่ายงบลงทุนเทียบการแผนการใช้จ่ายงบลงทุน </a:t>
            </a:r>
          </a:p>
          <a:p>
            <a:pPr>
              <a:lnSpc>
                <a:spcPct val="110000"/>
              </a:lnSpc>
              <a:defRPr/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                         ประจำปีบัญชี 2567</a:t>
            </a:r>
          </a:p>
        </p:txBody>
      </p:sp>
      <p:graphicFrame>
        <p:nvGraphicFramePr>
          <p:cNvPr id="38" name="แผนภูมิ 24"/>
          <p:cNvGraphicFramePr/>
          <p:nvPr>
            <p:extLst>
              <p:ext uri="{D42A27DB-BD31-4B8C-83A1-F6EECF244321}">
                <p14:modId xmlns:p14="http://schemas.microsoft.com/office/powerpoint/2010/main" val="391940522"/>
              </p:ext>
            </p:extLst>
          </p:nvPr>
        </p:nvGraphicFramePr>
        <p:xfrm>
          <a:off x="5269263" y="1329611"/>
          <a:ext cx="4146695" cy="2768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48EB70A0-3668-4A7F-874E-59B392E620A8}"/>
              </a:ext>
            </a:extLst>
          </p:cNvPr>
          <p:cNvSpPr/>
          <p:nvPr/>
        </p:nvSpPr>
        <p:spPr>
          <a:xfrm>
            <a:off x="5514449" y="1219955"/>
            <a:ext cx="3967815" cy="245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74" indent="-144774" algn="ctr" defTabSz="761970" fontAlgn="t">
              <a:lnSpc>
                <a:spcPct val="80000"/>
              </a:lnSpc>
              <a:tabLst>
                <a:tab pos="820176" algn="l"/>
              </a:tabLst>
              <a:defRPr/>
            </a:pPr>
            <a:r>
              <a:rPr lang="th-TH" sz="1170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ผลการดำเนินงาน ณ วันที่ 9</a:t>
            </a:r>
            <a:r>
              <a:rPr lang="th-TH" sz="1170" b="1" dirty="0" smtClean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พฤษภาคม 2567</a:t>
            </a:r>
            <a:endParaRPr lang="en-US" sz="1170" b="1" dirty="0">
              <a:solidFill>
                <a:prstClr val="black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41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7118974"/>
              </p:ext>
            </p:extLst>
          </p:nvPr>
        </p:nvGraphicFramePr>
        <p:xfrm>
          <a:off x="5269263" y="4220395"/>
          <a:ext cx="4146695" cy="944617"/>
        </p:xfrm>
        <a:graphic>
          <a:graphicData uri="http://schemas.openxmlformats.org/drawingml/2006/table">
            <a:tbl>
              <a:tblPr firstRow="1" bandRow="1"/>
              <a:tblGrid>
                <a:gridCol w="4146695">
                  <a:extLst>
                    <a:ext uri="{9D8B030D-6E8A-4147-A177-3AD203B41FA5}">
                      <a16:colId xmlns:a16="http://schemas.microsoft.com/office/drawing/2014/main" val="3290651922"/>
                    </a:ext>
                  </a:extLst>
                </a:gridCol>
              </a:tblGrid>
              <a:tr h="2429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การคาดการณ์ ณ</a:t>
                      </a:r>
                      <a:r>
                        <a:rPr lang="th-TH" sz="1300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300" baseline="0" dirty="0" smtClean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วันที่ 31 พฤษภาคม </a:t>
                      </a:r>
                      <a:r>
                        <a:rPr lang="th-TH" sz="1300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2567</a:t>
                      </a:r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</a:txBody>
                  <a:tcPr marL="76200" marR="76200" marT="38100" marB="38100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317191"/>
                  </a:ext>
                </a:extLst>
              </a:tr>
              <a:tr h="3247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05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ร้อยละการใช้จ่ายงบลงทุนเพิ่มขึ้น ร้อยละ </a:t>
                      </a:r>
                      <a:r>
                        <a:rPr lang="th-TH" sz="1050" b="1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80</a:t>
                      </a:r>
                      <a:endParaRPr lang="th-TH" sz="105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430294"/>
                  </a:ext>
                </a:extLst>
              </a:tr>
              <a:tr h="3455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defTabSz="914400" rtl="0" eaLnBrk="1" latinLnBrk="0" hangingPunct="1"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th-TH" sz="1200" b="1" kern="12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บรรลุค่าเป้าหมายระดับ </a:t>
                      </a:r>
                      <a:r>
                        <a:rPr lang="th-TH" sz="1200" b="1" kern="1200" dirty="0" smtClean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1</a:t>
                      </a:r>
                      <a:endParaRPr lang="th-TH" sz="1200" b="1" kern="120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61517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28674" y="2229625"/>
          <a:ext cx="4563952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46490">
                  <a:extLst>
                    <a:ext uri="{9D8B030D-6E8A-4147-A177-3AD203B41FA5}">
                      <a16:colId xmlns:a16="http://schemas.microsoft.com/office/drawing/2014/main" val="1920743341"/>
                    </a:ext>
                  </a:extLst>
                </a:gridCol>
                <a:gridCol w="946490">
                  <a:extLst>
                    <a:ext uri="{9D8B030D-6E8A-4147-A177-3AD203B41FA5}">
                      <a16:colId xmlns:a16="http://schemas.microsoft.com/office/drawing/2014/main" val="1597404334"/>
                    </a:ext>
                  </a:extLst>
                </a:gridCol>
                <a:gridCol w="946490">
                  <a:extLst>
                    <a:ext uri="{9D8B030D-6E8A-4147-A177-3AD203B41FA5}">
                      <a16:colId xmlns:a16="http://schemas.microsoft.com/office/drawing/2014/main" val="1415561208"/>
                    </a:ext>
                  </a:extLst>
                </a:gridCol>
                <a:gridCol w="946490">
                  <a:extLst>
                    <a:ext uri="{9D8B030D-6E8A-4147-A177-3AD203B41FA5}">
                      <a16:colId xmlns:a16="http://schemas.microsoft.com/office/drawing/2014/main" val="1907869018"/>
                    </a:ext>
                  </a:extLst>
                </a:gridCol>
                <a:gridCol w="777992">
                  <a:extLst>
                    <a:ext uri="{9D8B030D-6E8A-4147-A177-3AD203B41FA5}">
                      <a16:colId xmlns:a16="http://schemas.microsoft.com/office/drawing/2014/main" val="1750162203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9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2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4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5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4243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ใช้จ่ายได้น้อยกว่า</a:t>
                      </a:r>
                      <a:r>
                        <a:rPr lang="th-TH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มติ ครม.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th-TH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 12</a:t>
                      </a:r>
                      <a:endParaRPr lang="th-TH" sz="800" b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ใช้จ่ายได้น้อยกว่า</a:t>
                      </a:r>
                      <a:r>
                        <a:rPr lang="th-TH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มติ ครม.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th-TH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 9</a:t>
                      </a:r>
                      <a:endParaRPr lang="th-TH" sz="800" b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ใช้จ่ายได้น้อยกว่า</a:t>
                      </a:r>
                      <a:r>
                        <a:rPr lang="th-TH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มติ ครม.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th-TH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 6</a:t>
                      </a:r>
                      <a:endParaRPr lang="th-TH" sz="800" b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ใช้จ่ายได้น้อยกว่า</a:t>
                      </a:r>
                      <a:r>
                        <a:rPr lang="th-TH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มติ ครม.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th-TH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 3</a:t>
                      </a:r>
                      <a:endParaRPr lang="th-TH" sz="800" b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ใช้จ่ายได้ตามมติ ครม.</a:t>
                      </a:r>
                      <a:r>
                        <a:rPr lang="th-TH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 100</a:t>
                      </a:r>
                      <a:endParaRPr lang="th-TH" sz="800" b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4227857"/>
                  </a:ext>
                </a:extLst>
              </a:tr>
            </a:tbl>
          </a:graphicData>
        </a:graphic>
      </p:graphicFrame>
      <p:sp>
        <p:nvSpPr>
          <p:cNvPr id="43" name="Rectangle 42">
            <a:extLst>
              <a:ext uri="{FF2B5EF4-FFF2-40B4-BE49-F238E27FC236}">
                <a16:creationId xmlns:a16="http://schemas.microsoft.com/office/drawing/2014/main" id="{48EB70A0-3668-4A7F-874E-59B392E620A8}"/>
              </a:ext>
            </a:extLst>
          </p:cNvPr>
          <p:cNvSpPr/>
          <p:nvPr/>
        </p:nvSpPr>
        <p:spPr>
          <a:xfrm>
            <a:off x="516875" y="1927732"/>
            <a:ext cx="4368789" cy="223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74" indent="-144774" algn="ctr" defTabSz="761970" fontAlgn="t">
              <a:lnSpc>
                <a:spcPct val="80000"/>
              </a:lnSpc>
              <a:tabLst>
                <a:tab pos="820176" algn="l"/>
              </a:tabLst>
              <a:defRPr/>
            </a:pPr>
            <a:r>
              <a:rPr lang="th-TH" sz="1000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เกณฑ์ประเมินผล</a:t>
            </a:r>
            <a:endParaRPr lang="en-US" sz="1000" b="1" dirty="0">
              <a:solidFill>
                <a:prstClr val="black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8EB70A0-3668-4A7F-874E-59B392E620A8}"/>
              </a:ext>
            </a:extLst>
          </p:cNvPr>
          <p:cNvSpPr/>
          <p:nvPr/>
        </p:nvSpPr>
        <p:spPr>
          <a:xfrm>
            <a:off x="493340" y="2924243"/>
            <a:ext cx="46050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74" indent="-144774" algn="thaiDist" defTabSz="761970" fontAlgn="t">
              <a:buFontTx/>
              <a:buChar char="-"/>
              <a:tabLst>
                <a:tab pos="820176" algn="l"/>
              </a:tabLst>
              <a:defRPr/>
            </a:pPr>
            <a:r>
              <a:rPr lang="th-TH" sz="1000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พิจารณาจากการระดับความสำเร็จในการใช้จ่ายเงินตามแผนการใช้จ่ายที่ได้รับ                อนุมัติ /การใช้จ่ายงบลงทุนเทียบกับแผนการใช้จ่ายงบลงทุน ประจำปีบัญชี 2567                    ตามมติรัฐมนตรี 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4" name="Group 43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46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2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3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47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48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49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0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51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5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714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2514137" y="92606"/>
            <a:ext cx="5156979" cy="571039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1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4.3 รายงานผลการดำเนินงาน ประจำปีบัญชี 2567 </a:t>
            </a:r>
          </a:p>
          <a:p>
            <a:pPr algn="ctr">
              <a:lnSpc>
                <a:spcPct val="110000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กองทุนพัฒนาบทบาทสตรี</a:t>
            </a:r>
          </a:p>
          <a:p>
            <a:pPr algn="ctr">
              <a:lnSpc>
                <a:spcPct val="110000"/>
              </a:lnSpc>
            </a:pPr>
            <a:endParaRPr lang="en-GB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61" name="Group 5"/>
          <p:cNvGrpSpPr/>
          <p:nvPr/>
        </p:nvGrpSpPr>
        <p:grpSpPr>
          <a:xfrm>
            <a:off x="572552" y="249131"/>
            <a:ext cx="9017000" cy="603268"/>
            <a:chOff x="0" y="-175733"/>
            <a:chExt cx="21640800" cy="1447844"/>
          </a:xfrm>
        </p:grpSpPr>
        <p:sp>
          <p:nvSpPr>
            <p:cNvPr id="62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3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7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64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6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65" name="TextBox 13"/>
            <p:cNvSpPr txBox="1"/>
            <p:nvPr/>
          </p:nvSpPr>
          <p:spPr>
            <a:xfrm>
              <a:off x="388478" y="184356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66" name="TextBox 15"/>
            <p:cNvSpPr txBox="1"/>
            <p:nvPr/>
          </p:nvSpPr>
          <p:spPr>
            <a:xfrm>
              <a:off x="18503851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42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6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aphicFrame>
        <p:nvGraphicFramePr>
          <p:cNvPr id="81" name="Table 80"/>
          <p:cNvGraphicFramePr>
            <a:graphicFrameLocks noGrp="1"/>
          </p:cNvGraphicFramePr>
          <p:nvPr/>
        </p:nvGraphicFramePr>
        <p:xfrm>
          <a:off x="26854" y="876362"/>
          <a:ext cx="9107828" cy="4465525"/>
        </p:xfrm>
        <a:graphic>
          <a:graphicData uri="http://schemas.openxmlformats.org/drawingml/2006/table">
            <a:tbl>
              <a:tblPr firstRow="1" bandRow="1"/>
              <a:tblGrid>
                <a:gridCol w="52711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366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6552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3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000" b="1" baseline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50800" marB="50800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defRPr sz="1400" b="0" i="0" u="none" strike="noStrike" cap="none">
                          <a:solidFill>
                            <a:schemeClr val="dk1"/>
                          </a:solidFill>
                          <a:latin typeface="TH Chakra Petch"/>
                          <a:cs typeface="TH Chakra Petch"/>
                          <a:sym typeface="Arial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  <a:sym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  <a:sym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b="1" dirty="0">
                        <a:solidFill>
                          <a:schemeClr val="tx1"/>
                        </a:solidFill>
                        <a:latin typeface="TH Chakra Petch" panose="02000506000000020004" pitchFamily="2" charset="-34"/>
                        <a:cs typeface="TH Chakra Petch" panose="02000506000000020004" pitchFamily="2" charset="-34"/>
                        <a:sym typeface="Arial" pitchFamily="34" charset="0"/>
                      </a:endParaRPr>
                    </a:p>
                  </a:txBody>
                  <a:tcPr marL="76200" marR="76200" marT="50800" marB="508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5" name="TextBox 84"/>
          <p:cNvSpPr txBox="1"/>
          <p:nvPr/>
        </p:nvSpPr>
        <p:spPr>
          <a:xfrm>
            <a:off x="509774" y="3688005"/>
            <a:ext cx="4689508" cy="1233671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500"/>
              </a:spcAft>
            </a:pPr>
            <a:r>
              <a:rPr lang="th-TH" sz="1000" b="1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บรรลุเป้าหมายระดับ 1</a:t>
            </a:r>
          </a:p>
          <a:p>
            <a: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ผลการดำเนินงาน</a:t>
            </a:r>
          </a:p>
          <a:p>
            <a:pPr>
              <a:lnSpc>
                <a:spcPct val="120000"/>
              </a:lnSpc>
            </a:pPr>
            <a:r>
              <a:rPr lang="th-TH" sz="1000" dirty="0">
                <a:latin typeface="Chulabhorn Likit Text" panose="00000500000000000000" pitchFamily="50" charset="-34"/>
                <a:ea typeface="Cordia New"/>
                <a:cs typeface="Chulabhorn Likit Text" panose="00000500000000000000" pitchFamily="50" charset="-34"/>
              </a:rPr>
              <a:t>- งบประมาณจัดสรร จำนวนเงิน 1,338,401,686.00 บาท </a:t>
            </a:r>
          </a:p>
          <a:p>
            <a:pPr>
              <a:lnSpc>
                <a:spcPct val="120000"/>
              </a:lnSpc>
            </a:pPr>
            <a:r>
              <a:rPr lang="th-TH" sz="1000" dirty="0">
                <a:latin typeface="Chulabhorn Likit Text" panose="00000500000000000000" pitchFamily="50" charset="-34"/>
                <a:ea typeface="Cordia New"/>
                <a:cs typeface="Chulabhorn Likit Text" panose="00000500000000000000" pitchFamily="50" charset="-34"/>
              </a:rPr>
              <a:t>- ใช้จ่ายได้ จำนวนเงิน </a:t>
            </a:r>
            <a:r>
              <a:rPr lang="th-TH" sz="1000" dirty="0" smtClean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1,022,740,046</a:t>
            </a:r>
            <a:r>
              <a:rPr lang="th-TH" sz="1000" dirty="0" smtClean="0">
                <a:latin typeface="Chulabhorn Likit Text" panose="00000500000000000000" pitchFamily="50" charset="-34"/>
                <a:ea typeface="Cordia New"/>
                <a:cs typeface="Chulabhorn Likit Text" panose="00000500000000000000" pitchFamily="50" charset="-34"/>
              </a:rPr>
              <a:t> </a:t>
            </a:r>
            <a:r>
              <a:rPr lang="th-TH" sz="1000" dirty="0">
                <a:latin typeface="Chulabhorn Likit Text" panose="00000500000000000000" pitchFamily="50" charset="-34"/>
                <a:ea typeface="Cordia New"/>
                <a:cs typeface="Chulabhorn Likit Text" panose="00000500000000000000" pitchFamily="50" charset="-34"/>
              </a:rPr>
              <a:t>บาท </a:t>
            </a:r>
          </a:p>
          <a:p>
            <a:pPr>
              <a:lnSpc>
                <a:spcPct val="120000"/>
              </a:lnSpc>
            </a:pPr>
            <a:r>
              <a:rPr lang="th-TH" sz="1000" dirty="0">
                <a:latin typeface="Chulabhorn Likit Text" panose="00000500000000000000" pitchFamily="50" charset="-34"/>
                <a:ea typeface="Cordia New"/>
                <a:cs typeface="Chulabhorn Likit Text" panose="00000500000000000000" pitchFamily="50" charset="-34"/>
              </a:rPr>
              <a:t>- คงเหลือ จำนวนเงิน </a:t>
            </a:r>
            <a:r>
              <a:rPr lang="th-TH" sz="1000" dirty="0" smtClean="0">
                <a:latin typeface="Chulabhorn Likit Text" panose="00000500000000000000" pitchFamily="50" charset="-34"/>
                <a:ea typeface="Cordia New"/>
                <a:cs typeface="Chulabhorn Likit Text" panose="00000500000000000000" pitchFamily="50" charset="-34"/>
              </a:rPr>
              <a:t>351,661,640.00 </a:t>
            </a:r>
            <a:r>
              <a:rPr lang="th-TH" sz="1000" dirty="0">
                <a:latin typeface="Chulabhorn Likit Text" panose="00000500000000000000" pitchFamily="50" charset="-34"/>
                <a:ea typeface="Cordia New"/>
                <a:cs typeface="Chulabhorn Likit Text" panose="00000500000000000000" pitchFamily="50" charset="-34"/>
              </a:rPr>
              <a:t>บาท </a:t>
            </a:r>
          </a:p>
          <a:p>
            <a:pPr>
              <a:lnSpc>
                <a:spcPct val="120000"/>
              </a:lnSpc>
            </a:pPr>
            <a:r>
              <a:rPr lang="th-TH" sz="1000" dirty="0">
                <a:latin typeface="Chulabhorn Likit Text" panose="00000500000000000000" pitchFamily="50" charset="-34"/>
                <a:ea typeface="Cordia New"/>
                <a:cs typeface="Chulabhorn Likit Text" panose="00000500000000000000" pitchFamily="50" charset="-34"/>
              </a:rPr>
              <a:t>- คิดเป็นร้อยละ </a:t>
            </a:r>
            <a:r>
              <a:rPr lang="th-TH" sz="1000" dirty="0" smtClean="0">
                <a:latin typeface="Chulabhorn Likit Text" panose="00000500000000000000" pitchFamily="50" charset="-34"/>
                <a:ea typeface="Cordia New"/>
                <a:cs typeface="Chulabhorn Likit Text" panose="00000500000000000000" pitchFamily="50" charset="-34"/>
              </a:rPr>
              <a:t>76.42</a:t>
            </a:r>
            <a:endParaRPr lang="th-TH" sz="1000" dirty="0">
              <a:latin typeface="Chulabhorn Likit Text" panose="00000500000000000000" pitchFamily="50" charset="-34"/>
              <a:ea typeface="Cordia New"/>
              <a:cs typeface="Chulabhorn Likit Text" panose="00000500000000000000" pitchFamily="50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5536" y="884788"/>
            <a:ext cx="4696711" cy="913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500"/>
              </a:spcAft>
              <a:defRPr/>
            </a:pPr>
            <a:r>
              <a:rPr lang="th-TH" sz="1167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ด้านที่ 6 การดำเนินงานตามนโยบายรัฐ/กระทรวงการคลัง</a:t>
            </a:r>
          </a:p>
          <a:p>
            <a:pPr>
              <a:defRPr/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ตัวชี้วัดที่ 6.1 การใช้จ่ายเงินตามแผนการใช้จ่ายที่ได้รับอนุมัติ</a:t>
            </a:r>
          </a:p>
          <a:p>
            <a:pPr>
              <a:defRPr/>
            </a:pPr>
            <a:r>
              <a:rPr lang="th-TH" sz="1167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         </a:t>
            </a: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6.1 (2) ร้อยละการใช้จ่ายภาพรวมเทียบการแผนการใช้จ่ายภาพรวม </a:t>
            </a:r>
          </a:p>
          <a:p>
            <a:pPr>
              <a:defRPr/>
            </a:pPr>
            <a:r>
              <a:rPr lang="th-TH" sz="10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                           ประจำปีบัญชี 2567</a:t>
            </a:r>
          </a:p>
        </p:txBody>
      </p:sp>
      <p:graphicFrame>
        <p:nvGraphicFramePr>
          <p:cNvPr id="38" name="แผนภูมิ 24"/>
          <p:cNvGraphicFramePr/>
          <p:nvPr>
            <p:extLst>
              <p:ext uri="{D42A27DB-BD31-4B8C-83A1-F6EECF244321}">
                <p14:modId xmlns:p14="http://schemas.microsoft.com/office/powerpoint/2010/main" val="4082011568"/>
              </p:ext>
            </p:extLst>
          </p:nvPr>
        </p:nvGraphicFramePr>
        <p:xfrm>
          <a:off x="5269263" y="1363044"/>
          <a:ext cx="4146695" cy="2734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9" name="Rectangle 38">
            <a:extLst>
              <a:ext uri="{FF2B5EF4-FFF2-40B4-BE49-F238E27FC236}">
                <a16:creationId xmlns:a16="http://schemas.microsoft.com/office/drawing/2014/main" id="{48EB70A0-3668-4A7F-874E-59B392E620A8}"/>
              </a:ext>
            </a:extLst>
          </p:cNvPr>
          <p:cNvSpPr/>
          <p:nvPr/>
        </p:nvSpPr>
        <p:spPr>
          <a:xfrm>
            <a:off x="5514449" y="1159621"/>
            <a:ext cx="3967815" cy="245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74" indent="-144774" algn="ctr" defTabSz="761970" fontAlgn="t">
              <a:lnSpc>
                <a:spcPct val="80000"/>
              </a:lnSpc>
              <a:tabLst>
                <a:tab pos="820176" algn="l"/>
              </a:tabLst>
              <a:defRPr/>
            </a:pPr>
            <a:r>
              <a:rPr lang="th-TH" sz="1170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ผลการดำเนินงาน ณ วันที่ </a:t>
            </a:r>
            <a:r>
              <a:rPr lang="th-TH" sz="1170" b="1" dirty="0" smtClean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9 พฤษภาคม 2567</a:t>
            </a:r>
            <a:endParaRPr lang="en-US" sz="1170" b="1" dirty="0">
              <a:solidFill>
                <a:prstClr val="black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41" name="Table 25"/>
          <p:cNvGraphicFramePr>
            <a:graphicFrameLocks noGrp="1"/>
          </p:cNvGraphicFramePr>
          <p:nvPr>
            <p:extLst/>
          </p:nvPr>
        </p:nvGraphicFramePr>
        <p:xfrm>
          <a:off x="5269263" y="4220394"/>
          <a:ext cx="4146695" cy="1084509"/>
        </p:xfrm>
        <a:graphic>
          <a:graphicData uri="http://schemas.openxmlformats.org/drawingml/2006/table">
            <a:tbl>
              <a:tblPr firstRow="1" bandRow="1"/>
              <a:tblGrid>
                <a:gridCol w="4146695">
                  <a:extLst>
                    <a:ext uri="{9D8B030D-6E8A-4147-A177-3AD203B41FA5}">
                      <a16:colId xmlns:a16="http://schemas.microsoft.com/office/drawing/2014/main" val="3290651922"/>
                    </a:ext>
                  </a:extLst>
                </a:gridCol>
              </a:tblGrid>
              <a:tr h="248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การคาดการณ์ ณ </a:t>
                      </a:r>
                      <a:r>
                        <a:rPr lang="th-TH" sz="1300" dirty="0" smtClean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วันที่</a:t>
                      </a:r>
                      <a:r>
                        <a:rPr lang="th-TH" sz="1300" baseline="0" dirty="0" smtClean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31 </a:t>
                      </a:r>
                      <a:r>
                        <a:rPr lang="th-TH" sz="1300" dirty="0" smtClean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พฤษภาคม </a:t>
                      </a:r>
                      <a:r>
                        <a:rPr lang="th-TH" sz="13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2567</a:t>
                      </a:r>
                    </a:p>
                  </a:txBody>
                  <a:tcPr marL="76200" marR="76200" marT="38100" marB="38100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5317191"/>
                  </a:ext>
                </a:extLst>
              </a:tr>
              <a:tr h="3435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th-TH" sz="1050" b="1" dirty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ร้อยละการใช้จ่ายภาพรวมเพิ่มขึ้น ร้อยละ </a:t>
                      </a:r>
                      <a:r>
                        <a:rPr lang="en-US" sz="1050" b="1" dirty="0" smtClean="0">
                          <a:solidFill>
                            <a:srgbClr val="00206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88</a:t>
                      </a:r>
                      <a:endParaRPr lang="th-TH" sz="105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430294"/>
                  </a:ext>
                </a:extLst>
              </a:tr>
              <a:tr h="4666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lvl="0" indent="0" algn="ctr" defTabSz="914400" rtl="0" eaLnBrk="1" latinLnBrk="0" hangingPunct="1"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  <a:defRPr/>
                      </a:pPr>
                      <a:endParaRPr lang="th-TH" sz="1300" b="0" kern="120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marL="0" lvl="0" indent="0" algn="ctr" defTabSz="914400" rtl="0" eaLnBrk="1" latinLnBrk="0" hangingPunct="1">
                        <a:lnSpc>
                          <a:spcPct val="80000"/>
                        </a:lnSpc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th-TH" sz="1200" b="1" kern="12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บรรลุค่าเป้าหมายระดับ 1</a:t>
                      </a:r>
                    </a:p>
                  </a:txBody>
                  <a:tcPr marL="76200" marR="76200" marT="38100" marB="38100">
                    <a:lnL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61517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52024" y="2094008"/>
          <a:ext cx="4563952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946490">
                  <a:extLst>
                    <a:ext uri="{9D8B030D-6E8A-4147-A177-3AD203B41FA5}">
                      <a16:colId xmlns:a16="http://schemas.microsoft.com/office/drawing/2014/main" val="1920743341"/>
                    </a:ext>
                  </a:extLst>
                </a:gridCol>
                <a:gridCol w="946490">
                  <a:extLst>
                    <a:ext uri="{9D8B030D-6E8A-4147-A177-3AD203B41FA5}">
                      <a16:colId xmlns:a16="http://schemas.microsoft.com/office/drawing/2014/main" val="1597404334"/>
                    </a:ext>
                  </a:extLst>
                </a:gridCol>
                <a:gridCol w="946490">
                  <a:extLst>
                    <a:ext uri="{9D8B030D-6E8A-4147-A177-3AD203B41FA5}">
                      <a16:colId xmlns:a16="http://schemas.microsoft.com/office/drawing/2014/main" val="1415561208"/>
                    </a:ext>
                  </a:extLst>
                </a:gridCol>
                <a:gridCol w="946490">
                  <a:extLst>
                    <a:ext uri="{9D8B030D-6E8A-4147-A177-3AD203B41FA5}">
                      <a16:colId xmlns:a16="http://schemas.microsoft.com/office/drawing/2014/main" val="1907869018"/>
                    </a:ext>
                  </a:extLst>
                </a:gridCol>
                <a:gridCol w="777992">
                  <a:extLst>
                    <a:ext uri="{9D8B030D-6E8A-4147-A177-3AD203B41FA5}">
                      <a16:colId xmlns:a16="http://schemas.microsoft.com/office/drawing/2014/main" val="1750162203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9D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2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 3</a:t>
                      </a: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4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ระดับ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5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4243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ใช้จ่ายได้น้อยกว่า</a:t>
                      </a:r>
                      <a:r>
                        <a:rPr lang="th-TH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มติ ครม.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th-TH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 12</a:t>
                      </a:r>
                      <a:endParaRPr lang="th-TH" sz="800" b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ใช้จ่ายได้น้อยกว่า</a:t>
                      </a:r>
                      <a:r>
                        <a:rPr lang="th-TH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มติ ครม.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th-TH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 9</a:t>
                      </a:r>
                      <a:endParaRPr lang="th-TH" sz="800" b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ใช้จ่ายได้น้อยกว่า</a:t>
                      </a:r>
                      <a:r>
                        <a:rPr lang="th-TH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มติ ครม.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th-TH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 6</a:t>
                      </a:r>
                      <a:endParaRPr lang="th-TH" sz="800" b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ใช้จ่ายได้น้อยกว่า</a:t>
                      </a:r>
                      <a:r>
                        <a:rPr lang="th-TH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มติ ครม.</a:t>
                      </a:r>
                    </a:p>
                    <a:p>
                      <a:pPr marL="0" indent="0" algn="ctr">
                        <a:buFontTx/>
                        <a:buNone/>
                      </a:pPr>
                      <a:r>
                        <a:rPr lang="th-TH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 3</a:t>
                      </a:r>
                      <a:endParaRPr lang="th-TH" sz="800" b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b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ใช้จ่ายได้ตามมติ ครม.</a:t>
                      </a:r>
                      <a:r>
                        <a:rPr lang="th-TH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800" b="0" baseline="0" dirty="0"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 100</a:t>
                      </a:r>
                      <a:endParaRPr lang="th-TH" sz="800" b="0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4227857"/>
                  </a:ext>
                </a:extLst>
              </a:tr>
            </a:tbl>
          </a:graphicData>
        </a:graphic>
      </p:graphicFrame>
      <p:sp>
        <p:nvSpPr>
          <p:cNvPr id="43" name="Rectangle 42">
            <a:extLst>
              <a:ext uri="{FF2B5EF4-FFF2-40B4-BE49-F238E27FC236}">
                <a16:creationId xmlns:a16="http://schemas.microsoft.com/office/drawing/2014/main" id="{48EB70A0-3668-4A7F-874E-59B392E620A8}"/>
              </a:ext>
            </a:extLst>
          </p:cNvPr>
          <p:cNvSpPr/>
          <p:nvPr/>
        </p:nvSpPr>
        <p:spPr>
          <a:xfrm>
            <a:off x="739498" y="1801092"/>
            <a:ext cx="4368789" cy="223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74" indent="-144774" algn="ctr" defTabSz="761970" fontAlgn="t">
              <a:lnSpc>
                <a:spcPct val="80000"/>
              </a:lnSpc>
              <a:tabLst>
                <a:tab pos="820176" algn="l"/>
              </a:tabLst>
              <a:defRPr/>
            </a:pPr>
            <a:r>
              <a:rPr lang="th-TH" sz="1000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เกณฑ์ประเมินผล</a:t>
            </a:r>
            <a:endParaRPr lang="en-US" sz="1000" b="1" dirty="0">
              <a:solidFill>
                <a:prstClr val="black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8EB70A0-3668-4A7F-874E-59B392E620A8}"/>
              </a:ext>
            </a:extLst>
          </p:cNvPr>
          <p:cNvSpPr/>
          <p:nvPr/>
        </p:nvSpPr>
        <p:spPr>
          <a:xfrm>
            <a:off x="531496" y="2868392"/>
            <a:ext cx="4605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774" indent="-144774" algn="thaiDist" defTabSz="761970" fontAlgn="t">
              <a:lnSpc>
                <a:spcPct val="120000"/>
              </a:lnSpc>
              <a:buFontTx/>
              <a:buChar char="-"/>
              <a:tabLst>
                <a:tab pos="820176" algn="l"/>
              </a:tabLst>
              <a:defRPr/>
            </a:pPr>
            <a:r>
              <a:rPr lang="th-TH" sz="1000" b="1" dirty="0">
                <a:solidFill>
                  <a:prstClr val="black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พิจารณาจากการระดับความสำเร็จในการใช้จ่ายเงินตามแผนการใช้จ่ายที่ได้รับอนุมัติ/ การใช้จ่ายภาพรวมเทียบกับแผนการใช้จ่ายภาพรวม ประจำปีบํญชี 2567 ตามมติ ครม. 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4" name="Group 43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46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2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3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47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48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49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0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51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5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3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72552" y="249130"/>
            <a:ext cx="9017000" cy="603268"/>
            <a:chOff x="0" y="-175733"/>
            <a:chExt cx="21640800" cy="1447844"/>
          </a:xfrm>
        </p:grpSpPr>
        <p:sp>
          <p:nvSpPr>
            <p:cNvPr id="6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43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Rectangle 33"/>
          <p:cNvSpPr/>
          <p:nvPr/>
        </p:nvSpPr>
        <p:spPr>
          <a:xfrm>
            <a:off x="919286" y="2640752"/>
            <a:ext cx="832353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h-TH" sz="2000" b="1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4.4 รายงานผลการดำเนินงานตามตัวชี้วัดที่ 5.1 บทบาทคณะกรรมการบริหารเงินทุนหมุนเวียน เรื่อง สรุปผลการดำเนินงานกองทุนพัฒนาบทบาทสตรี ประจำปี 2567 สิ้นไตรมาส 2 (มกราคม - มีนาคม 2567)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8" name="Group 47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0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6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7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1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2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53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54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5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476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รูปภาพ 1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111" y="3213527"/>
            <a:ext cx="887287" cy="1254440"/>
          </a:xfrm>
          <a:prstGeom prst="rect">
            <a:avLst/>
          </a:prstGeom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1108317" y="1300919"/>
            <a:ext cx="1821793" cy="455448"/>
          </a:xfrm>
          <a:prstGeom prst="roundRect">
            <a:avLst/>
          </a:prstGeom>
          <a:solidFill>
            <a:srgbClr val="FAD4CB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1. ด้านการเงิน</a:t>
            </a:r>
          </a:p>
        </p:txBody>
      </p:sp>
      <p:sp>
        <p:nvSpPr>
          <p:cNvPr id="20" name="กล่องข้อความ 19"/>
          <p:cNvSpPr txBox="1"/>
          <p:nvPr/>
        </p:nvSpPr>
        <p:spPr>
          <a:xfrm>
            <a:off x="533090" y="2025123"/>
            <a:ext cx="4120036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1.1 การเบิกจ่ายงบประมาณประจำปีงบประมาณ พ.ศ. 2567</a:t>
            </a:r>
          </a:p>
          <a:p>
            <a:pPr>
              <a:lnSpc>
                <a:spcPct val="130000"/>
              </a:lnSpc>
            </a:pP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งบประมาณ จำนวน </a:t>
            </a:r>
            <a:r>
              <a:rPr lang="en-US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</a:t>
            </a: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,338,401,686</a:t>
            </a:r>
            <a:r>
              <a:rPr lang="en-US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.00 </a:t>
            </a: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บาท </a:t>
            </a:r>
            <a:b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ผลเบิกจ่ายงบประมาณ จำนวน 779,051,681.28 บาท  </a:t>
            </a:r>
            <a:b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คิดเป็นร้อยละ 58.21</a:t>
            </a:r>
            <a:endParaRPr lang="en-US" sz="12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28" name="สี่เหลี่ยมผืนผ้ามุมมน 27"/>
          <p:cNvSpPr/>
          <p:nvPr/>
        </p:nvSpPr>
        <p:spPr>
          <a:xfrm>
            <a:off x="333177" y="3468951"/>
            <a:ext cx="2596933" cy="455448"/>
          </a:xfrm>
          <a:prstGeom prst="roundRect">
            <a:avLst/>
          </a:prstGeom>
          <a:solidFill>
            <a:srgbClr val="E2CCE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2. ด้านที่ไม่ใช่การเงิน</a:t>
            </a:r>
          </a:p>
        </p:txBody>
      </p:sp>
      <p:cxnSp>
        <p:nvCxnSpPr>
          <p:cNvPr id="5" name="ตัวเชื่อมต่อหักมุม 4"/>
          <p:cNvCxnSpPr/>
          <p:nvPr/>
        </p:nvCxnSpPr>
        <p:spPr>
          <a:xfrm>
            <a:off x="533090" y="3145745"/>
            <a:ext cx="7940616" cy="503077"/>
          </a:xfrm>
          <a:prstGeom prst="bentConnector3">
            <a:avLst>
              <a:gd name="adj1" fmla="val 50548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กล่องข้อความ 30"/>
          <p:cNvSpPr txBox="1"/>
          <p:nvPr/>
        </p:nvSpPr>
        <p:spPr>
          <a:xfrm>
            <a:off x="468508" y="4088503"/>
            <a:ext cx="4249200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2.1 สมาชิก </a:t>
            </a:r>
          </a:p>
          <a:p>
            <a:pPr>
              <a:lnSpc>
                <a:spcPct val="130000"/>
              </a:lnSpc>
            </a:pP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ประเภทองค์กร ปี 2567 ไตรมาส 2 จำนวน 2,273</a:t>
            </a:r>
            <a:r>
              <a:rPr lang="th-TH" sz="12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องค์กร      </a:t>
            </a:r>
            <a:r>
              <a:rPr lang="th-TH" sz="1200" b="1" spc="-4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ประเภทบุคคลธรรมดา เป้าหมายปี 2567 จำนวน </a:t>
            </a:r>
            <a:r>
              <a:rPr lang="en-US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1,</a:t>
            </a: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056,750</a:t>
            </a:r>
            <a:r>
              <a:rPr lang="th-TH" sz="120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200" b="1" spc="-4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คน </a:t>
            </a:r>
            <a:br>
              <a:rPr lang="th-TH" sz="1200" b="1" spc="-4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ในไตรมาส 2 เพิ่มขึ้นจำนวน </a:t>
            </a:r>
            <a:r>
              <a:rPr lang="en-US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352</a:t>
            </a: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,957</a:t>
            </a:r>
            <a:r>
              <a:rPr lang="en-US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คน คิดเป็นร้อยละ 33.40</a:t>
            </a:r>
            <a:endParaRPr lang="th-TH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33" name="กล่องข้อความ 32"/>
          <p:cNvSpPr txBox="1"/>
          <p:nvPr/>
        </p:nvSpPr>
        <p:spPr>
          <a:xfrm>
            <a:off x="4692588" y="3787425"/>
            <a:ext cx="3875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2.2 การประชาสัมพันธ์</a:t>
            </a:r>
          </a:p>
          <a:p>
            <a:pPr>
              <a:lnSpc>
                <a:spcPct val="150000"/>
              </a:lnSpc>
            </a:pP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- เว็ปไซต์กองทุนพัฒนาบทบาทสตรี จำนวน 58 เรื่อง</a:t>
            </a:r>
          </a:p>
          <a:p>
            <a:pPr>
              <a:lnSpc>
                <a:spcPct val="150000"/>
              </a:lnSpc>
            </a:pP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- </a:t>
            </a:r>
            <a:r>
              <a:rPr lang="en-US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Facebook </a:t>
            </a: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จำนวน 950 ครั้ง</a:t>
            </a:r>
          </a:p>
          <a:p>
            <a:pPr>
              <a:lnSpc>
                <a:spcPct val="150000"/>
              </a:lnSpc>
            </a:pP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    - จุลสารกองทุนพัฒนาบทบาทสตรี จำนวน 3 ฉบับ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24ED42E5-B381-0AB5-ADA3-8AD036F6C0E3}"/>
              </a:ext>
            </a:extLst>
          </p:cNvPr>
          <p:cNvSpPr txBox="1"/>
          <p:nvPr/>
        </p:nvSpPr>
        <p:spPr>
          <a:xfrm>
            <a:off x="4692588" y="1805989"/>
            <a:ext cx="5386797" cy="1758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tabLst>
                <a:tab pos="810228" algn="l"/>
                <a:tab pos="1048978" algn="l"/>
                <a:tab pos="1235661" algn="l"/>
                <a:tab pos="1530289" algn="l"/>
                <a:tab pos="1710622" algn="l"/>
              </a:tabLst>
            </a:pPr>
            <a:r>
              <a:rPr lang="th-TH" sz="1200" b="1" kern="0" dirty="0"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1.2 การบริหารจัดการหนี้กองทุนพัฒนาบทบาทสตรี </a:t>
            </a:r>
          </a:p>
          <a:p>
            <a:pPr>
              <a:lnSpc>
                <a:spcPct val="130000"/>
              </a:lnSpc>
              <a:tabLst>
                <a:tab pos="810228" algn="l"/>
                <a:tab pos="1048978" algn="l"/>
                <a:tab pos="1235661" algn="l"/>
                <a:tab pos="1530289" algn="l"/>
                <a:tab pos="1710622" algn="l"/>
              </a:tabLst>
            </a:pPr>
            <a:r>
              <a:rPr lang="th-TH" sz="1200" b="1" kern="0" dirty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จำนวน </a:t>
            </a:r>
            <a:r>
              <a:rPr lang="en-US" sz="1200" b="1" dirty="0"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167,353</a:t>
            </a:r>
            <a:r>
              <a:rPr lang="th-TH" sz="1200" b="1" kern="0" dirty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 โครงการ ปล่อยเงินให้กู้ยืม จำนวน </a:t>
            </a:r>
            <a:r>
              <a:rPr lang="en-US" sz="1200" b="1" dirty="0"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17,009,945,087.69</a:t>
            </a:r>
            <a:r>
              <a:rPr lang="th-TH" sz="1200" b="1" kern="0" dirty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 บาท </a:t>
            </a:r>
          </a:p>
          <a:p>
            <a:pPr>
              <a:lnSpc>
                <a:spcPct val="130000"/>
              </a:lnSpc>
              <a:tabLst>
                <a:tab pos="810228" algn="l"/>
                <a:tab pos="1048978" algn="l"/>
                <a:tab pos="1235661" algn="l"/>
                <a:tab pos="1530289" algn="l"/>
                <a:tab pos="1710622" algn="l"/>
              </a:tabLst>
            </a:pPr>
            <a:r>
              <a:rPr lang="th-TH" sz="1200" b="1" kern="0" dirty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ชำระคืน จำนวน 545,776,703.65 </a:t>
            </a:r>
            <a:r>
              <a:rPr lang="th-TH" sz="1200" b="1" kern="0" spc="-30" dirty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บาท </a:t>
            </a:r>
          </a:p>
          <a:p>
            <a:pPr>
              <a:lnSpc>
                <a:spcPct val="130000"/>
              </a:lnSpc>
              <a:tabLst>
                <a:tab pos="810228" algn="l"/>
                <a:tab pos="1048978" algn="l"/>
                <a:tab pos="1235661" algn="l"/>
                <a:tab pos="1530289" algn="l"/>
                <a:tab pos="1710622" algn="l"/>
              </a:tabLst>
            </a:pPr>
            <a:r>
              <a:rPr lang="th-TH" sz="1200" b="1" kern="0" spc="-30" dirty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ลูกหนี้คงเหลือ จำนวน 2,984,789,016.30 บาท แยกเป็น หนี้ยังไม่ถึงกำหนดชำระ</a:t>
            </a:r>
            <a:r>
              <a:rPr lang="th-TH" sz="1200" b="1" kern="0" dirty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 </a:t>
            </a:r>
            <a:br>
              <a:rPr lang="th-TH" sz="1200" b="1" kern="0" dirty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1200" b="1" kern="0" dirty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จำนวน 1,897,659,416.41 บาท คิดเป็นร้อยละ 53.75 </a:t>
            </a:r>
          </a:p>
          <a:p>
            <a:pPr>
              <a:lnSpc>
                <a:spcPct val="130000"/>
              </a:lnSpc>
              <a:tabLst>
                <a:tab pos="810228" algn="l"/>
                <a:tab pos="1048978" algn="l"/>
                <a:tab pos="1235661" algn="l"/>
                <a:tab pos="1530289" algn="l"/>
                <a:tab pos="1710622" algn="l"/>
              </a:tabLst>
            </a:pPr>
            <a:r>
              <a:rPr lang="th-TH" sz="1200" b="1" kern="0" dirty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หนี้ดำเนินคดี จำนวน </a:t>
            </a:r>
            <a:r>
              <a:rPr lang="en-US" sz="1200" b="1" dirty="0"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436</a:t>
            </a:r>
            <a:r>
              <a:rPr lang="th-TH" sz="1200" b="1" dirty="0"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,614,678.98</a:t>
            </a:r>
            <a:r>
              <a:rPr lang="en-US" sz="1200" b="1" kern="0" dirty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 </a:t>
            </a:r>
            <a:r>
              <a:rPr lang="th-TH" sz="1200" b="1" kern="0" dirty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บาท คิดเป็นร้อยละ 12.37</a:t>
            </a:r>
          </a:p>
          <a:p>
            <a:pPr>
              <a:lnSpc>
                <a:spcPct val="130000"/>
              </a:lnSpc>
              <a:tabLst>
                <a:tab pos="810228" algn="l"/>
                <a:tab pos="1048978" algn="l"/>
                <a:tab pos="1235661" algn="l"/>
                <a:tab pos="1530289" algn="l"/>
                <a:tab pos="1710622" algn="l"/>
              </a:tabLst>
            </a:pPr>
            <a:r>
              <a:rPr lang="th-TH" sz="1200" b="1" kern="0" dirty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หนี้เกินกำหนดชำระ จำนวน </a:t>
            </a:r>
            <a:r>
              <a:rPr lang="en-US" sz="1200" b="1" dirty="0"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650</a:t>
            </a:r>
            <a:r>
              <a:rPr lang="th-TH" sz="1200" b="1" dirty="0"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,514,920.91</a:t>
            </a:r>
            <a:r>
              <a:rPr lang="th-TH" sz="1200" b="1" kern="0" dirty="0"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 บาท คิดเป็นร้อยละ 18.43</a:t>
            </a:r>
            <a:r>
              <a:rPr lang="th-TH" sz="1200" dirty="0">
                <a:solidFill>
                  <a:srgbClr val="00000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	   </a:t>
            </a:r>
            <a:endParaRPr lang="en-US" sz="1200" dirty="0"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</p:txBody>
      </p:sp>
      <p:grpSp>
        <p:nvGrpSpPr>
          <p:cNvPr id="54" name="Group 5"/>
          <p:cNvGrpSpPr/>
          <p:nvPr/>
        </p:nvGrpSpPr>
        <p:grpSpPr>
          <a:xfrm>
            <a:off x="572552" y="345382"/>
            <a:ext cx="9017000" cy="603268"/>
            <a:chOff x="0" y="-175733"/>
            <a:chExt cx="21640800" cy="1447844"/>
          </a:xfrm>
        </p:grpSpPr>
        <p:sp>
          <p:nvSpPr>
            <p:cNvPr id="55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56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64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65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57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62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63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58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59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44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60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1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6" name="Rectangle 75"/>
          <p:cNvSpPr/>
          <p:nvPr/>
        </p:nvSpPr>
        <p:spPr>
          <a:xfrm>
            <a:off x="2530647" y="87635"/>
            <a:ext cx="524973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4.4 รายงานผลการดำเนินงานตามตัวชี้วัดที่ 5.1 บทบาทคณะกรรมการบริหารเงินทุนหมุนเวียน </a:t>
            </a:r>
            <a:b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เรื่อง สรุปผลการดำเนินงานกองทุนพัฒนาบทบาทสตรี ประจำปี 2567 สิ้นไตรมาส 2 </a:t>
            </a:r>
            <a:b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(มกราคม - มีนาคม 2567)</a:t>
            </a:r>
          </a:p>
        </p:txBody>
      </p:sp>
      <p:sp>
        <p:nvSpPr>
          <p:cNvPr id="78" name="Freeform 8"/>
          <p:cNvSpPr/>
          <p:nvPr/>
        </p:nvSpPr>
        <p:spPr>
          <a:xfrm>
            <a:off x="3323840" y="941694"/>
            <a:ext cx="1077359" cy="972317"/>
          </a:xfrm>
          <a:custGeom>
            <a:avLst/>
            <a:gdLst/>
            <a:ahLst/>
            <a:cxnLst/>
            <a:rect l="l" t="t" r="r" b="b"/>
            <a:pathLst>
              <a:path w="3328350" h="3003836">
                <a:moveTo>
                  <a:pt x="0" y="0"/>
                </a:moveTo>
                <a:lnTo>
                  <a:pt x="3328350" y="0"/>
                </a:lnTo>
                <a:lnTo>
                  <a:pt x="3328350" y="3003836"/>
                </a:lnTo>
                <a:lnTo>
                  <a:pt x="0" y="30038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2" name="Freeform 5"/>
          <p:cNvSpPr/>
          <p:nvPr/>
        </p:nvSpPr>
        <p:spPr>
          <a:xfrm flipH="1">
            <a:off x="8473706" y="3868678"/>
            <a:ext cx="1464729" cy="1197416"/>
          </a:xfrm>
          <a:custGeom>
            <a:avLst/>
            <a:gdLst/>
            <a:ahLst/>
            <a:cxnLst/>
            <a:rect l="l" t="t" r="r" b="b"/>
            <a:pathLst>
              <a:path w="4144157" h="3387848">
                <a:moveTo>
                  <a:pt x="0" y="0"/>
                </a:moveTo>
                <a:lnTo>
                  <a:pt x="4144157" y="0"/>
                </a:lnTo>
                <a:lnTo>
                  <a:pt x="4144157" y="3387848"/>
                </a:lnTo>
                <a:lnTo>
                  <a:pt x="0" y="33878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5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7" name="Group 46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49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79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80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0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1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0"/>
                  <a:stretch>
                    <a:fillRect/>
                  </a:stretch>
                </a:blipFill>
              </p:spPr>
            </p:sp>
            <p:sp>
              <p:nvSpPr>
                <p:cNvPr id="52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1"/>
                  <a:stretch>
                    <a:fillRect/>
                  </a:stretch>
                </a:blipFill>
              </p:spPr>
            </p:sp>
            <p:sp>
              <p:nvSpPr>
                <p:cNvPr id="53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2"/>
                  <a:stretch>
                    <a:fillRect/>
                  </a:stretch>
                </a:blipFill>
              </p:spPr>
            </p:sp>
            <p:sp>
              <p:nvSpPr>
                <p:cNvPr id="77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3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8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641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กล่องข้อความ 24"/>
          <p:cNvSpPr txBox="1"/>
          <p:nvPr/>
        </p:nvSpPr>
        <p:spPr>
          <a:xfrm>
            <a:off x="5243473" y="1768135"/>
            <a:ext cx="4618879" cy="1350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>
              <a:lnSpc>
                <a:spcPct val="130000"/>
              </a:lnSpc>
            </a:pPr>
            <a:r>
              <a:rPr lang="th-TH" sz="11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5.1 </a:t>
            </a:r>
            <a:r>
              <a:rPr lang="th-TH" sz="1050" b="1" dirty="0">
                <a:effectLst/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กำหนดแผนปฏิบัติการฯ ประจำปีบัญชี 256</a:t>
            </a:r>
            <a:r>
              <a:rPr lang="en-US" sz="1050" b="1" dirty="0">
                <a:effectLst/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6</a:t>
            </a:r>
            <a:r>
              <a:rPr lang="th-TH" sz="1050" b="1" dirty="0">
                <a:effectLst/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 ประกอบด้วยประเด็น</a:t>
            </a:r>
            <a:br>
              <a:rPr lang="th-TH" sz="1050" b="1" dirty="0">
                <a:effectLst/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</a:br>
            <a:r>
              <a:rPr lang="th-TH" sz="1050" b="1" dirty="0">
                <a:effectLst/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การพัฒนา จำนวน 3 ประเด็น รวม </a:t>
            </a:r>
            <a:r>
              <a:rPr lang="en-US" sz="1050" b="1" dirty="0">
                <a:effectLst/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10</a:t>
            </a:r>
            <a:r>
              <a:rPr lang="th-TH" sz="1050" b="1" dirty="0">
                <a:effectLst/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 แผนงาน 22 โครงการ และอยู่ในช่วงของการดำเนินงานตามแผนประจำปีบัญชี 2567 ได้ร้อยละ 90</a:t>
            </a:r>
            <a:endParaRPr lang="th-TH" sz="105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thaiDist">
              <a:lnSpc>
                <a:spcPct val="130000"/>
              </a:lnSpc>
            </a:pPr>
            <a:r>
              <a:rPr lang="th-TH" sz="9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5.2 </a:t>
            </a:r>
            <a:r>
              <a:rPr lang="th-TH" sz="1050" b="1" dirty="0">
                <a:effectLst/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จัดทำและทบทวนแผนการบริหารทรัพยากรบุคคล (ระยะยาว) และแผน</a:t>
            </a:r>
            <a:br>
              <a:rPr lang="th-TH" sz="1050" b="1" dirty="0">
                <a:effectLst/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</a:br>
            <a:r>
              <a:rPr lang="th-TH" sz="1050" b="1" dirty="0">
                <a:effectLst/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ปฏิบัติการฯ ประจำปีบัญชี 2568 กำหนดดำเนินโครงการทบทวนแผนยุทธศาสตร์การบริหารทรัพยากรบุคคล</a:t>
            </a:r>
            <a:endParaRPr lang="en-US" sz="9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28" name="สี่เหลี่ยมผืนผ้ามุมมน 27"/>
          <p:cNvSpPr/>
          <p:nvPr/>
        </p:nvSpPr>
        <p:spPr>
          <a:xfrm>
            <a:off x="409863" y="1311599"/>
            <a:ext cx="2816297" cy="388293"/>
          </a:xfrm>
          <a:prstGeom prst="roundRect">
            <a:avLst/>
          </a:prstGeom>
          <a:solidFill>
            <a:srgbClr val="CCE6E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14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3. ด้านระบบบริหารความเสี่ยง</a:t>
            </a:r>
          </a:p>
        </p:txBody>
      </p:sp>
      <p:sp>
        <p:nvSpPr>
          <p:cNvPr id="31" name="กล่องข้อความ 30"/>
          <p:cNvSpPr txBox="1"/>
          <p:nvPr/>
        </p:nvSpPr>
        <p:spPr>
          <a:xfrm>
            <a:off x="256849" y="4013854"/>
            <a:ext cx="4853087" cy="1362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th-TH" sz="105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4.1 ดำเนินการโครงการฝึกอบรมระบบบัญชีการเงิน </a:t>
            </a:r>
            <a:r>
              <a:rPr lang="en-US" sz="105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(ERP)</a:t>
            </a:r>
            <a:r>
              <a:rPr lang="th-TH" sz="105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และระบบโปรแกรมทะเบียนลูกหนี้ใหม่ </a:t>
            </a:r>
            <a:r>
              <a:rPr lang="en-US" sz="105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(LM) </a:t>
            </a:r>
            <a:r>
              <a:rPr lang="th-TH" sz="105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ระหว่างวันที่ 25-27 มี.ค. 67 ณ โรงแรมเซ็นทารา ไลฟ์ ศูนย์ราชการและคอนเวนชัน</a:t>
            </a:r>
          </a:p>
          <a:p>
            <a:pPr>
              <a:lnSpc>
                <a:spcPct val="130000"/>
              </a:lnSpc>
            </a:pPr>
            <a:r>
              <a:rPr lang="th-TH" sz="105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4.2 </a:t>
            </a:r>
            <a:r>
              <a:rPr lang="th-TH" sz="1050" b="1" spc="-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รายงานสารสนเทศสรุปข้อมูลการชำระคืนผ่าน </a:t>
            </a:r>
            <a:r>
              <a:rPr lang="en-US" sz="1050" b="1" spc="-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BILL PAYMENT</a:t>
            </a:r>
            <a:r>
              <a:rPr lang="th-TH" sz="1050" b="1" spc="-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ระหว่างเดือน</a:t>
            </a:r>
            <a:r>
              <a:rPr lang="th-TH" sz="105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มกราคม - มีนาคม 2567 จำนวน 3 ธนาคาร ได้แก่ ธนาคารออมสิน,ธนาคาร</a:t>
            </a:r>
            <a:r>
              <a:rPr lang="th-TH" sz="1050" b="1" spc="-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/>
            </a:r>
            <a:br>
              <a:rPr lang="th-TH" sz="1050" b="1" spc="-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050" b="1" spc="-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เพื่อการเกษตรและสหกรณ์การเกษตร</a:t>
            </a:r>
            <a:r>
              <a:rPr lang="th-TH" sz="1050" spc="-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050" b="1" spc="-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และธนาคารกรุงไทย จำนวน </a:t>
            </a:r>
            <a:r>
              <a:rPr lang="en-US" sz="1100" b="1" spc="-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230</a:t>
            </a:r>
            <a:r>
              <a:rPr lang="th-TH" sz="1100" b="1" spc="-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,572,242.69</a:t>
            </a:r>
            <a:r>
              <a:rPr lang="en-US" sz="1100" b="1" spc="-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050" b="1" spc="-50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บาท</a:t>
            </a:r>
          </a:p>
        </p:txBody>
      </p:sp>
      <p:sp>
        <p:nvSpPr>
          <p:cNvPr id="27" name="สี่เหลี่ยมผืนผ้ามุมมน 26"/>
          <p:cNvSpPr/>
          <p:nvPr/>
        </p:nvSpPr>
        <p:spPr>
          <a:xfrm>
            <a:off x="5328084" y="1343710"/>
            <a:ext cx="3225872" cy="373952"/>
          </a:xfrm>
          <a:prstGeom prst="roundRect">
            <a:avLst/>
          </a:prstGeom>
          <a:solidFill>
            <a:srgbClr val="F1CEB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14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 ด้านระบบบริหารทรัพยากรบุคคล</a:t>
            </a:r>
          </a:p>
        </p:txBody>
      </p:sp>
      <p:cxnSp>
        <p:nvCxnSpPr>
          <p:cNvPr id="13" name="ตัวเชื่อมต่อตรง 12"/>
          <p:cNvCxnSpPr/>
          <p:nvPr/>
        </p:nvCxnSpPr>
        <p:spPr>
          <a:xfrm>
            <a:off x="5109936" y="853787"/>
            <a:ext cx="0" cy="473999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0" name="Picture 8" descr="Surinhospita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792" y="4157022"/>
            <a:ext cx="1935805" cy="942561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สี่เหลี่ยมผืนผ้ามุมมน 17"/>
          <p:cNvSpPr/>
          <p:nvPr/>
        </p:nvSpPr>
        <p:spPr>
          <a:xfrm>
            <a:off x="409863" y="3611191"/>
            <a:ext cx="2545142" cy="3585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14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 ด้านระบบสารสนเทศ</a:t>
            </a:r>
          </a:p>
        </p:txBody>
      </p:sp>
      <p:cxnSp>
        <p:nvCxnSpPr>
          <p:cNvPr id="15" name="ตัวเชื่อมต่อตรง 14"/>
          <p:cNvCxnSpPr/>
          <p:nvPr/>
        </p:nvCxnSpPr>
        <p:spPr>
          <a:xfrm>
            <a:off x="409863" y="3309924"/>
            <a:ext cx="4700073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สี่เหลี่ยมผืนผ้ามุมมน 20"/>
          <p:cNvSpPr/>
          <p:nvPr/>
        </p:nvSpPr>
        <p:spPr>
          <a:xfrm>
            <a:off x="5251846" y="3195160"/>
            <a:ext cx="4823209" cy="964385"/>
          </a:xfrm>
          <a:prstGeom prst="roundRect">
            <a:avLst/>
          </a:prstGeom>
          <a:solidFill>
            <a:srgbClr val="E8ECD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14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ภาพรวมการประเมินผลการดำเนินงานทุนหมุนเวียน</a:t>
            </a:r>
            <a:br>
              <a:rPr lang="th-TH" sz="14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4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ประจำปีบัญชี 2567 ไตรมาส 2  (มกราคม - มีนาคม 2567)</a:t>
            </a:r>
          </a:p>
          <a:p>
            <a:pPr algn="ctr">
              <a:lnSpc>
                <a:spcPct val="150000"/>
              </a:lnSpc>
            </a:pPr>
            <a:r>
              <a:rPr lang="th-TH" sz="14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จำนวน 6 ด้าน 13 ตัวชี้วัด มีค่าคะแนนเฉลี่ย 1.6600</a:t>
            </a:r>
            <a:endParaRPr lang="th-TH" sz="1050" b="1" dirty="0">
              <a:solidFill>
                <a:schemeClr val="tx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35" name="กล่องข้อความ 19"/>
          <p:cNvSpPr txBox="1"/>
          <p:nvPr/>
        </p:nvSpPr>
        <p:spPr>
          <a:xfrm>
            <a:off x="409863" y="1897230"/>
            <a:ext cx="4502703" cy="141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>
              <a:lnSpc>
                <a:spcPct val="130000"/>
              </a:lnSpc>
            </a:pPr>
            <a:r>
              <a:rPr lang="th-TH" sz="11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3.1 </a:t>
            </a:r>
            <a:r>
              <a:rPr lang="th-TH" sz="1100" b="1" dirty="0">
                <a:effectLst/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จัดทำคู่มือการบริหารความเสี่ยง ประจำปีบัญชี 2567 โดยดำเนินโครงการประชุมเชิงปฏิบัติการควบคุมภายในและบริหารจัดการความเสี่ยง กองทุนพัฒนาบทบาทสตรี ประจำปีบัญชี 2567 ณ โรงแรม เอบีน</a:t>
            </a:r>
            <a:r>
              <a:rPr lang="th-TH" sz="1100" b="1" dirty="0" err="1">
                <a:effectLst/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่า</a:t>
            </a:r>
            <a:r>
              <a:rPr lang="th-TH" sz="1100" b="1" dirty="0">
                <a:effectLst/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 เฮ้า</a:t>
            </a:r>
            <a:r>
              <a:rPr lang="th-TH" sz="1100" b="1" dirty="0" err="1">
                <a:effectLst/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ส์</a:t>
            </a:r>
            <a:r>
              <a:rPr lang="th-TH" sz="1100" b="1" dirty="0">
                <a:effectLst/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 เขตหลักสี่ กรุงเทพฯ ระหว่างวันที่ 4 - 6 มีนาคม 2567</a:t>
            </a:r>
            <a:endParaRPr lang="th-TH" sz="11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thaiDist">
              <a:lnSpc>
                <a:spcPct val="130000"/>
              </a:lnSpc>
            </a:pPr>
            <a:r>
              <a:rPr lang="th-TH" sz="11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3.2 </a:t>
            </a:r>
            <a:r>
              <a:rPr lang="th-TH" sz="1100" b="1" dirty="0">
                <a:effectLst/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อยู่ในขั้นตอนของการทบทวนและปรับปรุงคู่มือการบริหารความเสี่ยงของทุนหมุนเวียน </a:t>
            </a:r>
            <a:r>
              <a:rPr lang="th-TH" sz="1100" b="1" spc="-50" dirty="0">
                <a:effectLst/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2567</a:t>
            </a:r>
            <a:endParaRPr lang="en-US" sz="1100" b="1" dirty="0">
              <a:effectLst/>
              <a:latin typeface="Chulabhorn Likit Text" panose="00000500000000000000" pitchFamily="50" charset="-34"/>
              <a:ea typeface="Calibri" panose="020F0502020204030204" pitchFamily="34" charset="0"/>
              <a:cs typeface="Chulabhorn Likit Text" panose="00000500000000000000" pitchFamily="50" charset="-34"/>
            </a:endParaRPr>
          </a:p>
        </p:txBody>
      </p:sp>
      <p:sp>
        <p:nvSpPr>
          <p:cNvPr id="52" name="TextBox 7"/>
          <p:cNvSpPr txBox="1"/>
          <p:nvPr/>
        </p:nvSpPr>
        <p:spPr>
          <a:xfrm>
            <a:off x="216981" y="5442507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ด้วยหลักปรัชญาของเศรษฐกิจพอเพียงฃ</a:t>
            </a:r>
          </a:p>
        </p:txBody>
      </p:sp>
      <p:grpSp>
        <p:nvGrpSpPr>
          <p:cNvPr id="54" name="Group 5"/>
          <p:cNvGrpSpPr/>
          <p:nvPr/>
        </p:nvGrpSpPr>
        <p:grpSpPr>
          <a:xfrm>
            <a:off x="572552" y="345382"/>
            <a:ext cx="9017000" cy="603268"/>
            <a:chOff x="0" y="-175733"/>
            <a:chExt cx="21640800" cy="1447844"/>
          </a:xfrm>
        </p:grpSpPr>
        <p:sp>
          <p:nvSpPr>
            <p:cNvPr id="55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56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64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65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57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62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63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58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59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45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60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1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79" name="Freeform 3"/>
          <p:cNvSpPr/>
          <p:nvPr/>
        </p:nvSpPr>
        <p:spPr>
          <a:xfrm>
            <a:off x="3706485" y="878897"/>
            <a:ext cx="1221674" cy="1011950"/>
          </a:xfrm>
          <a:custGeom>
            <a:avLst/>
            <a:gdLst/>
            <a:ahLst/>
            <a:cxnLst/>
            <a:rect l="l" t="t" r="r" b="b"/>
            <a:pathLst>
              <a:path w="4398816" h="3079171">
                <a:moveTo>
                  <a:pt x="0" y="0"/>
                </a:moveTo>
                <a:lnTo>
                  <a:pt x="4398816" y="0"/>
                </a:lnTo>
                <a:lnTo>
                  <a:pt x="4398816" y="3079172"/>
                </a:lnTo>
                <a:lnTo>
                  <a:pt x="0" y="30791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1" name="Freeform 7"/>
          <p:cNvSpPr/>
          <p:nvPr/>
        </p:nvSpPr>
        <p:spPr>
          <a:xfrm>
            <a:off x="4081789" y="3324996"/>
            <a:ext cx="846370" cy="759617"/>
          </a:xfrm>
          <a:custGeom>
            <a:avLst/>
            <a:gdLst/>
            <a:ahLst/>
            <a:cxnLst/>
            <a:rect l="l" t="t" r="r" b="b"/>
            <a:pathLst>
              <a:path w="4584735" h="4114800">
                <a:moveTo>
                  <a:pt x="0" y="0"/>
                </a:moveTo>
                <a:lnTo>
                  <a:pt x="4584735" y="0"/>
                </a:lnTo>
                <a:lnTo>
                  <a:pt x="45847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" name="Rectangle 75">
            <a:extLst>
              <a:ext uri="{FF2B5EF4-FFF2-40B4-BE49-F238E27FC236}">
                <a16:creationId xmlns:a16="http://schemas.microsoft.com/office/drawing/2014/main" id="{36724475-BA77-F733-3A74-14B907007394}"/>
              </a:ext>
            </a:extLst>
          </p:cNvPr>
          <p:cNvSpPr/>
          <p:nvPr/>
        </p:nvSpPr>
        <p:spPr>
          <a:xfrm>
            <a:off x="2530647" y="87635"/>
            <a:ext cx="524973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4.4 รายงานผลการดำเนินงานตามตัวชี้วัดที่ 5.1 บทบาทคณะกรรมการบริหารเงินทุนหมุนเวียน </a:t>
            </a:r>
            <a:b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เรื่อง สรุปผลการดำเนินงานกองทุนพัฒนาบทบาทสตรี ประจำปี 2567 สิ้นไตรมาส 2 </a:t>
            </a:r>
            <a:b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(มกราคม - มีนาคม 2567)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50" name="Group 49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3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83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84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76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77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9"/>
                  <a:stretch>
                    <a:fillRect/>
                  </a:stretch>
                </a:blipFill>
              </p:spPr>
            </p:sp>
            <p:sp>
              <p:nvSpPr>
                <p:cNvPr id="78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0"/>
                  <a:stretch>
                    <a:fillRect/>
                  </a:stretch>
                </a:blipFill>
              </p:spPr>
            </p:sp>
            <p:sp>
              <p:nvSpPr>
                <p:cNvPr id="80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1"/>
                  <a:stretch>
                    <a:fillRect/>
                  </a:stretch>
                </a:blipFill>
              </p:spPr>
            </p:sp>
            <p:sp>
              <p:nvSpPr>
                <p:cNvPr id="82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2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51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62057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72552" y="249130"/>
            <a:ext cx="9017000" cy="603268"/>
            <a:chOff x="0" y="-175733"/>
            <a:chExt cx="21640800" cy="1447844"/>
          </a:xfrm>
        </p:grpSpPr>
        <p:sp>
          <p:nvSpPr>
            <p:cNvPr id="6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46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Rectangle 33"/>
          <p:cNvSpPr/>
          <p:nvPr/>
        </p:nvSpPr>
        <p:spPr>
          <a:xfrm>
            <a:off x="1702861" y="2668568"/>
            <a:ext cx="6764313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h-TH" sz="2000" b="1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4.5 การบริหารจัดการหนี้ของกองทุนพัฒนาบทบาทสตรี </a:t>
            </a:r>
            <a:endParaRPr lang="en-US" sz="2000" b="1" dirty="0">
              <a:ln>
                <a:solidFill>
                  <a:schemeClr val="tx1"/>
                </a:solidFill>
              </a:ln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8" name="Group 47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0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6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7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1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2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53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54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5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01905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สี่เหลี่ยมผืนผ้ามุมมน 18"/>
          <p:cNvSpPr/>
          <p:nvPr/>
        </p:nvSpPr>
        <p:spPr>
          <a:xfrm>
            <a:off x="7106967" y="647148"/>
            <a:ext cx="2964486" cy="365178"/>
          </a:xfrm>
          <a:prstGeom prst="roundRect">
            <a:avLst/>
          </a:prstGeom>
          <a:solidFill>
            <a:srgbClr val="002060"/>
          </a:solidFill>
          <a:ln w="190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14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ข้อมูล ณ วันที่ 15 พฤษภาคม 2567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44411" y="741213"/>
            <a:ext cx="9024497" cy="4592457"/>
            <a:chOff x="114783" y="649911"/>
            <a:chExt cx="9024497" cy="4592457"/>
          </a:xfrm>
        </p:grpSpPr>
        <p:grpSp>
          <p:nvGrpSpPr>
            <p:cNvPr id="10" name="Group 9"/>
            <p:cNvGrpSpPr/>
            <p:nvPr/>
          </p:nvGrpSpPr>
          <p:grpSpPr>
            <a:xfrm>
              <a:off x="114783" y="649911"/>
              <a:ext cx="6416971" cy="4592457"/>
              <a:chOff x="3632683" y="701714"/>
              <a:chExt cx="6382981" cy="4538943"/>
            </a:xfrm>
          </p:grpSpPr>
          <p:cxnSp>
            <p:nvCxnSpPr>
              <p:cNvPr id="15" name="ตัวเชื่อมต่อตรง 37">
                <a:extLst>
                  <a:ext uri="{FF2B5EF4-FFF2-40B4-BE49-F238E27FC236}">
                    <a16:creationId xmlns:a16="http://schemas.microsoft.com/office/drawing/2014/main" id="{59F8F964-F519-2F08-7F1B-93D93C249E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44811" y="4007210"/>
                <a:ext cx="0" cy="188209"/>
              </a:xfrm>
              <a:prstGeom prst="line">
                <a:avLst/>
              </a:prstGeom>
              <a:solidFill>
                <a:srgbClr val="92D050"/>
              </a:solidFill>
              <a:ln w="57150">
                <a:solidFill>
                  <a:srgbClr val="00206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" name="Group 8"/>
              <p:cNvGrpSpPr/>
              <p:nvPr/>
            </p:nvGrpSpPr>
            <p:grpSpPr>
              <a:xfrm>
                <a:off x="3632683" y="701714"/>
                <a:ext cx="6382981" cy="4538943"/>
                <a:chOff x="3632683" y="701714"/>
                <a:chExt cx="6382981" cy="4538943"/>
              </a:xfrm>
            </p:grpSpPr>
            <p:cxnSp>
              <p:nvCxnSpPr>
                <p:cNvPr id="51" name="ตัวเชื่อมต่อตรง 50">
                  <a:extLst>
                    <a:ext uri="{FF2B5EF4-FFF2-40B4-BE49-F238E27FC236}">
                      <a16:creationId xmlns:a16="http://schemas.microsoft.com/office/drawing/2014/main" id="{D3335C1E-9519-DC69-31BB-B8EC2A88C0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734637" y="2340088"/>
                  <a:ext cx="0" cy="234648"/>
                </a:xfrm>
                <a:prstGeom prst="line">
                  <a:avLst/>
                </a:prstGeom>
                <a:solidFill>
                  <a:srgbClr val="92D050"/>
                </a:solidFill>
                <a:ln w="57150">
                  <a:solidFill>
                    <a:srgbClr val="00206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8" name="Group 7"/>
                <p:cNvGrpSpPr/>
                <p:nvPr/>
              </p:nvGrpSpPr>
              <p:grpSpPr>
                <a:xfrm>
                  <a:off x="3632683" y="701714"/>
                  <a:ext cx="6382981" cy="4538943"/>
                  <a:chOff x="3632683" y="701714"/>
                  <a:chExt cx="6382981" cy="4538943"/>
                </a:xfrm>
              </p:grpSpPr>
              <p:cxnSp>
                <p:nvCxnSpPr>
                  <p:cNvPr id="49" name="ตัวเชื่อมต่อตรง 33"/>
                  <p:cNvCxnSpPr>
                    <a:cxnSpLocks/>
                  </p:cNvCxnSpPr>
                  <p:nvPr/>
                </p:nvCxnSpPr>
                <p:spPr>
                  <a:xfrm>
                    <a:off x="9119216" y="2550094"/>
                    <a:ext cx="0" cy="197363"/>
                  </a:xfrm>
                  <a:prstGeom prst="line">
                    <a:avLst/>
                  </a:prstGeom>
                  <a:solidFill>
                    <a:srgbClr val="92D050"/>
                  </a:solidFill>
                  <a:ln w="57150">
                    <a:solidFill>
                      <a:srgbClr val="002060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48" name="กลุ่ม 47">
                    <a:extLst>
                      <a:ext uri="{FF2B5EF4-FFF2-40B4-BE49-F238E27FC236}">
                        <a16:creationId xmlns:a16="http://schemas.microsoft.com/office/drawing/2014/main" id="{E6EB328C-E784-00A8-5C46-1941F1F13D05}"/>
                      </a:ext>
                    </a:extLst>
                  </p:cNvPr>
                  <p:cNvGrpSpPr/>
                  <p:nvPr/>
                </p:nvGrpSpPr>
                <p:grpSpPr>
                  <a:xfrm>
                    <a:off x="3632683" y="701714"/>
                    <a:ext cx="6382981" cy="4538943"/>
                    <a:chOff x="3618395" y="730751"/>
                    <a:chExt cx="6382981" cy="4538943"/>
                  </a:xfrm>
                </p:grpSpPr>
                <p:cxnSp>
                  <p:nvCxnSpPr>
                    <p:cNvPr id="45" name="ตัวเชื่อมต่อตรง 44">
                      <a:extLst>
                        <a:ext uri="{FF2B5EF4-FFF2-40B4-BE49-F238E27FC236}">
                          <a16:creationId xmlns:a16="http://schemas.microsoft.com/office/drawing/2014/main" id="{1A394A33-4E98-22B3-DD77-2DBCCFEE2DB2}"/>
                        </a:ext>
                      </a:extLst>
                    </p:cNvPr>
                    <p:cNvCxnSpPr/>
                    <p:nvPr/>
                  </p:nvCxnSpPr>
                  <p:spPr>
                    <a:xfrm flipH="1">
                      <a:off x="6846292" y="1754593"/>
                      <a:ext cx="1" cy="328148"/>
                    </a:xfrm>
                    <a:prstGeom prst="line">
                      <a:avLst/>
                    </a:prstGeom>
                    <a:solidFill>
                      <a:srgbClr val="92D050"/>
                    </a:solidFill>
                    <a:ln w="57150">
                      <a:solidFill>
                        <a:srgbClr val="002060"/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6" name="Group 5"/>
                    <p:cNvGrpSpPr/>
                    <p:nvPr/>
                  </p:nvGrpSpPr>
                  <p:grpSpPr>
                    <a:xfrm>
                      <a:off x="3637018" y="730751"/>
                      <a:ext cx="6364358" cy="4538943"/>
                      <a:chOff x="3470758" y="424047"/>
                      <a:chExt cx="6364358" cy="4538943"/>
                    </a:xfrm>
                  </p:grpSpPr>
                  <p:cxnSp>
                    <p:nvCxnSpPr>
                      <p:cNvPr id="23" name="ตัวเชื่อมต่อตรง 37"/>
                      <p:cNvCxnSpPr>
                        <a:cxnSpLocks/>
                      </p:cNvCxnSpPr>
                      <p:nvPr/>
                    </p:nvCxnSpPr>
                    <p:spPr>
                      <a:xfrm>
                        <a:off x="7851168" y="3729543"/>
                        <a:ext cx="0" cy="159516"/>
                      </a:xfrm>
                      <a:prstGeom prst="line">
                        <a:avLst/>
                      </a:prstGeom>
                      <a:solidFill>
                        <a:srgbClr val="92D050"/>
                      </a:solidFill>
                      <a:ln w="57150">
                        <a:solidFill>
                          <a:srgbClr val="002060"/>
                        </a:solidFill>
                        <a:prstDash val="soli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grpSp>
                    <p:nvGrpSpPr>
                      <p:cNvPr id="5" name="Group 4"/>
                      <p:cNvGrpSpPr/>
                      <p:nvPr/>
                    </p:nvGrpSpPr>
                    <p:grpSpPr>
                      <a:xfrm>
                        <a:off x="3470758" y="424047"/>
                        <a:ext cx="6364358" cy="4538943"/>
                        <a:chOff x="1775308" y="466816"/>
                        <a:chExt cx="6364358" cy="4538943"/>
                      </a:xfrm>
                    </p:grpSpPr>
                    <p:sp>
                      <p:nvSpPr>
                        <p:cNvPr id="36" name="สี่เหลี่ยมผืนผ้ามุมมน 29"/>
                        <p:cNvSpPr/>
                        <p:nvPr/>
                      </p:nvSpPr>
                      <p:spPr>
                        <a:xfrm>
                          <a:off x="6192800" y="2506672"/>
                          <a:ext cx="1946866" cy="1040671"/>
                        </a:xfrm>
                        <a:prstGeom prst="roundRect">
                          <a:avLst/>
                        </a:prstGeom>
                        <a:solidFill>
                          <a:schemeClr val="accent1">
                            <a:lumMod val="20000"/>
                            <a:lumOff val="80000"/>
                            <a:alpha val="80000"/>
                          </a:schemeClr>
                        </a:solidFill>
                        <a:ln>
                          <a:noFill/>
                        </a:ln>
                        <a:effectLst>
                          <a:outerShdw blurRad="57785" dist="33020" dir="3180000" algn="ctr">
                            <a:srgbClr val="000000">
                              <a:alpha val="30000"/>
                            </a:srgbClr>
                          </a:outerShdw>
                        </a:effectLst>
                        <a:scene3d>
                          <a:camera prst="orthographicFront">
                            <a:rot lat="0" lon="0" rev="0"/>
                          </a:camera>
                          <a:lightRig rig="brightRoom" dir="t">
                            <a:rot lat="0" lon="0" rev="600000"/>
                          </a:lightRig>
                        </a:scene3d>
                        <a:sp3d prstMaterial="metal">
                          <a:bevelT w="38100" h="57150" prst="angle"/>
                        </a:sp3d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>
                            <a:lnSpc>
                              <a:spcPct val="130000"/>
                            </a:lnSpc>
                          </a:pPr>
                          <a:r>
                            <a:rPr lang="th-TH" sz="125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hulabhorn Likit Text" panose="00000500000000000000" pitchFamily="50" charset="-34"/>
                              <a:cs typeface="Chulabhorn Likit Text" panose="00000500000000000000" pitchFamily="50" charset="-34"/>
                            </a:rPr>
                            <a:t> </a:t>
                          </a:r>
                          <a:r>
                            <a:rPr lang="th-TH" sz="1250" b="1" dirty="0">
                              <a:solidFill>
                                <a:schemeClr val="tx1"/>
                              </a:solidFill>
                              <a:latin typeface="Chulabhorn Likit Text" panose="00000500000000000000" pitchFamily="50" charset="-34"/>
                              <a:cs typeface="Chulabhorn Likit Text" panose="00000500000000000000" pitchFamily="50" charset="-34"/>
                            </a:rPr>
                            <a:t>หนี้ดำเนินคดี</a:t>
                          </a:r>
                          <a:endParaRPr lang="en-US" sz="1250" b="1" dirty="0">
                            <a:solidFill>
                              <a:schemeClr val="tx1"/>
                            </a:solidFill>
                            <a:latin typeface="Chulabhorn Likit Text" panose="00000500000000000000" pitchFamily="50" charset="-34"/>
                            <a:cs typeface="Chulabhorn Likit Text" panose="00000500000000000000" pitchFamily="50" charset="-34"/>
                          </a:endParaRPr>
                        </a:p>
                        <a:p>
                          <a:pPr algn="ctr">
                            <a:lnSpc>
                              <a:spcPct val="130000"/>
                            </a:lnSpc>
                          </a:pPr>
                          <a:r>
                            <a:rPr lang="th-TH" sz="1250" b="1" dirty="0">
                              <a:solidFill>
                                <a:schemeClr val="tx1"/>
                              </a:solidFill>
                              <a:latin typeface="Chulabhorn Likit Text" panose="00000500000000000000" pitchFamily="50" charset="-34"/>
                              <a:cs typeface="Chulabhorn Likit Text" panose="00000500000000000000" pitchFamily="50" charset="-34"/>
                            </a:rPr>
                            <a:t>  463,485,516.18 </a:t>
                          </a:r>
                          <a:r>
                            <a:rPr lang="th-TH" sz="1250" b="1" spc="-30" dirty="0">
                              <a:solidFill>
                                <a:schemeClr val="tx1"/>
                              </a:solidFill>
                              <a:latin typeface="Chulabhorn Likit Text" panose="00000500000000000000" pitchFamily="50" charset="-34"/>
                              <a:cs typeface="Chulabhorn Likit Text" panose="00000500000000000000" pitchFamily="50" charset="-34"/>
                            </a:rPr>
                            <a:t>บาท</a:t>
                          </a:r>
                          <a:endParaRPr lang="en-GB" sz="1250" b="1" spc="-30" dirty="0">
                            <a:solidFill>
                              <a:schemeClr val="tx1"/>
                            </a:solidFill>
                            <a:latin typeface="Chulabhorn Likit Text" panose="00000500000000000000" pitchFamily="50" charset="-34"/>
                            <a:cs typeface="Chulabhorn Likit Text" panose="00000500000000000000" pitchFamily="50" charset="-34"/>
                          </a:endParaRPr>
                        </a:p>
                        <a:p>
                          <a:pPr algn="ctr">
                            <a:lnSpc>
                              <a:spcPct val="130000"/>
                            </a:lnSpc>
                          </a:pPr>
                          <a:r>
                            <a:rPr lang="th-TH" sz="1250" b="1" dirty="0">
                              <a:solidFill>
                                <a:schemeClr val="tx1"/>
                              </a:solidFill>
                              <a:latin typeface="Chulabhorn Likit Text" panose="00000500000000000000" pitchFamily="50" charset="-34"/>
                              <a:cs typeface="Chulabhorn Likit Text" panose="00000500000000000000" pitchFamily="50" charset="-34"/>
                            </a:rPr>
                            <a:t>(ร้อยละ 13.13)</a:t>
                          </a:r>
                          <a:endParaRPr lang="en-US" sz="1250" b="1" dirty="0">
                            <a:solidFill>
                              <a:schemeClr val="tx1"/>
                            </a:solidFill>
                            <a:latin typeface="Chulabhorn Likit Text" panose="00000500000000000000" pitchFamily="50" charset="-34"/>
                            <a:cs typeface="Chulabhorn Likit Text" panose="00000500000000000000" pitchFamily="50" charset="-34"/>
                          </a:endParaRPr>
                        </a:p>
                      </p:txBody>
                    </p:sp>
                    <p:grpSp>
                      <p:nvGrpSpPr>
                        <p:cNvPr id="4" name="Group 3"/>
                        <p:cNvGrpSpPr/>
                        <p:nvPr/>
                      </p:nvGrpSpPr>
                      <p:grpSpPr>
                        <a:xfrm>
                          <a:off x="1775308" y="466816"/>
                          <a:ext cx="5496065" cy="4538943"/>
                          <a:chOff x="1775308" y="466816"/>
                          <a:chExt cx="5496065" cy="4538943"/>
                        </a:xfrm>
                      </p:grpSpPr>
                      <p:cxnSp>
                        <p:nvCxnSpPr>
                          <p:cNvPr id="24" name="ตัวเชื่อมต่อตรง 23"/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4981407" y="3547343"/>
                            <a:ext cx="0" cy="253613"/>
                          </a:xfrm>
                          <a:prstGeom prst="line">
                            <a:avLst/>
                          </a:prstGeom>
                          <a:solidFill>
                            <a:srgbClr val="92D050"/>
                          </a:solidFill>
                          <a:ln w="57150">
                            <a:solidFill>
                              <a:srgbClr val="002060"/>
                            </a:solidFill>
                            <a:prstDash val="solid"/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grpSp>
                        <p:nvGrpSpPr>
                          <p:cNvPr id="27" name="กลุ่ม 26"/>
                          <p:cNvGrpSpPr/>
                          <p:nvPr/>
                        </p:nvGrpSpPr>
                        <p:grpSpPr>
                          <a:xfrm>
                            <a:off x="1775308" y="466816"/>
                            <a:ext cx="5496065" cy="4538943"/>
                            <a:chOff x="-104472" y="800240"/>
                            <a:chExt cx="9309299" cy="4556458"/>
                          </a:xfrm>
                          <a:solidFill>
                            <a:srgbClr val="92D050"/>
                          </a:solidFill>
                        </p:grpSpPr>
                        <p:sp>
                          <p:nvSpPr>
                            <p:cNvPr id="31" name="สี่เหลี่ยมผืนผ้ามุมมน 30"/>
                            <p:cNvSpPr/>
                            <p:nvPr/>
                          </p:nvSpPr>
                          <p:spPr>
                            <a:xfrm>
                              <a:off x="1539950" y="4289887"/>
                              <a:ext cx="3745638" cy="1066811"/>
                            </a:xfrm>
                            <a:prstGeom prst="roundRect">
                              <a:avLst/>
                            </a:prstGeom>
                            <a:solidFill>
                              <a:srgbClr val="F2E5FF"/>
                            </a:solidFill>
                            <a:ln w="38100">
                              <a:noFill/>
                            </a:ln>
                            <a:effectLst>
                              <a:outerShdw blurRad="57785" dist="33020" dir="3180000" algn="ctr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scene3d>
                              <a:camera prst="orthographicFront">
                                <a:rot lat="0" lon="0" rev="0"/>
                              </a:camera>
                              <a:lightRig rig="brightRoom" dir="t">
                                <a:rot lat="0" lon="0" rev="600000"/>
                              </a:lightRig>
                            </a:scene3d>
                            <a:sp3d prstMaterial="metal">
                              <a:bevelT w="38100" h="57150" prst="angle"/>
                            </a:sp3d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th-TH" sz="1250" b="1" dirty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hulabhorn Likit Text" panose="00000500000000000000" pitchFamily="50" charset="-34"/>
                                  <a:cs typeface="Chulabhorn Likit Text" panose="00000500000000000000" pitchFamily="50" charset="-34"/>
                                </a:rPr>
                                <a:t> </a:t>
                              </a:r>
                            </a:p>
                            <a:p>
                              <a:pPr algn="ctr"/>
                              <a:endParaRPr lang="th-TH" sz="1250" b="1" dirty="0">
                                <a:solidFill>
                                  <a:schemeClr val="tx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hulabhorn Likit Text" panose="00000500000000000000" pitchFamily="50" charset="-34"/>
                                <a:cs typeface="Chulabhorn Likit Text" panose="00000500000000000000" pitchFamily="50" charset="-34"/>
                              </a:endParaRPr>
                            </a:p>
                            <a:p>
                              <a:pPr algn="ctr"/>
                              <a:endParaRPr lang="th-TH" sz="1250" b="1" dirty="0">
                                <a:solidFill>
                                  <a:schemeClr val="tx1"/>
                                </a:solidFill>
                                <a:latin typeface="Chulabhorn Likit Text" panose="00000500000000000000" pitchFamily="50" charset="-34"/>
                                <a:cs typeface="Chulabhorn Likit Text" panose="00000500000000000000" pitchFamily="50" charset="-34"/>
                              </a:endParaRPr>
                            </a:p>
                            <a:p>
                              <a:pPr algn="ctr">
                                <a:lnSpc>
                                  <a:spcPct val="120000"/>
                                </a:lnSpc>
                                <a:spcBef>
                                  <a:spcPts val="400"/>
                                </a:spcBef>
                              </a:pPr>
                              <a:r>
                                <a:rPr lang="th-TH" sz="1250" b="1" dirty="0">
                                  <a:solidFill>
                                    <a:schemeClr val="tx1"/>
                                  </a:solidFill>
                                  <a:latin typeface="Chulabhorn Likit Text" panose="00000500000000000000" pitchFamily="50" charset="-34"/>
                                  <a:cs typeface="Chulabhorn Likit Text" panose="00000500000000000000" pitchFamily="50" charset="-34"/>
                                </a:rPr>
                                <a:t>หนี้กองทุนเดิม</a:t>
                              </a:r>
                            </a:p>
                            <a:p>
                              <a:pPr algn="ctr">
                                <a:lnSpc>
                                  <a:spcPct val="120000"/>
                                </a:lnSpc>
                              </a:pPr>
                              <a:r>
                                <a:rPr lang="th-TH" sz="1250" b="1" dirty="0">
                                  <a:solidFill>
                                    <a:schemeClr val="tx1"/>
                                  </a:solidFill>
                                  <a:latin typeface="Chulabhorn Likit Text" panose="00000500000000000000" pitchFamily="50" charset="-34"/>
                                  <a:cs typeface="Chulabhorn Likit Text" panose="00000500000000000000" pitchFamily="50" charset="-34"/>
                                </a:rPr>
                                <a:t>  206,059,464.75 บาท</a:t>
                              </a:r>
                              <a:endParaRPr lang="en-GB" sz="1250" b="1" dirty="0">
                                <a:solidFill>
                                  <a:schemeClr val="tx1"/>
                                </a:solidFill>
                                <a:latin typeface="Chulabhorn Likit Text" panose="00000500000000000000" pitchFamily="50" charset="-34"/>
                                <a:cs typeface="Chulabhorn Likit Text" panose="00000500000000000000" pitchFamily="50" charset="-34"/>
                              </a:endParaRPr>
                            </a:p>
                            <a:p>
                              <a:pPr algn="ctr">
                                <a:lnSpc>
                                  <a:spcPct val="120000"/>
                                </a:lnSpc>
                              </a:pPr>
                              <a:r>
                                <a:rPr lang="th-TH" sz="1250" b="1" dirty="0">
                                  <a:solidFill>
                                    <a:schemeClr val="tx1"/>
                                  </a:solidFill>
                                  <a:latin typeface="Chulabhorn Likit Text" panose="00000500000000000000" pitchFamily="50" charset="-34"/>
                                  <a:cs typeface="Chulabhorn Likit Text" panose="00000500000000000000" pitchFamily="50" charset="-34"/>
                                </a:rPr>
                                <a:t>(ร้อยละ 5.84)</a:t>
                              </a:r>
                              <a:endParaRPr lang="en-US" sz="1250" b="1" dirty="0">
                                <a:solidFill>
                                  <a:schemeClr val="tx1"/>
                                </a:solidFill>
                                <a:latin typeface="Chulabhorn Likit Text" panose="00000500000000000000" pitchFamily="50" charset="-34"/>
                                <a:cs typeface="Chulabhorn Likit Text" panose="00000500000000000000" pitchFamily="50" charset="-34"/>
                              </a:endParaRPr>
                            </a:p>
                            <a:p>
                              <a:pPr algn="ctr">
                                <a:lnSpc>
                                  <a:spcPct val="150000"/>
                                </a:lnSpc>
                              </a:pPr>
                              <a:endParaRPr lang="en-US" sz="1250" b="1" dirty="0">
                                <a:solidFill>
                                  <a:schemeClr val="tx1"/>
                                </a:solidFill>
                                <a:latin typeface="Chulabhorn Likit Text" panose="00000500000000000000" pitchFamily="50" charset="-34"/>
                                <a:cs typeface="Chulabhorn Likit Text" panose="00000500000000000000" pitchFamily="50" charset="-34"/>
                              </a:endParaRPr>
                            </a:p>
                            <a:p>
                              <a:pPr algn="ctr"/>
                              <a:endParaRPr lang="en-US" sz="1250" b="1" dirty="0">
                                <a:solidFill>
                                  <a:schemeClr val="tx1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hulabhorn Likit Text" panose="00000500000000000000" pitchFamily="50" charset="-34"/>
                                <a:cs typeface="Chulabhorn Likit Text" panose="00000500000000000000" pitchFamily="50" charset="-34"/>
                              </a:endParaRPr>
                            </a:p>
                            <a:p>
                              <a:pPr algn="ctr"/>
                              <a:endParaRPr lang="th-TH" sz="1250" b="1" dirty="0">
                                <a:solidFill>
                                  <a:schemeClr val="tx1"/>
                                </a:solidFill>
                                <a:latin typeface="Chulabhorn Likit Text" panose="00000500000000000000" pitchFamily="50" charset="-34"/>
                                <a:cs typeface="Chulabhorn Likit Text" panose="00000500000000000000" pitchFamily="50" charset="-34"/>
                              </a:endParaRPr>
                            </a:p>
                          </p:txBody>
                        </p:sp>
                        <p:cxnSp>
                          <p:nvCxnSpPr>
                            <p:cNvPr id="34" name="ตัวเชื่อมต่อตรง 33"/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>
                              <a:off x="2196527" y="2627293"/>
                              <a:ext cx="0" cy="210020"/>
                            </a:xfrm>
                            <a:prstGeom prst="line">
                              <a:avLst/>
                            </a:prstGeom>
                            <a:grpFill/>
                            <a:ln w="57150">
                              <a:solidFill>
                                <a:srgbClr val="002060"/>
                              </a:solidFill>
                              <a:prstDash val="solid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sp>
                          <p:nvSpPr>
                            <p:cNvPr id="29" name="สี่เหลี่ยมผืนผ้ามุมมน 28"/>
                            <p:cNvSpPr/>
                            <p:nvPr/>
                          </p:nvSpPr>
                          <p:spPr>
                            <a:xfrm>
                              <a:off x="-104472" y="2843688"/>
                              <a:ext cx="3447289" cy="1066809"/>
                            </a:xfrm>
                            <a:prstGeom prst="roundRect">
                              <a:avLst/>
                            </a:prstGeom>
                            <a:solidFill>
                              <a:srgbClr val="F6F4D2">
                                <a:alpha val="90000"/>
                              </a:srgbClr>
                            </a:solidFill>
                            <a:ln>
                              <a:noFill/>
                            </a:ln>
                            <a:effectLst>
                              <a:outerShdw blurRad="57785" dist="33020" dir="3180000" algn="ctr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scene3d>
                              <a:camera prst="orthographicFront">
                                <a:rot lat="0" lon="0" rev="0"/>
                              </a:camera>
                              <a:lightRig rig="brightRoom" dir="t">
                                <a:rot lat="0" lon="0" rev="600000"/>
                              </a:lightRig>
                            </a:scene3d>
                            <a:sp3d prstMaterial="metal">
                              <a:bevelT w="38100" h="57150" prst="angle"/>
                            </a:sp3d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>
                                <a:lnSpc>
                                  <a:spcPct val="130000"/>
                                </a:lnSpc>
                              </a:pPr>
                              <a:r>
                                <a:rPr lang="th-TH" sz="1250" b="1" dirty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hulabhorn Likit Text" panose="00000500000000000000" pitchFamily="50" charset="-34"/>
                                  <a:cs typeface="Chulabhorn Likit Text" panose="00000500000000000000" pitchFamily="50" charset="-34"/>
                                </a:rPr>
                                <a:t> </a:t>
                              </a:r>
                              <a:r>
                                <a:rPr lang="th-TH" sz="1250" b="1" dirty="0">
                                  <a:solidFill>
                                    <a:schemeClr val="tx1"/>
                                  </a:solidFill>
                                  <a:latin typeface="Chulabhorn Likit Text" panose="00000500000000000000" pitchFamily="50" charset="-34"/>
                                  <a:cs typeface="Chulabhorn Likit Text" panose="00000500000000000000" pitchFamily="50" charset="-34"/>
                                </a:rPr>
                                <a:t>หนี้ยังไม่ถึงกำหนดชำระ</a:t>
                              </a:r>
                              <a:endParaRPr lang="en-US" sz="1250" b="1" dirty="0">
                                <a:solidFill>
                                  <a:schemeClr val="tx1"/>
                                </a:solidFill>
                                <a:latin typeface="Chulabhorn Likit Text" panose="00000500000000000000" pitchFamily="50" charset="-34"/>
                                <a:cs typeface="Chulabhorn Likit Text" panose="00000500000000000000" pitchFamily="50" charset="-34"/>
                              </a:endParaRPr>
                            </a:p>
                            <a:p>
                              <a:pPr algn="ctr">
                                <a:lnSpc>
                                  <a:spcPct val="130000"/>
                                </a:lnSpc>
                              </a:pPr>
                              <a:r>
                                <a:rPr lang="th-TH" sz="1250" b="1" spc="-40" dirty="0">
                                  <a:solidFill>
                                    <a:schemeClr val="tx1"/>
                                  </a:solidFill>
                                  <a:latin typeface="Chulabhorn Likit Text" panose="00000500000000000000" pitchFamily="50" charset="-34"/>
                                  <a:cs typeface="Chulabhorn Likit Text" panose="00000500000000000000" pitchFamily="50" charset="-34"/>
                                </a:rPr>
                                <a:t> 1,791,377,008.67 </a:t>
                              </a:r>
                              <a:r>
                                <a:rPr lang="th-TH" sz="1250" b="1" spc="-50" dirty="0">
                                  <a:solidFill>
                                    <a:schemeClr val="tx1"/>
                                  </a:solidFill>
                                  <a:latin typeface="Chulabhorn Likit Text" panose="00000500000000000000" pitchFamily="50" charset="-34"/>
                                  <a:cs typeface="Chulabhorn Likit Text" panose="00000500000000000000" pitchFamily="50" charset="-34"/>
                                </a:rPr>
                                <a:t>บาท</a:t>
                              </a:r>
                              <a:endParaRPr lang="en-GB" sz="1250" b="1" spc="-50" dirty="0">
                                <a:solidFill>
                                  <a:schemeClr val="tx1"/>
                                </a:solidFill>
                                <a:latin typeface="Chulabhorn Likit Text" panose="00000500000000000000" pitchFamily="50" charset="-34"/>
                                <a:cs typeface="Chulabhorn Likit Text" panose="00000500000000000000" pitchFamily="50" charset="-34"/>
                              </a:endParaRPr>
                            </a:p>
                            <a:p>
                              <a:pPr algn="ctr">
                                <a:lnSpc>
                                  <a:spcPct val="130000"/>
                                </a:lnSpc>
                              </a:pPr>
                              <a:r>
                                <a:rPr lang="th-TH" sz="1250" b="1" dirty="0">
                                  <a:solidFill>
                                    <a:schemeClr val="tx1"/>
                                  </a:solidFill>
                                  <a:latin typeface="Chulabhorn Likit Text" panose="00000500000000000000" pitchFamily="50" charset="-34"/>
                                  <a:cs typeface="Chulabhorn Likit Text" panose="00000500000000000000" pitchFamily="50" charset="-34"/>
                                </a:rPr>
                                <a:t>(ร้อยละ 50.74)</a:t>
                              </a:r>
                            </a:p>
                          </p:txBody>
                        </p:sp>
                        <p:sp>
                          <p:nvSpPr>
                            <p:cNvPr id="30" name="สี่เหลี่ยมผืนผ้ามุมมน 29"/>
                            <p:cNvSpPr/>
                            <p:nvPr/>
                          </p:nvSpPr>
                          <p:spPr>
                            <a:xfrm>
                              <a:off x="3484610" y="2830124"/>
                              <a:ext cx="3710997" cy="1062530"/>
                            </a:xfrm>
                            <a:prstGeom prst="roundRect">
                              <a:avLst/>
                            </a:prstGeom>
                            <a:solidFill>
                              <a:srgbClr val="FFCDCE">
                                <a:alpha val="80000"/>
                              </a:srgbClr>
                            </a:solidFill>
                            <a:ln>
                              <a:noFill/>
                            </a:ln>
                            <a:effectLst>
                              <a:outerShdw blurRad="57785" dist="33020" dir="3180000" algn="ctr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scene3d>
                              <a:camera prst="orthographicFront">
                                <a:rot lat="0" lon="0" rev="0"/>
                              </a:camera>
                              <a:lightRig rig="brightRoom" dir="t">
                                <a:rot lat="0" lon="0" rev="600000"/>
                              </a:lightRig>
                            </a:scene3d>
                            <a:sp3d prstMaterial="metal">
                              <a:bevelT w="38100" h="57150" prst="angle"/>
                            </a:sp3d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>
                                <a:lnSpc>
                                  <a:spcPct val="130000"/>
                                </a:lnSpc>
                              </a:pPr>
                              <a:r>
                                <a:rPr lang="th-TH" sz="1250" b="1" dirty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hulabhorn Likit Text" panose="00000500000000000000" pitchFamily="50" charset="-34"/>
                                  <a:cs typeface="Chulabhorn Likit Text" panose="00000500000000000000" pitchFamily="50" charset="-34"/>
                                </a:rPr>
                                <a:t> </a:t>
                              </a:r>
                              <a:r>
                                <a:rPr lang="th-TH" sz="1250" b="1" dirty="0">
                                  <a:solidFill>
                                    <a:schemeClr val="tx1"/>
                                  </a:solidFill>
                                  <a:latin typeface="Chulabhorn Likit Text" panose="00000500000000000000" pitchFamily="50" charset="-34"/>
                                  <a:cs typeface="Chulabhorn Likit Text" panose="00000500000000000000" pitchFamily="50" charset="-34"/>
                                </a:rPr>
                                <a:t>หนี้เกินกำหนดชำระ</a:t>
                              </a:r>
                              <a:endParaRPr lang="en-US" sz="1250" b="1" dirty="0">
                                <a:solidFill>
                                  <a:schemeClr val="tx1"/>
                                </a:solidFill>
                                <a:latin typeface="Chulabhorn Likit Text" panose="00000500000000000000" pitchFamily="50" charset="-34"/>
                                <a:cs typeface="Chulabhorn Likit Text" panose="00000500000000000000" pitchFamily="50" charset="-34"/>
                              </a:endParaRPr>
                            </a:p>
                            <a:p>
                              <a:pPr algn="ctr">
                                <a:lnSpc>
                                  <a:spcPct val="130000"/>
                                </a:lnSpc>
                              </a:pPr>
                              <a:r>
                                <a:rPr lang="th-TH" sz="1250" b="1" dirty="0">
                                  <a:solidFill>
                                    <a:schemeClr val="tx1"/>
                                  </a:solidFill>
                                  <a:latin typeface="Chulabhorn Likit Text" panose="00000500000000000000" pitchFamily="50" charset="-34"/>
                                  <a:cs typeface="Chulabhorn Likit Text" panose="00000500000000000000" pitchFamily="50" charset="-34"/>
                                </a:rPr>
                                <a:t>    663,797,303.68 บาท</a:t>
                              </a:r>
                              <a:endParaRPr lang="en-GB" sz="1250" b="1" dirty="0">
                                <a:solidFill>
                                  <a:schemeClr val="tx1"/>
                                </a:solidFill>
                                <a:latin typeface="Chulabhorn Likit Text" panose="00000500000000000000" pitchFamily="50" charset="-34"/>
                                <a:cs typeface="Chulabhorn Likit Text" panose="00000500000000000000" pitchFamily="50" charset="-34"/>
                              </a:endParaRPr>
                            </a:p>
                            <a:p>
                              <a:pPr algn="ctr">
                                <a:lnSpc>
                                  <a:spcPct val="130000"/>
                                </a:lnSpc>
                              </a:pPr>
                              <a:r>
                                <a:rPr lang="th-TH" sz="1250" b="1" spc="-50" dirty="0">
                                  <a:solidFill>
                                    <a:schemeClr val="tx1"/>
                                  </a:solidFill>
                                  <a:latin typeface="Chulabhorn Likit Text" panose="00000500000000000000" pitchFamily="50" charset="-34"/>
                                  <a:cs typeface="Chulabhorn Likit Text" panose="00000500000000000000" pitchFamily="50" charset="-34"/>
                                </a:rPr>
                                <a:t>(คิดเป็นร้อยละ 18.80)</a:t>
                              </a:r>
                              <a:endParaRPr lang="en-US" sz="1250" b="1" dirty="0">
                                <a:solidFill>
                                  <a:schemeClr val="tx1"/>
                                </a:solidFill>
                                <a:latin typeface="Chulabhorn Likit Text" panose="00000500000000000000" pitchFamily="50" charset="-34"/>
                                <a:cs typeface="Chulabhorn Likit Text" panose="00000500000000000000" pitchFamily="50" charset="-34"/>
                              </a:endParaRPr>
                            </a:p>
                          </p:txBody>
                        </p:sp>
                        <p:sp>
                          <p:nvSpPr>
                            <p:cNvPr id="32" name="สี่เหลี่ยมผืนผ้ามุมมน 31"/>
                            <p:cNvSpPr/>
                            <p:nvPr/>
                          </p:nvSpPr>
                          <p:spPr>
                            <a:xfrm>
                              <a:off x="5639762" y="4278623"/>
                              <a:ext cx="3565065" cy="1066811"/>
                            </a:xfrm>
                            <a:prstGeom prst="roundRect">
                              <a:avLst/>
                            </a:prstGeom>
                            <a:solidFill>
                              <a:srgbClr val="FFE8D1"/>
                            </a:solidFill>
                            <a:ln w="38100">
                              <a:noFill/>
                            </a:ln>
                            <a:effectLst>
                              <a:outerShdw blurRad="57785" dist="33020" dir="3180000" algn="ctr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scene3d>
                              <a:camera prst="orthographicFront">
                                <a:rot lat="0" lon="0" rev="0"/>
                              </a:camera>
                              <a:lightRig rig="brightRoom" dir="t">
                                <a:rot lat="0" lon="0" rev="600000"/>
                              </a:lightRig>
                            </a:scene3d>
                            <a:sp3d prstMaterial="metal">
                              <a:bevelT w="38100" h="57150" prst="angle"/>
                            </a:sp3d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th-TH" sz="1250" b="1" dirty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hulabhorn Likit Text" panose="00000500000000000000" pitchFamily="50" charset="-34"/>
                                  <a:cs typeface="Chulabhorn Likit Text" panose="00000500000000000000" pitchFamily="50" charset="-34"/>
                                </a:rPr>
                                <a:t> </a:t>
                              </a:r>
                            </a:p>
                            <a:p>
                              <a:pPr algn="ctr">
                                <a:lnSpc>
                                  <a:spcPct val="120000"/>
                                </a:lnSpc>
                              </a:pPr>
                              <a:r>
                                <a:rPr lang="th-TH" sz="1250" b="1" dirty="0">
                                  <a:solidFill>
                                    <a:schemeClr val="tx1"/>
                                  </a:solidFill>
                                  <a:latin typeface="Chulabhorn Likit Text" panose="00000500000000000000" pitchFamily="50" charset="-34"/>
                                  <a:cs typeface="Chulabhorn Likit Text" panose="00000500000000000000" pitchFamily="50" charset="-34"/>
                                </a:rPr>
                                <a:t>หนี้กองทุนใหม่                   457,737,838.93 บาท</a:t>
                              </a:r>
                              <a:endParaRPr lang="en-GB" sz="1250" b="1" dirty="0">
                                <a:solidFill>
                                  <a:schemeClr val="tx1"/>
                                </a:solidFill>
                                <a:latin typeface="Chulabhorn Likit Text" panose="00000500000000000000" pitchFamily="50" charset="-34"/>
                                <a:cs typeface="Chulabhorn Likit Text" panose="00000500000000000000" pitchFamily="50" charset="-34"/>
                              </a:endParaRPr>
                            </a:p>
                            <a:p>
                              <a:pPr algn="ctr">
                                <a:lnSpc>
                                  <a:spcPct val="120000"/>
                                </a:lnSpc>
                              </a:pPr>
                              <a:r>
                                <a:rPr lang="th-TH" sz="1250" b="1" dirty="0">
                                  <a:solidFill>
                                    <a:schemeClr val="tx1"/>
                                  </a:solidFill>
                                  <a:latin typeface="Chulabhorn Likit Text" panose="00000500000000000000" pitchFamily="50" charset="-34"/>
                                  <a:cs typeface="Chulabhorn Likit Text" panose="00000500000000000000" pitchFamily="50" charset="-34"/>
                                </a:rPr>
                                <a:t>(ร้อยละ 12.96)</a:t>
                              </a:r>
                              <a:endParaRPr lang="en-US" sz="1250" b="1" dirty="0">
                                <a:solidFill>
                                  <a:schemeClr val="tx1"/>
                                </a:solidFill>
                                <a:latin typeface="Chulabhorn Likit Text" panose="00000500000000000000" pitchFamily="50" charset="-34"/>
                                <a:cs typeface="Chulabhorn Likit Text" panose="00000500000000000000" pitchFamily="50" charset="-34"/>
                              </a:endParaRPr>
                            </a:p>
                            <a:p>
                              <a:pPr algn="ctr"/>
                              <a:endParaRPr lang="th-TH" sz="1250" b="1" dirty="0">
                                <a:solidFill>
                                  <a:schemeClr val="tx1"/>
                                </a:solidFill>
                                <a:latin typeface="Chulabhorn Likit Text" panose="00000500000000000000" pitchFamily="50" charset="-34"/>
                                <a:cs typeface="Chulabhorn Likit Text" panose="00000500000000000000" pitchFamily="50" charset="-34"/>
                              </a:endParaRPr>
                            </a:p>
                          </p:txBody>
                        </p:sp>
                        <p:sp>
                          <p:nvSpPr>
                            <p:cNvPr id="28" name="สี่เหลี่ยมผืนผ้ามุมมน 27"/>
                            <p:cNvSpPr/>
                            <p:nvPr/>
                          </p:nvSpPr>
                          <p:spPr>
                            <a:xfrm>
                              <a:off x="3537201" y="800240"/>
                              <a:ext cx="3465132" cy="1048279"/>
                            </a:xfrm>
                            <a:prstGeom prst="roundRect">
                              <a:avLst/>
                            </a:prstGeom>
                            <a:solidFill>
                              <a:srgbClr val="FFFFD5"/>
                            </a:solidFill>
                            <a:ln>
                              <a:noFill/>
                            </a:ln>
                            <a:effectLst>
                              <a:outerShdw blurRad="57785" dist="33020" dir="3180000" algn="ctr">
                                <a:srgbClr val="000000">
                                  <a:alpha val="30000"/>
                                </a:srgbClr>
                              </a:outerShdw>
                            </a:effectLst>
                            <a:scene3d>
                              <a:camera prst="orthographicFront">
                                <a:rot lat="0" lon="0" rev="0"/>
                              </a:camera>
                              <a:lightRig rig="brightRoom" dir="t">
                                <a:rot lat="0" lon="0" rev="600000"/>
                              </a:lightRig>
                            </a:scene3d>
                            <a:sp3d prstMaterial="metal">
                              <a:bevelT w="38100" h="57150" prst="angle"/>
                            </a:sp3d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r>
                                <a:rPr lang="th-TH" sz="1250" b="1" dirty="0">
                                  <a:solidFill>
                                    <a:schemeClr val="tx1"/>
                                  </a:solidFill>
                                  <a:latin typeface="Chulabhorn Likit Text" panose="00000500000000000000" pitchFamily="50" charset="-34"/>
                                  <a:cs typeface="Chulabhorn Likit Text" panose="00000500000000000000" pitchFamily="50" charset="-34"/>
                                </a:rPr>
                                <a:t> </a:t>
                              </a:r>
                            </a:p>
                            <a:p>
                              <a:pPr algn="ctr">
                                <a:lnSpc>
                                  <a:spcPct val="130000"/>
                                </a:lnSpc>
                              </a:pPr>
                              <a:r>
                                <a:rPr lang="th-TH" sz="1250" b="1" dirty="0">
                                  <a:solidFill>
                                    <a:schemeClr val="tx1"/>
                                  </a:solidFill>
                                  <a:latin typeface="Chulabhorn Likit Text" panose="00000500000000000000" pitchFamily="50" charset="-34"/>
                                  <a:cs typeface="Chulabhorn Likit Text" panose="00000500000000000000" pitchFamily="50" charset="-34"/>
                                </a:rPr>
                                <a:t>ยอดลูกหนี้คงเหลือ</a:t>
                              </a:r>
                              <a:endParaRPr lang="en-US" sz="1250" b="1" dirty="0">
                                <a:solidFill>
                                  <a:schemeClr val="tx1"/>
                                </a:solidFill>
                                <a:latin typeface="Chulabhorn Likit Text" panose="00000500000000000000" pitchFamily="50" charset="-34"/>
                                <a:cs typeface="Chulabhorn Likit Text" panose="00000500000000000000" pitchFamily="50" charset="-34"/>
                              </a:endParaRPr>
                            </a:p>
                            <a:p>
                              <a:pPr algn="ctr">
                                <a:lnSpc>
                                  <a:spcPct val="130000"/>
                                </a:lnSpc>
                              </a:pPr>
                              <a:r>
                                <a:rPr lang="th-TH" sz="1250" b="1" dirty="0">
                                  <a:solidFill>
                                    <a:schemeClr val="tx1"/>
                                  </a:solidFill>
                                  <a:latin typeface="Chulabhorn Likit Text" panose="00000500000000000000" pitchFamily="50" charset="-34"/>
                                  <a:cs typeface="Chulabhorn Likit Text" panose="00000500000000000000" pitchFamily="50" charset="-34"/>
                                </a:rPr>
                                <a:t>(ณ วันที่ 1 ต.ค. 66)</a:t>
                              </a:r>
                              <a:endParaRPr lang="en-US" sz="1250" b="1" dirty="0">
                                <a:solidFill>
                                  <a:schemeClr val="tx1"/>
                                </a:solidFill>
                                <a:latin typeface="Chulabhorn Likit Text" panose="00000500000000000000" pitchFamily="50" charset="-34"/>
                                <a:cs typeface="Chulabhorn Likit Text" panose="00000500000000000000" pitchFamily="50" charset="-34"/>
                              </a:endParaRPr>
                            </a:p>
                            <a:p>
                              <a:pPr algn="ctr">
                                <a:lnSpc>
                                  <a:spcPct val="130000"/>
                                </a:lnSpc>
                              </a:pPr>
                              <a:r>
                                <a:rPr lang="th-TH" sz="1250" b="1" dirty="0">
                                  <a:solidFill>
                                    <a:schemeClr val="tx1"/>
                                  </a:solidFill>
                                  <a:latin typeface="Chulabhorn Likit Text" panose="00000500000000000000" pitchFamily="50" charset="-34"/>
                                  <a:cs typeface="Chulabhorn Likit Text" panose="00000500000000000000" pitchFamily="50" charset="-34"/>
                                </a:rPr>
                                <a:t>3,530,565,719.95 บาท</a:t>
                              </a:r>
                              <a:endParaRPr lang="en-GB" sz="1250" b="1" dirty="0">
                                <a:solidFill>
                                  <a:schemeClr val="tx1"/>
                                </a:solidFill>
                                <a:latin typeface="Chulabhorn Likit Text" panose="00000500000000000000" pitchFamily="50" charset="-34"/>
                                <a:cs typeface="Chulabhorn Likit Text" panose="00000500000000000000" pitchFamily="50" charset="-34"/>
                              </a:endParaRPr>
                            </a:p>
                            <a:p>
                              <a:pPr algn="ctr">
                                <a:lnSpc>
                                  <a:spcPct val="130000"/>
                                </a:lnSpc>
                              </a:pPr>
                              <a:endParaRPr lang="th-TH" sz="1250" dirty="0">
                                <a:solidFill>
                                  <a:schemeClr val="tx1"/>
                                </a:solidFill>
                                <a:latin typeface="Chulabhorn Likit Text" panose="00000500000000000000" pitchFamily="50" charset="-34"/>
                                <a:cs typeface="Chulabhorn Likit Text" panose="00000500000000000000" pitchFamily="50" charset="-34"/>
                              </a:endParaRPr>
                            </a:p>
                          </p:txBody>
                        </p:sp>
                        <p:cxnSp>
                          <p:nvCxnSpPr>
                            <p:cNvPr id="33" name="ตัวเชื่อมต่อตรง 32"/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>
                              <a:off x="2171352" y="2655753"/>
                              <a:ext cx="7033475" cy="21946"/>
                            </a:xfrm>
                            <a:prstGeom prst="line">
                              <a:avLst/>
                            </a:prstGeom>
                            <a:grpFill/>
                            <a:ln w="57150">
                              <a:solidFill>
                                <a:srgbClr val="002060"/>
                              </a:solidFill>
                              <a:prstDash val="solid"/>
                            </a:ln>
                          </p:spPr>
                          <p:style>
                            <a:lnRef idx="1">
                              <a:schemeClr val="dk1"/>
                            </a:lnRef>
                            <a:fillRef idx="0">
                              <a:schemeClr val="dk1"/>
                            </a:fillRef>
                            <a:effectRef idx="0">
                              <a:schemeClr val="dk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37" name="ตัวเชื่อมต่อตรง 36"/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>
                              <a:off x="3390766" y="4141730"/>
                              <a:ext cx="3972378" cy="0"/>
                            </a:xfrm>
                            <a:prstGeom prst="line">
                              <a:avLst/>
                            </a:prstGeom>
                            <a:grpFill/>
                            <a:ln w="57150">
                              <a:solidFill>
                                <a:srgbClr val="002060"/>
                              </a:solidFill>
                              <a:prstDash val="solid"/>
                            </a:ln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</p:grpSp>
                  </p:grpSp>
                </p:grpSp>
                <p:cxnSp>
                  <p:nvCxnSpPr>
                    <p:cNvPr id="46" name="ตัวเชื่อมต่อตรง 45">
                      <a:extLst>
                        <a:ext uri="{FF2B5EF4-FFF2-40B4-BE49-F238E27FC236}">
                          <a16:creationId xmlns:a16="http://schemas.microsoft.com/office/drawing/2014/main" id="{C5330703-FA2F-7287-807D-ECD005952CB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5662266" y="2045439"/>
                      <a:ext cx="2295238" cy="16572"/>
                    </a:xfrm>
                    <a:prstGeom prst="line">
                      <a:avLst/>
                    </a:prstGeom>
                    <a:solidFill>
                      <a:srgbClr val="92D050"/>
                    </a:solidFill>
                    <a:ln w="57150">
                      <a:solidFill>
                        <a:srgbClr val="002060"/>
                      </a:solidFill>
                      <a:prstDash val="solid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" name="สี่เหลี่ยมผืนผ้ามุมมน 27">
                      <a:extLst>
                        <a:ext uri="{FF2B5EF4-FFF2-40B4-BE49-F238E27FC236}">
                          <a16:creationId xmlns:a16="http://schemas.microsoft.com/office/drawing/2014/main" id="{7383D712-2CD8-D5D3-7918-1941D64EC3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18395" y="1352348"/>
                      <a:ext cx="2045760" cy="1135432"/>
                    </a:xfrm>
                    <a:prstGeom prst="roundRect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  <a:ln>
                      <a:noFill/>
                    </a:ln>
                    <a:effectLst>
                      <a:outerShdw blurRad="57785" dist="33020" dir="3180000" algn="ctr">
                        <a:srgbClr val="000000">
                          <a:alpha val="30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brightRoom" dir="t">
                        <a:rot lat="0" lon="0" rev="600000"/>
                      </a:lightRig>
                    </a:scene3d>
                    <a:sp3d prstMaterial="metal">
                      <a:bevelT w="38100" h="57150" prst="angle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th-TH" sz="125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เงินรับชำระคืน</a:t>
                      </a:r>
                      <a:br>
                        <a:rPr lang="th-TH" sz="125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5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ในปีบัญชี 2567</a:t>
                      </a:r>
                      <a:endParaRPr lang="en-US" sz="125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th-TH" sz="125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611,905,891.42 </a:t>
                      </a:r>
                      <a:r>
                        <a:rPr lang="th-TH" sz="1250" b="1" spc="-4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บาท</a:t>
                      </a:r>
                      <a:endParaRPr lang="en-GB" sz="1250" b="1" spc="-4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th-TH" sz="125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(ร้อยละ 17.33)</a:t>
                      </a:r>
                      <a:endParaRPr lang="th-TH" sz="125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p:txBody>
                </p:sp>
                <p:sp>
                  <p:nvSpPr>
                    <p:cNvPr id="3" name="สี่เหลี่ยมผืนผ้ามุมมน 27">
                      <a:extLst>
                        <a:ext uri="{FF2B5EF4-FFF2-40B4-BE49-F238E27FC236}">
                          <a16:creationId xmlns:a16="http://schemas.microsoft.com/office/drawing/2014/main" id="{64697FB7-E0A2-4C59-B2D6-0BD0EFA738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55615" y="1337662"/>
                      <a:ext cx="2045760" cy="1044245"/>
                    </a:xfrm>
                    <a:prstGeom prst="roundRect">
                      <a:avLst/>
                    </a:prstGeom>
                    <a:solidFill>
                      <a:srgbClr val="EDDBC9"/>
                    </a:solidFill>
                    <a:ln>
                      <a:noFill/>
                    </a:ln>
                    <a:effectLst>
                      <a:outerShdw blurRad="57785" dist="33020" dir="3180000" algn="ctr">
                        <a:srgbClr val="000000">
                          <a:alpha val="30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brightRoom" dir="t">
                        <a:rot lat="0" lon="0" rev="600000"/>
                      </a:lightRig>
                    </a:scene3d>
                    <a:sp3d prstMaterial="metal">
                      <a:bevelT w="38100" h="57150" prst="angle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th-TH" sz="125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th-TH" sz="125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ยอดลูกหนี้คงเหลือ</a:t>
                      </a:r>
                      <a:endParaRPr lang="en-US" sz="125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th-TH" sz="125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(ณ วันที่ 15 พ.ค. 67)</a:t>
                      </a:r>
                      <a:endParaRPr lang="en-US" sz="125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th-TH" sz="1250" b="1" spc="-3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2,918,659,828.53 </a:t>
                      </a:r>
                      <a:r>
                        <a:rPr lang="th-TH" sz="1250" b="1" spc="-5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บาท</a:t>
                      </a:r>
                      <a:br>
                        <a:rPr lang="th-TH" sz="1250" b="1" spc="-5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50" b="1" spc="-2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(ร้อยละ 82.67)</a:t>
                      </a:r>
                      <a:endParaRPr lang="en-GB" sz="1250" b="1" spc="-2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>
                        <a:lnSpc>
                          <a:spcPct val="130000"/>
                        </a:lnSpc>
                      </a:pPr>
                      <a:endParaRPr lang="th-TH" sz="1250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p:txBody>
                </p:sp>
              </p:grpSp>
              <p:cxnSp>
                <p:nvCxnSpPr>
                  <p:cNvPr id="35" name="ตัวเชื่อมต่อตรง 23"/>
                  <p:cNvCxnSpPr>
                    <a:cxnSpLocks/>
                  </p:cNvCxnSpPr>
                  <p:nvPr/>
                </p:nvCxnSpPr>
                <p:spPr>
                  <a:xfrm>
                    <a:off x="6857405" y="2571956"/>
                    <a:ext cx="0" cy="149810"/>
                  </a:xfrm>
                  <a:prstGeom prst="line">
                    <a:avLst/>
                  </a:prstGeom>
                  <a:solidFill>
                    <a:srgbClr val="92D050"/>
                  </a:solidFill>
                  <a:ln w="57150">
                    <a:solidFill>
                      <a:srgbClr val="002060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66" name="ตัวเชื่อมต่อตรง 9">
              <a:extLst>
                <a:ext uri="{FF2B5EF4-FFF2-40B4-BE49-F238E27FC236}">
                  <a16:creationId xmlns:a16="http://schemas.microsoft.com/office/drawing/2014/main" id="{F6AEF898-66C7-FF1E-BD55-7D58139C3038}"/>
                </a:ext>
              </a:extLst>
            </p:cNvPr>
            <p:cNvCxnSpPr>
              <a:cxnSpLocks/>
            </p:cNvCxnSpPr>
            <p:nvPr/>
          </p:nvCxnSpPr>
          <p:spPr>
            <a:xfrm>
              <a:off x="6533398" y="2013143"/>
              <a:ext cx="283400" cy="0"/>
            </a:xfrm>
            <a:prstGeom prst="line">
              <a:avLst/>
            </a:prstGeom>
            <a:solidFill>
              <a:srgbClr val="92D050"/>
            </a:solidFill>
            <a:ln w="57150">
              <a:solidFill>
                <a:srgbClr val="002060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7" name="สี่เหลี่ยมผืนผ้ามุมมน 27">
              <a:extLst>
                <a:ext uri="{FF2B5EF4-FFF2-40B4-BE49-F238E27FC236}">
                  <a16:creationId xmlns:a16="http://schemas.microsoft.com/office/drawing/2014/main" id="{D83DBD19-88F8-D29A-680E-380B6804A59D}"/>
                </a:ext>
              </a:extLst>
            </p:cNvPr>
            <p:cNvSpPr/>
            <p:nvPr/>
          </p:nvSpPr>
          <p:spPr>
            <a:xfrm>
              <a:off x="7103312" y="986298"/>
              <a:ext cx="2035968" cy="1026432"/>
            </a:xfrm>
            <a:prstGeom prst="roundRect">
              <a:avLst/>
            </a:prstGeom>
            <a:solidFill>
              <a:srgbClr val="D2E0FB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th-TH" sz="1250" b="1" dirty="0">
                  <a:solidFill>
                    <a:schemeClr val="tx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</a:t>
              </a:r>
            </a:p>
            <a:p>
              <a:pPr algn="ctr">
                <a:lnSpc>
                  <a:spcPct val="130000"/>
                </a:lnSpc>
              </a:pPr>
              <a:r>
                <a:rPr lang="th-TH" sz="1250" b="1" dirty="0">
                  <a:solidFill>
                    <a:schemeClr val="tx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ยอดลูกหนี้คงเหลือ</a:t>
              </a:r>
              <a:endParaRPr lang="en-US" sz="125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  <a:p>
              <a:pPr algn="ctr">
                <a:lnSpc>
                  <a:spcPct val="130000"/>
                </a:lnSpc>
              </a:pPr>
              <a:r>
                <a:rPr lang="th-TH" sz="1250" b="1" spc="-50" dirty="0">
                  <a:solidFill>
                    <a:schemeClr val="tx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กองทุนเดิม </a:t>
              </a:r>
            </a:p>
            <a:p>
              <a:pPr algn="ctr">
                <a:lnSpc>
                  <a:spcPct val="130000"/>
                </a:lnSpc>
              </a:pPr>
              <a:r>
                <a:rPr lang="th-TH" sz="1250" b="1" spc="-50" dirty="0">
                  <a:solidFill>
                    <a:schemeClr val="tx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   747,820,503.34 บาท </a:t>
              </a:r>
              <a:br>
                <a:rPr lang="th-TH" sz="1250" b="1" spc="-50" dirty="0">
                  <a:solidFill>
                    <a:schemeClr val="tx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</a:br>
              <a:r>
                <a:rPr lang="th-TH" sz="1250" b="1" spc="-20" dirty="0">
                  <a:solidFill>
                    <a:schemeClr val="tx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(ร้อยละ 21.18)</a:t>
              </a:r>
              <a:endParaRPr lang="en-GB" sz="1250" b="1" spc="-20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  <a:p>
              <a:pPr algn="ctr">
                <a:lnSpc>
                  <a:spcPct val="130000"/>
                </a:lnSpc>
              </a:pPr>
              <a:endParaRPr lang="th-TH" sz="1250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68" name="สี่เหลี่ยมผืนผ้ามุมมน 27">
              <a:extLst>
                <a:ext uri="{FF2B5EF4-FFF2-40B4-BE49-F238E27FC236}">
                  <a16:creationId xmlns:a16="http://schemas.microsoft.com/office/drawing/2014/main" id="{72F7B5D1-0469-149A-0C44-C64491D5C93C}"/>
                </a:ext>
              </a:extLst>
            </p:cNvPr>
            <p:cNvSpPr/>
            <p:nvPr/>
          </p:nvSpPr>
          <p:spPr>
            <a:xfrm>
              <a:off x="7078639" y="2084647"/>
              <a:ext cx="2035968" cy="1026432"/>
            </a:xfrm>
            <a:prstGeom prst="roundRect">
              <a:avLst/>
            </a:prstGeom>
            <a:solidFill>
              <a:srgbClr val="FBD5EE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th-TH" sz="1250" b="1" dirty="0">
                  <a:solidFill>
                    <a:schemeClr val="tx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ยอดลูกหนี้คงเหลือ</a:t>
              </a:r>
            </a:p>
            <a:p>
              <a:pPr algn="ctr">
                <a:lnSpc>
                  <a:spcPct val="130000"/>
                </a:lnSpc>
              </a:pPr>
              <a:r>
                <a:rPr lang="th-TH" sz="1250" b="1" dirty="0">
                  <a:solidFill>
                    <a:schemeClr val="tx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กองทุนใหม่ </a:t>
              </a:r>
            </a:p>
            <a:p>
              <a:pPr algn="ctr">
                <a:lnSpc>
                  <a:spcPct val="130000"/>
                </a:lnSpc>
              </a:pPr>
              <a:r>
                <a:rPr lang="th-TH" sz="1250" b="1" spc="-40" dirty="0">
                  <a:solidFill>
                    <a:schemeClr val="tx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 2,170,839,325.19 บาท </a:t>
              </a:r>
              <a:r>
                <a:rPr lang="th-TH" sz="1250" b="1" dirty="0">
                  <a:solidFill>
                    <a:schemeClr val="tx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/>
              </a:r>
              <a:br>
                <a:rPr lang="th-TH" sz="1250" b="1" dirty="0">
                  <a:solidFill>
                    <a:schemeClr val="tx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</a:br>
              <a:r>
                <a:rPr lang="th-TH" sz="1250" b="1" dirty="0">
                  <a:solidFill>
                    <a:schemeClr val="tx1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(ร้อยละ 61.49)</a:t>
              </a:r>
            </a:p>
          </p:txBody>
        </p:sp>
        <p:cxnSp>
          <p:nvCxnSpPr>
            <p:cNvPr id="69" name="ตัวเชื่อมต่อตรง 15">
              <a:extLst>
                <a:ext uri="{FF2B5EF4-FFF2-40B4-BE49-F238E27FC236}">
                  <a16:creationId xmlns:a16="http://schemas.microsoft.com/office/drawing/2014/main" id="{A6B2B095-87D6-C7A5-F1AD-E381F203F6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25309" y="1499514"/>
              <a:ext cx="0" cy="1116063"/>
            </a:xfrm>
            <a:prstGeom prst="line">
              <a:avLst/>
            </a:prstGeom>
            <a:solidFill>
              <a:srgbClr val="92D050"/>
            </a:solidFill>
            <a:ln w="57150">
              <a:solidFill>
                <a:srgbClr val="002060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ตัวเชื่อมต่อตรง 21">
              <a:extLst>
                <a:ext uri="{FF2B5EF4-FFF2-40B4-BE49-F238E27FC236}">
                  <a16:creationId xmlns:a16="http://schemas.microsoft.com/office/drawing/2014/main" id="{3B838735-6ED2-C741-BC9A-4A7DD7CD0042}"/>
                </a:ext>
              </a:extLst>
            </p:cNvPr>
            <p:cNvCxnSpPr>
              <a:cxnSpLocks/>
            </p:cNvCxnSpPr>
            <p:nvPr/>
          </p:nvCxnSpPr>
          <p:spPr>
            <a:xfrm>
              <a:off x="6793938" y="1514754"/>
              <a:ext cx="283400" cy="0"/>
            </a:xfrm>
            <a:prstGeom prst="line">
              <a:avLst/>
            </a:prstGeom>
            <a:solidFill>
              <a:srgbClr val="92D050"/>
            </a:solidFill>
            <a:ln w="57150">
              <a:solidFill>
                <a:srgbClr val="002060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ตัวเชื่อมต่อตรง 24">
              <a:extLst>
                <a:ext uri="{FF2B5EF4-FFF2-40B4-BE49-F238E27FC236}">
                  <a16:creationId xmlns:a16="http://schemas.microsoft.com/office/drawing/2014/main" id="{DE6D92E1-0C95-1862-8ACC-957E0A08F0DE}"/>
                </a:ext>
              </a:extLst>
            </p:cNvPr>
            <p:cNvCxnSpPr>
              <a:cxnSpLocks/>
            </p:cNvCxnSpPr>
            <p:nvPr/>
          </p:nvCxnSpPr>
          <p:spPr>
            <a:xfrm>
              <a:off x="6805306" y="2596453"/>
              <a:ext cx="283400" cy="0"/>
            </a:xfrm>
            <a:prstGeom prst="line">
              <a:avLst/>
            </a:prstGeom>
            <a:solidFill>
              <a:srgbClr val="92D050"/>
            </a:solidFill>
            <a:ln w="57150">
              <a:solidFill>
                <a:srgbClr val="002060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428868" y="2392"/>
            <a:ext cx="9160684" cy="618162"/>
            <a:chOff x="428868" y="118504"/>
            <a:chExt cx="9160684" cy="618162"/>
          </a:xfrm>
        </p:grpSpPr>
        <p:sp>
          <p:nvSpPr>
            <p:cNvPr id="64" name="AutoShape 6"/>
            <p:cNvSpPr/>
            <p:nvPr/>
          </p:nvSpPr>
          <p:spPr>
            <a:xfrm>
              <a:off x="2382625" y="472624"/>
              <a:ext cx="5250829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5" name="Group 7"/>
            <p:cNvGrpSpPr/>
            <p:nvPr/>
          </p:nvGrpSpPr>
          <p:grpSpPr>
            <a:xfrm>
              <a:off x="428868" y="118504"/>
              <a:ext cx="2085269" cy="618162"/>
              <a:chOff x="-74764" y="-38100"/>
              <a:chExt cx="1085040" cy="321652"/>
            </a:xfrm>
          </p:grpSpPr>
          <p:sp>
            <p:nvSpPr>
              <p:cNvPr id="101" name="Freeform 8"/>
              <p:cNvSpPr/>
              <p:nvPr/>
            </p:nvSpPr>
            <p:spPr>
              <a:xfrm>
                <a:off x="-74764" y="775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0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94" name="Group 10"/>
            <p:cNvGrpSpPr/>
            <p:nvPr/>
          </p:nvGrpSpPr>
          <p:grpSpPr>
            <a:xfrm>
              <a:off x="7647965" y="118504"/>
              <a:ext cx="1941587" cy="603268"/>
              <a:chOff x="-1" y="-38100"/>
              <a:chExt cx="1010277" cy="313902"/>
            </a:xfrm>
          </p:grpSpPr>
          <p:sp>
            <p:nvSpPr>
              <p:cNvPr id="10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  <p:sp>
            <p:nvSpPr>
              <p:cNvPr id="99" name="Freeform 11"/>
              <p:cNvSpPr/>
              <p:nvPr/>
            </p:nvSpPr>
            <p:spPr>
              <a:xfrm>
                <a:off x="-1" y="0"/>
                <a:ext cx="1010276" cy="253617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</p:grpSp>
        <p:sp>
          <p:nvSpPr>
            <p:cNvPr id="95" name="TextBox 13"/>
            <p:cNvSpPr txBox="1"/>
            <p:nvPr/>
          </p:nvSpPr>
          <p:spPr>
            <a:xfrm>
              <a:off x="590734" y="283436"/>
              <a:ext cx="1749456" cy="410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96" name="TextBox 15"/>
            <p:cNvSpPr txBox="1"/>
            <p:nvPr/>
          </p:nvSpPr>
          <p:spPr>
            <a:xfrm>
              <a:off x="8282489" y="393702"/>
              <a:ext cx="672543" cy="148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47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97" name="Freeform 16"/>
            <p:cNvSpPr/>
            <p:nvPr/>
          </p:nvSpPr>
          <p:spPr>
            <a:xfrm>
              <a:off x="9011979" y="334046"/>
              <a:ext cx="245407" cy="24540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8" name="Freeform 17"/>
            <p:cNvSpPr/>
            <p:nvPr/>
          </p:nvSpPr>
          <p:spPr>
            <a:xfrm flipH="1">
              <a:off x="7980133" y="334046"/>
              <a:ext cx="245407" cy="24540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1" name="สี่เหลี่ยมผืนผ้า 3">
            <a:extLst>
              <a:ext uri="{FF2B5EF4-FFF2-40B4-BE49-F238E27FC236}">
                <a16:creationId xmlns:a16="http://schemas.microsoft.com/office/drawing/2014/main" id="{8493D4F4-6FD8-4552-904E-DB7274115DA0}"/>
              </a:ext>
            </a:extLst>
          </p:cNvPr>
          <p:cNvSpPr/>
          <p:nvPr/>
        </p:nvSpPr>
        <p:spPr>
          <a:xfrm>
            <a:off x="2184533" y="117250"/>
            <a:ext cx="5647012" cy="2362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ผลการบริหารจัดการหนี้ของกองทุนพัฒนาบทบาทสตรี ประจำปีงบประมาณ พ.ศ. 2567</a:t>
            </a:r>
          </a:p>
        </p:txBody>
      </p:sp>
      <p:graphicFrame>
        <p:nvGraphicFramePr>
          <p:cNvPr id="60" name="ตาราง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8754870"/>
              </p:ext>
            </p:extLst>
          </p:nvPr>
        </p:nvGraphicFramePr>
        <p:xfrm>
          <a:off x="6669594" y="3395783"/>
          <a:ext cx="3335997" cy="1838249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340087">
                  <a:extLst>
                    <a:ext uri="{9D8B030D-6E8A-4147-A177-3AD203B41FA5}">
                      <a16:colId xmlns:a16="http://schemas.microsoft.com/office/drawing/2014/main" val="1491597652"/>
                    </a:ext>
                  </a:extLst>
                </a:gridCol>
                <a:gridCol w="700258">
                  <a:extLst>
                    <a:ext uri="{9D8B030D-6E8A-4147-A177-3AD203B41FA5}">
                      <a16:colId xmlns:a16="http://schemas.microsoft.com/office/drawing/2014/main" val="2423577797"/>
                    </a:ext>
                  </a:extLst>
                </a:gridCol>
                <a:gridCol w="678674">
                  <a:extLst>
                    <a:ext uri="{9D8B030D-6E8A-4147-A177-3AD203B41FA5}">
                      <a16:colId xmlns:a16="http://schemas.microsoft.com/office/drawing/2014/main" val="1484951254"/>
                    </a:ext>
                  </a:extLst>
                </a:gridCol>
                <a:gridCol w="616978">
                  <a:extLst>
                    <a:ext uri="{9D8B030D-6E8A-4147-A177-3AD203B41FA5}">
                      <a16:colId xmlns:a16="http://schemas.microsoft.com/office/drawing/2014/main" val="1863889623"/>
                    </a:ext>
                  </a:extLst>
                </a:gridCol>
              </a:tblGrid>
              <a:tr h="459074">
                <a:tc>
                  <a:txBody>
                    <a:bodyPr/>
                    <a:lstStyle/>
                    <a:p>
                      <a:pPr algn="ctr"/>
                      <a:r>
                        <a:rPr lang="th-TH" sz="11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เปรียบเทียบ</a:t>
                      </a:r>
                    </a:p>
                    <a:p>
                      <a:pPr algn="ctr"/>
                      <a:r>
                        <a:rPr lang="th-TH" sz="11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ผลการดำเนินงาน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E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aseline="0" dirty="0">
                          <a:solidFill>
                            <a:sysClr val="windowText" lastClr="0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 เม</a:t>
                      </a:r>
                      <a:r>
                        <a:rPr lang="th-TH" sz="1100" dirty="0">
                          <a:solidFill>
                            <a:sysClr val="windowText" lastClr="0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.ย. 2567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E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aseline="0" dirty="0">
                          <a:solidFill>
                            <a:sysClr val="windowText" lastClr="0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 พ</a:t>
                      </a:r>
                      <a:r>
                        <a:rPr lang="th-TH" sz="1100" dirty="0">
                          <a:solidFill>
                            <a:sysClr val="windowText" lastClr="0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.ค. 2567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E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ผลต่าง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DE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7274085"/>
                  </a:ext>
                </a:extLst>
              </a:tr>
              <a:tr h="275835">
                <a:tc>
                  <a:txBody>
                    <a:bodyPr/>
                    <a:lstStyle/>
                    <a:p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หนี้เกินกำหนดชำระ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C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18.99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18.80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▼</a:t>
                      </a:r>
                      <a:r>
                        <a:rPr lang="th-TH" sz="1100" b="1" i="0" u="none" strike="noStrike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0.19</a:t>
                      </a:r>
                      <a:endParaRPr lang="th-TH" sz="11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4272637"/>
                  </a:ext>
                </a:extLst>
              </a:tr>
              <a:tr h="275835">
                <a:tc>
                  <a:txBody>
                    <a:bodyPr/>
                    <a:lstStyle/>
                    <a:p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หนี้กองทุนเดิม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5.90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5.84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▼</a:t>
                      </a:r>
                      <a:r>
                        <a:rPr lang="th-TH" sz="1100" b="1" i="0" u="none" strike="noStrike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0.06</a:t>
                      </a:r>
                      <a:endParaRPr lang="th-TH" sz="11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2220837"/>
                  </a:ext>
                </a:extLst>
              </a:tr>
              <a:tr h="275835">
                <a:tc>
                  <a:txBody>
                    <a:bodyPr/>
                    <a:lstStyle/>
                    <a:p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หนี้กองทุนใหม่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7C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13.09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12.96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▼</a:t>
                      </a:r>
                      <a:r>
                        <a:rPr lang="th-TH" sz="1100" b="1" i="0" u="none" strike="noStrike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0.13</a:t>
                      </a:r>
                      <a:endParaRPr lang="th-TH" sz="11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085371"/>
                  </a:ext>
                </a:extLst>
              </a:tr>
              <a:tr h="275835">
                <a:tc>
                  <a:txBody>
                    <a:bodyPr/>
                    <a:lstStyle/>
                    <a:p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หนี้ดำเนินคดี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E6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12.55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13.13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 0.58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664400"/>
                  </a:ext>
                </a:extLst>
              </a:tr>
              <a:tr h="275835">
                <a:tc>
                  <a:txBody>
                    <a:bodyPr/>
                    <a:lstStyle/>
                    <a:p>
                      <a:r>
                        <a:rPr lang="th-TH" sz="11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เงินรับชำระคืน 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16.49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100" b="1" dirty="0">
                          <a:solidFill>
                            <a:srgbClr val="C00000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17.33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</a:t>
                      </a:r>
                      <a:r>
                        <a:rPr lang="th-TH" sz="1100" b="1" baseline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0.84</a:t>
                      </a:r>
                      <a:endParaRPr lang="th-TH" sz="11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640613"/>
                  </a:ext>
                </a:extLst>
              </a:tr>
            </a:tbl>
          </a:graphicData>
        </a:graphic>
      </p:graphicFrame>
      <p:grpSp>
        <p:nvGrpSpPr>
          <p:cNvPr id="90" name="Group 89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91" name="Group 90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93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108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109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103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104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105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106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107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92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42090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DB3D66-4995-47FC-B9D0-1B98F6AFB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99" y="792000"/>
            <a:ext cx="4084745" cy="4400487"/>
          </a:xfrm>
          <a:prstGeom prst="rect">
            <a:avLst/>
          </a:prstGeom>
        </p:spPr>
      </p:pic>
      <p:sp>
        <p:nvSpPr>
          <p:cNvPr id="180" name="TextBox 179">
            <a:extLst>
              <a:ext uri="{FF2B5EF4-FFF2-40B4-BE49-F238E27FC236}">
                <a16:creationId xmlns:a16="http://schemas.microsoft.com/office/drawing/2014/main" id="{5D64FB84-387B-45AD-B3EF-1BBFBF26A5FE}"/>
              </a:ext>
            </a:extLst>
          </p:cNvPr>
          <p:cNvSpPr txBox="1"/>
          <p:nvPr/>
        </p:nvSpPr>
        <p:spPr>
          <a:xfrm>
            <a:off x="4632937" y="784152"/>
            <a:ext cx="4994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h-TH" sz="1600" b="1" dirty="0">
                <a:ln w="9525">
                  <a:noFill/>
                  <a:prstDash val="solid"/>
                </a:ln>
                <a:latin typeface="Chulabhorn Likit Text" panose="00000500000000000000" pitchFamily="50" charset="-34"/>
                <a:ea typeface="Noto Sans" panose="020B0502040504020204" pitchFamily="34"/>
                <a:cs typeface="Chulabhorn Likit Text" panose="00000500000000000000" pitchFamily="50" charset="-34"/>
              </a:rPr>
              <a:t>หนี้เกินกำหนดชำระคงเหลือต่ำกว่าร้อยละ 10 </a:t>
            </a:r>
            <a:endParaRPr lang="en-GB" sz="1600" b="1" dirty="0">
              <a:ln w="9525">
                <a:noFill/>
                <a:prstDash val="solid"/>
              </a:ln>
              <a:latin typeface="Chulabhorn Likit Text" panose="00000500000000000000" pitchFamily="50" charset="-34"/>
              <a:ea typeface="Noto Sans" panose="020B0502040504020204" pitchFamily="34"/>
              <a:cs typeface="Chulabhorn Likit Text" panose="00000500000000000000" pitchFamily="50" charset="-34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7CA0F7B-4702-405D-A4DD-E957E851A7C9}"/>
              </a:ext>
            </a:extLst>
          </p:cNvPr>
          <p:cNvSpPr/>
          <p:nvPr/>
        </p:nvSpPr>
        <p:spPr>
          <a:xfrm>
            <a:off x="4421407" y="1153788"/>
            <a:ext cx="1710000" cy="27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41275" cmpd="sng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1.</a:t>
            </a:r>
            <a:r>
              <a:rPr lang="th-TH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นราธิวาส              2.87</a:t>
            </a:r>
          </a:p>
        </p:txBody>
      </p:sp>
      <p:sp>
        <p:nvSpPr>
          <p:cNvPr id="379" name="Rectangle: Rounded Corners 378">
            <a:extLst>
              <a:ext uri="{FF2B5EF4-FFF2-40B4-BE49-F238E27FC236}">
                <a16:creationId xmlns:a16="http://schemas.microsoft.com/office/drawing/2014/main" id="{D1A89CBB-EFF4-4E39-9EF2-812404F6DFD0}"/>
              </a:ext>
            </a:extLst>
          </p:cNvPr>
          <p:cNvSpPr/>
          <p:nvPr/>
        </p:nvSpPr>
        <p:spPr>
          <a:xfrm>
            <a:off x="4419756" y="2514628"/>
            <a:ext cx="1710000" cy="27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41275" cmpd="sng">
            <a:solidFill>
              <a:schemeClr val="accent6">
                <a:lumMod val="60000"/>
                <a:lumOff val="4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5. อ่างทอง               6.91</a:t>
            </a:r>
          </a:p>
        </p:txBody>
      </p:sp>
      <p:sp>
        <p:nvSpPr>
          <p:cNvPr id="380" name="Rectangle: Rounded Corners 379">
            <a:extLst>
              <a:ext uri="{FF2B5EF4-FFF2-40B4-BE49-F238E27FC236}">
                <a16:creationId xmlns:a16="http://schemas.microsoft.com/office/drawing/2014/main" id="{E7AA633E-50F6-4AA7-8C04-501511363DE3}"/>
              </a:ext>
            </a:extLst>
          </p:cNvPr>
          <p:cNvSpPr/>
          <p:nvPr/>
        </p:nvSpPr>
        <p:spPr>
          <a:xfrm>
            <a:off x="4421407" y="1488955"/>
            <a:ext cx="1710000" cy="27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41275" cmpd="sng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2. นครศรีธรรมราช  3.43</a:t>
            </a:r>
          </a:p>
        </p:txBody>
      </p:sp>
      <p:sp>
        <p:nvSpPr>
          <p:cNvPr id="381" name="Rectangle: Rounded Corners 380">
            <a:extLst>
              <a:ext uri="{FF2B5EF4-FFF2-40B4-BE49-F238E27FC236}">
                <a16:creationId xmlns:a16="http://schemas.microsoft.com/office/drawing/2014/main" id="{DB5D3086-62D9-44F9-A62A-04F11707BFFD}"/>
              </a:ext>
            </a:extLst>
          </p:cNvPr>
          <p:cNvSpPr/>
          <p:nvPr/>
        </p:nvSpPr>
        <p:spPr>
          <a:xfrm>
            <a:off x="4421407" y="1834001"/>
            <a:ext cx="1710000" cy="27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41275" cmpd="sng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3. </a:t>
            </a:r>
            <a:r>
              <a:rPr lang="th-TH" sz="1100" b="1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พระนครศรีอยุธยา   6.14</a:t>
            </a:r>
          </a:p>
        </p:txBody>
      </p:sp>
      <p:sp>
        <p:nvSpPr>
          <p:cNvPr id="392" name="Rectangle: Rounded Corners 391">
            <a:extLst>
              <a:ext uri="{FF2B5EF4-FFF2-40B4-BE49-F238E27FC236}">
                <a16:creationId xmlns:a16="http://schemas.microsoft.com/office/drawing/2014/main" id="{CE9CC3FC-3DEE-4E38-968C-E6A1AC88703E}"/>
              </a:ext>
            </a:extLst>
          </p:cNvPr>
          <p:cNvSpPr/>
          <p:nvPr/>
        </p:nvSpPr>
        <p:spPr>
          <a:xfrm>
            <a:off x="4421407" y="2168363"/>
            <a:ext cx="1689444" cy="2827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41275" cmpd="sng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 ชัยภูมิ                 6.46</a:t>
            </a:r>
          </a:p>
        </p:txBody>
      </p:sp>
      <p:sp>
        <p:nvSpPr>
          <p:cNvPr id="407" name="Rectangle: Rounded Corners 406">
            <a:extLst>
              <a:ext uri="{FF2B5EF4-FFF2-40B4-BE49-F238E27FC236}">
                <a16:creationId xmlns:a16="http://schemas.microsoft.com/office/drawing/2014/main" id="{DFE7EABF-59D7-4140-9BE7-FAE064CACA62}"/>
              </a:ext>
            </a:extLst>
          </p:cNvPr>
          <p:cNvSpPr/>
          <p:nvPr/>
        </p:nvSpPr>
        <p:spPr>
          <a:xfrm>
            <a:off x="4419756" y="2855171"/>
            <a:ext cx="1710000" cy="27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41275" cmpd="sng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6. นครสวรรค์           7.22</a:t>
            </a:r>
          </a:p>
        </p:txBody>
      </p:sp>
      <p:sp>
        <p:nvSpPr>
          <p:cNvPr id="415" name="Rectangle: Rounded Corners 414">
            <a:extLst>
              <a:ext uri="{FF2B5EF4-FFF2-40B4-BE49-F238E27FC236}">
                <a16:creationId xmlns:a16="http://schemas.microsoft.com/office/drawing/2014/main" id="{A994113C-B036-48AC-AD83-DEE0328076F1}"/>
              </a:ext>
            </a:extLst>
          </p:cNvPr>
          <p:cNvSpPr/>
          <p:nvPr/>
        </p:nvSpPr>
        <p:spPr>
          <a:xfrm>
            <a:off x="6246189" y="1159591"/>
            <a:ext cx="1710000" cy="27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41275" cmpd="sng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7. ยะลา                    7.25</a:t>
            </a:r>
          </a:p>
        </p:txBody>
      </p:sp>
      <p:sp>
        <p:nvSpPr>
          <p:cNvPr id="152" name="Rectangle: Rounded Corners 151">
            <a:extLst>
              <a:ext uri="{FF2B5EF4-FFF2-40B4-BE49-F238E27FC236}">
                <a16:creationId xmlns:a16="http://schemas.microsoft.com/office/drawing/2014/main" id="{817E3861-7A8F-49E4-AC2B-2EDA18251646}"/>
              </a:ext>
            </a:extLst>
          </p:cNvPr>
          <p:cNvSpPr/>
          <p:nvPr/>
        </p:nvSpPr>
        <p:spPr>
          <a:xfrm>
            <a:off x="6240823" y="1494391"/>
            <a:ext cx="1710000" cy="27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41275" cmpd="sng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8. ระยอง                 7.88</a:t>
            </a: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id="{4B4CD236-CC8A-4B9A-9092-88CC4B51CB9C}"/>
              </a:ext>
            </a:extLst>
          </p:cNvPr>
          <p:cNvSpPr/>
          <p:nvPr/>
        </p:nvSpPr>
        <p:spPr>
          <a:xfrm>
            <a:off x="6232414" y="1831389"/>
            <a:ext cx="1710000" cy="27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41275" cmpd="sng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9. สกลนคร              8.13</a:t>
            </a:r>
          </a:p>
        </p:txBody>
      </p:sp>
      <p:sp>
        <p:nvSpPr>
          <p:cNvPr id="157" name="Rectangle: Rounded Corners 156">
            <a:extLst>
              <a:ext uri="{FF2B5EF4-FFF2-40B4-BE49-F238E27FC236}">
                <a16:creationId xmlns:a16="http://schemas.microsoft.com/office/drawing/2014/main" id="{2662F28C-02BD-406C-95C0-0B3F5AB5F1E7}"/>
              </a:ext>
            </a:extLst>
          </p:cNvPr>
          <p:cNvSpPr/>
          <p:nvPr/>
        </p:nvSpPr>
        <p:spPr>
          <a:xfrm>
            <a:off x="6210380" y="2184698"/>
            <a:ext cx="1710000" cy="2646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41275" cmpd="sng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100" b="1" spc="-100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10. </a:t>
            </a:r>
            <a:r>
              <a:rPr lang="th-TH" sz="1100" b="1" spc="-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อุบลราชธานี               8.30</a:t>
            </a:r>
            <a:endParaRPr lang="th-TH" sz="1100" b="1" spc="-100" dirty="0">
              <a:solidFill>
                <a:schemeClr val="tx1">
                  <a:lumMod val="95000"/>
                  <a:lumOff val="5000"/>
                </a:schemeClr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428870" y="2392"/>
            <a:ext cx="9160684" cy="618162"/>
            <a:chOff x="428868" y="118504"/>
            <a:chExt cx="9160684" cy="618162"/>
          </a:xfrm>
        </p:grpSpPr>
        <p:sp>
          <p:nvSpPr>
            <p:cNvPr id="69" name="AutoShape 6"/>
            <p:cNvSpPr/>
            <p:nvPr/>
          </p:nvSpPr>
          <p:spPr>
            <a:xfrm>
              <a:off x="2382625" y="472624"/>
              <a:ext cx="5250829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70" name="Group 7"/>
            <p:cNvGrpSpPr/>
            <p:nvPr/>
          </p:nvGrpSpPr>
          <p:grpSpPr>
            <a:xfrm>
              <a:off x="428868" y="118504"/>
              <a:ext cx="2085269" cy="618162"/>
              <a:chOff x="-74764" y="-38100"/>
              <a:chExt cx="1085040" cy="321652"/>
            </a:xfrm>
          </p:grpSpPr>
          <p:sp>
            <p:nvSpPr>
              <p:cNvPr id="78" name="Freeform 8"/>
              <p:cNvSpPr/>
              <p:nvPr/>
            </p:nvSpPr>
            <p:spPr>
              <a:xfrm>
                <a:off x="-74764" y="775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9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71" name="Group 10"/>
            <p:cNvGrpSpPr/>
            <p:nvPr/>
          </p:nvGrpSpPr>
          <p:grpSpPr>
            <a:xfrm>
              <a:off x="7647965" y="118504"/>
              <a:ext cx="1941587" cy="603268"/>
              <a:chOff x="-1" y="-38100"/>
              <a:chExt cx="1010277" cy="313902"/>
            </a:xfrm>
          </p:grpSpPr>
          <p:sp>
            <p:nvSpPr>
              <p:cNvPr id="76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  <p:sp>
            <p:nvSpPr>
              <p:cNvPr id="77" name="Freeform 11"/>
              <p:cNvSpPr/>
              <p:nvPr/>
            </p:nvSpPr>
            <p:spPr>
              <a:xfrm>
                <a:off x="-1" y="0"/>
                <a:ext cx="1010276" cy="253617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</p:grpSp>
        <p:sp>
          <p:nvSpPr>
            <p:cNvPr id="72" name="TextBox 13"/>
            <p:cNvSpPr txBox="1"/>
            <p:nvPr/>
          </p:nvSpPr>
          <p:spPr>
            <a:xfrm>
              <a:off x="590734" y="283436"/>
              <a:ext cx="1749456" cy="410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73" name="TextBox 15"/>
            <p:cNvSpPr txBox="1"/>
            <p:nvPr/>
          </p:nvSpPr>
          <p:spPr>
            <a:xfrm>
              <a:off x="8282489" y="393702"/>
              <a:ext cx="672543" cy="148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48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74" name="Freeform 16"/>
            <p:cNvSpPr/>
            <p:nvPr/>
          </p:nvSpPr>
          <p:spPr>
            <a:xfrm>
              <a:off x="9011979" y="334046"/>
              <a:ext cx="245407" cy="24540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5" name="Freeform 17"/>
            <p:cNvSpPr/>
            <p:nvPr/>
          </p:nvSpPr>
          <p:spPr>
            <a:xfrm flipH="1">
              <a:off x="7980133" y="334046"/>
              <a:ext cx="245407" cy="24540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0" name="สี่เหลี่ยมผืนผ้า 3">
            <a:extLst>
              <a:ext uri="{FF2B5EF4-FFF2-40B4-BE49-F238E27FC236}">
                <a16:creationId xmlns:a16="http://schemas.microsoft.com/office/drawing/2014/main" id="{8493D4F4-6FD8-4552-904E-DB7274115DA0}"/>
              </a:ext>
            </a:extLst>
          </p:cNvPr>
          <p:cNvSpPr/>
          <p:nvPr/>
        </p:nvSpPr>
        <p:spPr>
          <a:xfrm>
            <a:off x="2184533" y="117252"/>
            <a:ext cx="5647012" cy="2362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การบริหารจัดการหนี้เกินกำหนดชำระคงเหลือต่ำกว่าร้อยละ 10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2C1FA978-F14D-4CA1-8B90-C5058C7B599B}"/>
              </a:ext>
            </a:extLst>
          </p:cNvPr>
          <p:cNvSpPr/>
          <p:nvPr/>
        </p:nvSpPr>
        <p:spPr>
          <a:xfrm>
            <a:off x="6229014" y="2519058"/>
            <a:ext cx="1710000" cy="2646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41275" cmpd="sng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100" b="1" spc="-100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11. </a:t>
            </a:r>
            <a:r>
              <a:rPr lang="th-TH" sz="1100" b="1" spc="-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สงขลา                              8.35</a:t>
            </a:r>
            <a:endParaRPr lang="th-TH" sz="1100" b="1" spc="-100" dirty="0">
              <a:solidFill>
                <a:schemeClr val="tx1">
                  <a:lumMod val="95000"/>
                  <a:lumOff val="5000"/>
                </a:schemeClr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086119D-FF50-47C1-87C7-8EA0E74B17B1}"/>
              </a:ext>
            </a:extLst>
          </p:cNvPr>
          <p:cNvGrpSpPr/>
          <p:nvPr/>
        </p:nvGrpSpPr>
        <p:grpSpPr>
          <a:xfrm>
            <a:off x="845498" y="1246553"/>
            <a:ext cx="3535992" cy="3869375"/>
            <a:chOff x="1014597" y="1495864"/>
            <a:chExt cx="4243190" cy="464324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4A6C344-3C5C-4C77-BDFB-2EE95CF34757}"/>
                </a:ext>
              </a:extLst>
            </p:cNvPr>
            <p:cNvGrpSpPr/>
            <p:nvPr/>
          </p:nvGrpSpPr>
          <p:grpSpPr>
            <a:xfrm>
              <a:off x="1437478" y="1495864"/>
              <a:ext cx="3820309" cy="4643249"/>
              <a:chOff x="1437477" y="1495864"/>
              <a:chExt cx="3820308" cy="4643249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2B507336-7771-450B-BA2E-43CD0F435C40}"/>
                  </a:ext>
                </a:extLst>
              </p:cNvPr>
              <p:cNvGrpSpPr/>
              <p:nvPr/>
            </p:nvGrpSpPr>
            <p:grpSpPr>
              <a:xfrm>
                <a:off x="1437477" y="1495864"/>
                <a:ext cx="3820308" cy="4643249"/>
                <a:chOff x="1332222" y="823527"/>
                <a:chExt cx="4711809" cy="5726791"/>
              </a:xfrm>
            </p:grpSpPr>
            <p:grpSp>
              <p:nvGrpSpPr>
                <p:cNvPr id="3" name="Group 2"/>
                <p:cNvGrpSpPr/>
                <p:nvPr/>
              </p:nvGrpSpPr>
              <p:grpSpPr>
                <a:xfrm>
                  <a:off x="1332222" y="823527"/>
                  <a:ext cx="4711809" cy="5726791"/>
                  <a:chOff x="1202077" y="836581"/>
                  <a:chExt cx="4711809" cy="5726791"/>
                </a:xfrm>
              </p:grpSpPr>
              <p:sp>
                <p:nvSpPr>
                  <p:cNvPr id="185" name="TextBox 265">
                    <a:extLst>
                      <a:ext uri="{FF2B5EF4-FFF2-40B4-BE49-F238E27FC236}">
                        <a16:creationId xmlns:a16="http://schemas.microsoft.com/office/drawing/2014/main" id="{5AF2D73E-8D27-4E5C-9063-0F55915CD524}"/>
                      </a:ext>
                    </a:extLst>
                  </p:cNvPr>
                  <p:cNvSpPr txBox="1"/>
                  <p:nvPr/>
                </p:nvSpPr>
                <p:spPr>
                  <a:xfrm>
                    <a:off x="2991753" y="1375114"/>
                    <a:ext cx="667144" cy="269422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583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อุดรธานี</a:t>
                    </a:r>
                    <a:endParaRPr lang="en-US" sz="583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86" name="TextBox 190">
                    <a:extLst>
                      <a:ext uri="{FF2B5EF4-FFF2-40B4-BE49-F238E27FC236}">
                        <a16:creationId xmlns:a16="http://schemas.microsoft.com/office/drawing/2014/main" id="{EEE78888-CF3D-458F-882D-0A137AAA9616}"/>
                      </a:ext>
                    </a:extLst>
                  </p:cNvPr>
                  <p:cNvSpPr txBox="1"/>
                  <p:nvPr/>
                </p:nvSpPr>
                <p:spPr>
                  <a:xfrm>
                    <a:off x="2528013" y="1949975"/>
                    <a:ext cx="664773" cy="318864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8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ชัยภูมิ</a:t>
                    </a:r>
                    <a:endParaRPr lang="en-US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91" name="TextBox 190">
                    <a:extLst>
                      <a:ext uri="{FF2B5EF4-FFF2-40B4-BE49-F238E27FC236}">
                        <a16:creationId xmlns:a16="http://schemas.microsoft.com/office/drawing/2014/main" id="{D32E721B-7902-4C57-AD01-0AB11CE6BE54}"/>
                      </a:ext>
                    </a:extLst>
                  </p:cNvPr>
                  <p:cNvSpPr txBox="1"/>
                  <p:nvPr/>
                </p:nvSpPr>
                <p:spPr>
                  <a:xfrm>
                    <a:off x="1983476" y="2602498"/>
                    <a:ext cx="356350" cy="288591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667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5</a:t>
                    </a:r>
                    <a:endParaRPr lang="en-US" sz="667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92" name="TextBox 268">
                    <a:extLst>
                      <a:ext uri="{FF2B5EF4-FFF2-40B4-BE49-F238E27FC236}">
                        <a16:creationId xmlns:a16="http://schemas.microsoft.com/office/drawing/2014/main" id="{9E2F1985-3B06-46A3-A6B1-C004C27A6FEF}"/>
                      </a:ext>
                    </a:extLst>
                  </p:cNvPr>
                  <p:cNvSpPr txBox="1"/>
                  <p:nvPr/>
                </p:nvSpPr>
                <p:spPr>
                  <a:xfrm>
                    <a:off x="2259606" y="3189595"/>
                    <a:ext cx="633929" cy="318864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8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ชลบุรี</a:t>
                    </a:r>
                    <a:endParaRPr lang="en-US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95" name="TextBox 239">
                    <a:extLst>
                      <a:ext uri="{FF2B5EF4-FFF2-40B4-BE49-F238E27FC236}">
                        <a16:creationId xmlns:a16="http://schemas.microsoft.com/office/drawing/2014/main" id="{1C903E83-2CB3-42A8-AE84-D6C037369335}"/>
                      </a:ext>
                    </a:extLst>
                  </p:cNvPr>
                  <p:cNvSpPr txBox="1"/>
                  <p:nvPr/>
                </p:nvSpPr>
                <p:spPr>
                  <a:xfrm>
                    <a:off x="3483344" y="1046500"/>
                    <a:ext cx="743065" cy="318864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8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บึงกาฬ</a:t>
                    </a:r>
                    <a:endParaRPr lang="en-US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97" name="TextBox 274">
                    <a:extLst>
                      <a:ext uri="{FF2B5EF4-FFF2-40B4-BE49-F238E27FC236}">
                        <a16:creationId xmlns:a16="http://schemas.microsoft.com/office/drawing/2014/main" id="{69C80E6C-FD71-48DE-8BE2-BE76312C8BE8}"/>
                      </a:ext>
                    </a:extLst>
                  </p:cNvPr>
                  <p:cNvSpPr txBox="1"/>
                  <p:nvPr/>
                </p:nvSpPr>
                <p:spPr>
                  <a:xfrm>
                    <a:off x="1202077" y="4849431"/>
                    <a:ext cx="1070468" cy="318864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8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สุราษฎร์ธานี</a:t>
                    </a:r>
                    <a:endParaRPr lang="en-US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98" name="TextBox 270">
                    <a:extLst>
                      <a:ext uri="{FF2B5EF4-FFF2-40B4-BE49-F238E27FC236}">
                        <a16:creationId xmlns:a16="http://schemas.microsoft.com/office/drawing/2014/main" id="{93714CFC-CBE3-4CD2-9B15-1711809077E0}"/>
                      </a:ext>
                    </a:extLst>
                  </p:cNvPr>
                  <p:cNvSpPr txBox="1"/>
                  <p:nvPr/>
                </p:nvSpPr>
                <p:spPr>
                  <a:xfrm>
                    <a:off x="2605873" y="6244508"/>
                    <a:ext cx="864062" cy="318864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8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นราธิวาส</a:t>
                    </a:r>
                    <a:endParaRPr lang="en-US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200" name="TextBox 228">
                    <a:extLst>
                      <a:ext uri="{FF2B5EF4-FFF2-40B4-BE49-F238E27FC236}">
                        <a16:creationId xmlns:a16="http://schemas.microsoft.com/office/drawing/2014/main" id="{97E88239-FB4A-42B4-9B92-DD547EE8B956}"/>
                      </a:ext>
                    </a:extLst>
                  </p:cNvPr>
                  <p:cNvSpPr txBox="1"/>
                  <p:nvPr/>
                </p:nvSpPr>
                <p:spPr>
                  <a:xfrm>
                    <a:off x="3155012" y="1956207"/>
                    <a:ext cx="856945" cy="269422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583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มหาสารคาม</a:t>
                    </a:r>
                    <a:endParaRPr lang="en-US" sz="583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373" name="TextBox 190">
                    <a:extLst>
                      <a:ext uri="{FF2B5EF4-FFF2-40B4-BE49-F238E27FC236}">
                        <a16:creationId xmlns:a16="http://schemas.microsoft.com/office/drawing/2014/main" id="{55488429-9809-4006-8E24-FAF65AE5E1AC}"/>
                      </a:ext>
                    </a:extLst>
                  </p:cNvPr>
                  <p:cNvSpPr txBox="1"/>
                  <p:nvPr/>
                </p:nvSpPr>
                <p:spPr>
                  <a:xfrm>
                    <a:off x="1974234" y="1601342"/>
                    <a:ext cx="890159" cy="318864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8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พิษณุโลก</a:t>
                    </a:r>
                    <a:endParaRPr lang="en-US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376" name="TextBox 268">
                    <a:extLst>
                      <a:ext uri="{FF2B5EF4-FFF2-40B4-BE49-F238E27FC236}">
                        <a16:creationId xmlns:a16="http://schemas.microsoft.com/office/drawing/2014/main" id="{E103EBF4-DA4A-4177-BEE5-84CF534D7E79}"/>
                      </a:ext>
                    </a:extLst>
                  </p:cNvPr>
                  <p:cNvSpPr txBox="1"/>
                  <p:nvPr/>
                </p:nvSpPr>
                <p:spPr>
                  <a:xfrm>
                    <a:off x="2392160" y="2962573"/>
                    <a:ext cx="973196" cy="318864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8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ฉะเชิงเทรา</a:t>
                    </a:r>
                    <a:endParaRPr lang="en-US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442" name="TextBox 441">
                    <a:extLst>
                      <a:ext uri="{FF2B5EF4-FFF2-40B4-BE49-F238E27FC236}">
                        <a16:creationId xmlns:a16="http://schemas.microsoft.com/office/drawing/2014/main" id="{44B8EBC6-7C25-4194-89DA-D583C6AEE8F3}"/>
                      </a:ext>
                    </a:extLst>
                  </p:cNvPr>
                  <p:cNvSpPr txBox="1"/>
                  <p:nvPr/>
                </p:nvSpPr>
                <p:spPr>
                  <a:xfrm>
                    <a:off x="2116988" y="2962105"/>
                    <a:ext cx="339741" cy="288591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667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1</a:t>
                    </a:r>
                    <a:endParaRPr lang="en-US" sz="667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443" name="TextBox 442">
                    <a:extLst>
                      <a:ext uri="{FF2B5EF4-FFF2-40B4-BE49-F238E27FC236}">
                        <a16:creationId xmlns:a16="http://schemas.microsoft.com/office/drawing/2014/main" id="{ACF25453-E33A-4EC4-B3FE-101936DBDEED}"/>
                      </a:ext>
                    </a:extLst>
                  </p:cNvPr>
                  <p:cNvSpPr txBox="1"/>
                  <p:nvPr/>
                </p:nvSpPr>
                <p:spPr>
                  <a:xfrm>
                    <a:off x="2081866" y="2720101"/>
                    <a:ext cx="365840" cy="318864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8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3</a:t>
                    </a:r>
                    <a:endParaRPr lang="en-US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446" name="TextBox 270">
                    <a:extLst>
                      <a:ext uri="{FF2B5EF4-FFF2-40B4-BE49-F238E27FC236}">
                        <a16:creationId xmlns:a16="http://schemas.microsoft.com/office/drawing/2014/main" id="{70A43D9B-3CCA-4B5E-8138-220DEAE18443}"/>
                      </a:ext>
                    </a:extLst>
                  </p:cNvPr>
                  <p:cNvSpPr txBox="1"/>
                  <p:nvPr/>
                </p:nvSpPr>
                <p:spPr>
                  <a:xfrm>
                    <a:off x="1552983" y="2058492"/>
                    <a:ext cx="973196" cy="318864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sz="800" b="1" dirty="0" err="1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นครสวรรค์</a:t>
                    </a:r>
                    <a:endParaRPr lang="en-US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447" name="TextBox 274">
                    <a:extLst>
                      <a:ext uri="{FF2B5EF4-FFF2-40B4-BE49-F238E27FC236}">
                        <a16:creationId xmlns:a16="http://schemas.microsoft.com/office/drawing/2014/main" id="{6A900BA0-424B-4C2C-9DD4-A1301F762EBE}"/>
                      </a:ext>
                    </a:extLst>
                  </p:cNvPr>
                  <p:cNvSpPr txBox="1"/>
                  <p:nvPr/>
                </p:nvSpPr>
                <p:spPr>
                  <a:xfrm>
                    <a:off x="1608922" y="5250178"/>
                    <a:ext cx="1305346" cy="318864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8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นครศรีธรรมราช</a:t>
                    </a:r>
                    <a:endParaRPr lang="en-US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448" name="TextBox 274">
                    <a:extLst>
                      <a:ext uri="{FF2B5EF4-FFF2-40B4-BE49-F238E27FC236}">
                        <a16:creationId xmlns:a16="http://schemas.microsoft.com/office/drawing/2014/main" id="{DABB5320-3AF4-467D-A371-2795FF724C71}"/>
                      </a:ext>
                    </a:extLst>
                  </p:cNvPr>
                  <p:cNvSpPr txBox="1"/>
                  <p:nvPr/>
                </p:nvSpPr>
                <p:spPr>
                  <a:xfrm>
                    <a:off x="1353582" y="4259255"/>
                    <a:ext cx="655283" cy="318864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8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ชุมพร</a:t>
                    </a:r>
                    <a:endParaRPr lang="en-US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01" name="TextBox 239">
                    <a:extLst>
                      <a:ext uri="{FF2B5EF4-FFF2-40B4-BE49-F238E27FC236}">
                        <a16:creationId xmlns:a16="http://schemas.microsoft.com/office/drawing/2014/main" id="{3B9C9A85-0B90-46B1-8E10-E02FE077D7E4}"/>
                      </a:ext>
                    </a:extLst>
                  </p:cNvPr>
                  <p:cNvSpPr txBox="1"/>
                  <p:nvPr/>
                </p:nvSpPr>
                <p:spPr>
                  <a:xfrm>
                    <a:off x="3747075" y="1292236"/>
                    <a:ext cx="878297" cy="318864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8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นครพนม</a:t>
                    </a:r>
                    <a:endParaRPr lang="en-US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04" name="TextBox 271">
                    <a:extLst>
                      <a:ext uri="{FF2B5EF4-FFF2-40B4-BE49-F238E27FC236}">
                        <a16:creationId xmlns:a16="http://schemas.microsoft.com/office/drawing/2014/main" id="{0801F37F-F28F-4D89-AF28-AD9F7729E078}"/>
                      </a:ext>
                    </a:extLst>
                  </p:cNvPr>
                  <p:cNvSpPr txBox="1"/>
                  <p:nvPr/>
                </p:nvSpPr>
                <p:spPr>
                  <a:xfrm>
                    <a:off x="1257625" y="998328"/>
                    <a:ext cx="595969" cy="288591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667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ลำพูน</a:t>
                    </a:r>
                    <a:endParaRPr lang="en-US" sz="667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06" name="TextBox 105">
                    <a:extLst>
                      <a:ext uri="{FF2B5EF4-FFF2-40B4-BE49-F238E27FC236}">
                        <a16:creationId xmlns:a16="http://schemas.microsoft.com/office/drawing/2014/main" id="{A9DAA5F4-9E9A-477E-B9F3-AED172124AC6}"/>
                      </a:ext>
                    </a:extLst>
                  </p:cNvPr>
                  <p:cNvSpPr txBox="1"/>
                  <p:nvPr/>
                </p:nvSpPr>
                <p:spPr>
                  <a:xfrm>
                    <a:off x="2129381" y="2855367"/>
                    <a:ext cx="415660" cy="288591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667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13</a:t>
                    </a:r>
                    <a:endParaRPr lang="en-US" sz="667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21" name="TextBox 120">
                    <a:extLst>
                      <a:ext uri="{FF2B5EF4-FFF2-40B4-BE49-F238E27FC236}">
                        <a16:creationId xmlns:a16="http://schemas.microsoft.com/office/drawing/2014/main" id="{ED587346-C0C3-439E-9E57-6B71EBBF8327}"/>
                      </a:ext>
                    </a:extLst>
                  </p:cNvPr>
                  <p:cNvSpPr txBox="1"/>
                  <p:nvPr/>
                </p:nvSpPr>
                <p:spPr>
                  <a:xfrm>
                    <a:off x="2163595" y="3052547"/>
                    <a:ext cx="418034" cy="288591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667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16</a:t>
                    </a:r>
                    <a:endParaRPr lang="en-US" sz="667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22" name="TextBox 194">
                    <a:extLst>
                      <a:ext uri="{FF2B5EF4-FFF2-40B4-BE49-F238E27FC236}">
                        <a16:creationId xmlns:a16="http://schemas.microsoft.com/office/drawing/2014/main" id="{AF711DDA-1F18-45AD-A713-00094BF5099C}"/>
                      </a:ext>
                    </a:extLst>
                  </p:cNvPr>
                  <p:cNvSpPr txBox="1"/>
                  <p:nvPr/>
                </p:nvSpPr>
                <p:spPr>
                  <a:xfrm>
                    <a:off x="4479372" y="4569709"/>
                    <a:ext cx="800005" cy="318864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8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อ่างทอง</a:t>
                    </a:r>
                    <a:endParaRPr lang="en-US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25" name="Google Shape;246;p33">
                    <a:extLst>
                      <a:ext uri="{FF2B5EF4-FFF2-40B4-BE49-F238E27FC236}">
                        <a16:creationId xmlns:a16="http://schemas.microsoft.com/office/drawing/2014/main" id="{BFD5E203-1787-4986-BB3E-884420E408DA}"/>
                      </a:ext>
                    </a:extLst>
                  </p:cNvPr>
                  <p:cNvSpPr/>
                  <p:nvPr/>
                </p:nvSpPr>
                <p:spPr>
                  <a:xfrm>
                    <a:off x="3091042" y="4113632"/>
                    <a:ext cx="304760" cy="4084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43" h="16913" extrusionOk="0">
                        <a:moveTo>
                          <a:pt x="5705" y="3303"/>
                        </a:moveTo>
                        <a:cubicBezTo>
                          <a:pt x="7173" y="3303"/>
                          <a:pt x="8373" y="4504"/>
                          <a:pt x="8373" y="5971"/>
                        </a:cubicBezTo>
                        <a:cubicBezTo>
                          <a:pt x="8340" y="7472"/>
                          <a:pt x="7173" y="8640"/>
                          <a:pt x="5705" y="8640"/>
                        </a:cubicBezTo>
                        <a:cubicBezTo>
                          <a:pt x="4237" y="8640"/>
                          <a:pt x="3036" y="7406"/>
                          <a:pt x="3036" y="5971"/>
                        </a:cubicBezTo>
                        <a:cubicBezTo>
                          <a:pt x="3036" y="4504"/>
                          <a:pt x="4237" y="3303"/>
                          <a:pt x="5705" y="3303"/>
                        </a:cubicBezTo>
                        <a:close/>
                        <a:moveTo>
                          <a:pt x="5671" y="0"/>
                        </a:moveTo>
                        <a:cubicBezTo>
                          <a:pt x="2569" y="0"/>
                          <a:pt x="67" y="2502"/>
                          <a:pt x="1" y="5571"/>
                        </a:cubicBezTo>
                        <a:lnTo>
                          <a:pt x="1" y="5638"/>
                        </a:lnTo>
                        <a:cubicBezTo>
                          <a:pt x="1" y="5871"/>
                          <a:pt x="1" y="6071"/>
                          <a:pt x="34" y="6305"/>
                        </a:cubicBezTo>
                        <a:cubicBezTo>
                          <a:pt x="301" y="8840"/>
                          <a:pt x="1669" y="12543"/>
                          <a:pt x="5671" y="16912"/>
                        </a:cubicBezTo>
                        <a:cubicBezTo>
                          <a:pt x="9674" y="12543"/>
                          <a:pt x="11042" y="8807"/>
                          <a:pt x="11275" y="6305"/>
                        </a:cubicBezTo>
                        <a:cubicBezTo>
                          <a:pt x="11342" y="6071"/>
                          <a:pt x="11342" y="5838"/>
                          <a:pt x="11342" y="5638"/>
                        </a:cubicBezTo>
                        <a:lnTo>
                          <a:pt x="11342" y="5571"/>
                        </a:lnTo>
                        <a:cubicBezTo>
                          <a:pt x="11275" y="2502"/>
                          <a:pt x="8774" y="0"/>
                          <a:pt x="5671" y="0"/>
                        </a:cubicBezTo>
                        <a:close/>
                      </a:path>
                    </a:pathLst>
                  </a:custGeom>
                  <a:solidFill>
                    <a:srgbClr val="E84E40"/>
                  </a:solidFill>
                  <a:ln>
                    <a:noFill/>
                  </a:ln>
                </p:spPr>
                <p:txBody>
                  <a:bodyPr spcFirstLastPara="1" wrap="square" lIns="76188" tIns="76188" rIns="76188" bIns="76188" anchor="ctr" anchorCtr="0">
                    <a:noAutofit/>
                  </a:bodyPr>
                  <a:lstStyle/>
                  <a:p>
                    <a:endParaRPr sz="1500"/>
                  </a:p>
                </p:txBody>
              </p:sp>
              <p:sp>
                <p:nvSpPr>
                  <p:cNvPr id="126" name="TextBox 125">
                    <a:extLst>
                      <a:ext uri="{FF2B5EF4-FFF2-40B4-BE49-F238E27FC236}">
                        <a16:creationId xmlns:a16="http://schemas.microsoft.com/office/drawing/2014/main" id="{965EDE88-B567-482F-9C18-25E8A4DE9DEF}"/>
                      </a:ext>
                    </a:extLst>
                  </p:cNvPr>
                  <p:cNvSpPr txBox="1"/>
                  <p:nvPr/>
                </p:nvSpPr>
                <p:spPr>
                  <a:xfrm>
                    <a:off x="3076042" y="4115016"/>
                    <a:ext cx="363466" cy="341638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9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1</a:t>
                    </a:r>
                    <a:endParaRPr lang="en-US" sz="9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27" name="TextBox 194">
                    <a:extLst>
                      <a:ext uri="{FF2B5EF4-FFF2-40B4-BE49-F238E27FC236}">
                        <a16:creationId xmlns:a16="http://schemas.microsoft.com/office/drawing/2014/main" id="{96124E49-67F7-4920-BEDC-7BD908D15690}"/>
                      </a:ext>
                    </a:extLst>
                  </p:cNvPr>
                  <p:cNvSpPr txBox="1"/>
                  <p:nvPr/>
                </p:nvSpPr>
                <p:spPr>
                  <a:xfrm>
                    <a:off x="3338631" y="4142792"/>
                    <a:ext cx="885414" cy="318864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8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กรุงเทพฯ</a:t>
                    </a:r>
                    <a:endParaRPr lang="en-US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29" name="Google Shape;246;p33">
                    <a:extLst>
                      <a:ext uri="{FF2B5EF4-FFF2-40B4-BE49-F238E27FC236}">
                        <a16:creationId xmlns:a16="http://schemas.microsoft.com/office/drawing/2014/main" id="{C29A924A-871E-4245-B8F4-84091CB5B79C}"/>
                      </a:ext>
                    </a:extLst>
                  </p:cNvPr>
                  <p:cNvSpPr/>
                  <p:nvPr/>
                </p:nvSpPr>
                <p:spPr>
                  <a:xfrm>
                    <a:off x="3083314" y="4520043"/>
                    <a:ext cx="304760" cy="4084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43" h="16913" extrusionOk="0">
                        <a:moveTo>
                          <a:pt x="5705" y="3303"/>
                        </a:moveTo>
                        <a:cubicBezTo>
                          <a:pt x="7173" y="3303"/>
                          <a:pt x="8373" y="4504"/>
                          <a:pt x="8373" y="5971"/>
                        </a:cubicBezTo>
                        <a:cubicBezTo>
                          <a:pt x="8340" y="7472"/>
                          <a:pt x="7173" y="8640"/>
                          <a:pt x="5705" y="8640"/>
                        </a:cubicBezTo>
                        <a:cubicBezTo>
                          <a:pt x="4237" y="8640"/>
                          <a:pt x="3036" y="7406"/>
                          <a:pt x="3036" y="5971"/>
                        </a:cubicBezTo>
                        <a:cubicBezTo>
                          <a:pt x="3036" y="4504"/>
                          <a:pt x="4237" y="3303"/>
                          <a:pt x="5705" y="3303"/>
                        </a:cubicBezTo>
                        <a:close/>
                        <a:moveTo>
                          <a:pt x="5671" y="0"/>
                        </a:moveTo>
                        <a:cubicBezTo>
                          <a:pt x="2569" y="0"/>
                          <a:pt x="67" y="2502"/>
                          <a:pt x="1" y="5571"/>
                        </a:cubicBezTo>
                        <a:lnTo>
                          <a:pt x="1" y="5638"/>
                        </a:lnTo>
                        <a:cubicBezTo>
                          <a:pt x="1" y="5871"/>
                          <a:pt x="1" y="6071"/>
                          <a:pt x="34" y="6305"/>
                        </a:cubicBezTo>
                        <a:cubicBezTo>
                          <a:pt x="301" y="8840"/>
                          <a:pt x="1669" y="12543"/>
                          <a:pt x="5671" y="16912"/>
                        </a:cubicBezTo>
                        <a:cubicBezTo>
                          <a:pt x="9674" y="12543"/>
                          <a:pt x="11042" y="8807"/>
                          <a:pt x="11275" y="6305"/>
                        </a:cubicBezTo>
                        <a:cubicBezTo>
                          <a:pt x="11342" y="6071"/>
                          <a:pt x="11342" y="5838"/>
                          <a:pt x="11342" y="5638"/>
                        </a:cubicBezTo>
                        <a:lnTo>
                          <a:pt x="11342" y="5571"/>
                        </a:lnTo>
                        <a:cubicBezTo>
                          <a:pt x="11275" y="2502"/>
                          <a:pt x="8774" y="0"/>
                          <a:pt x="5671" y="0"/>
                        </a:cubicBezTo>
                        <a:close/>
                      </a:path>
                    </a:pathLst>
                  </a:custGeom>
                  <a:solidFill>
                    <a:srgbClr val="E84E40"/>
                  </a:solidFill>
                  <a:ln>
                    <a:noFill/>
                  </a:ln>
                </p:spPr>
                <p:txBody>
                  <a:bodyPr spcFirstLastPara="1" wrap="square" lIns="76188" tIns="76188" rIns="76188" bIns="76188" anchor="ctr" anchorCtr="0">
                    <a:noAutofit/>
                  </a:bodyPr>
                  <a:lstStyle/>
                  <a:p>
                    <a:endParaRPr sz="1500"/>
                  </a:p>
                </p:txBody>
              </p:sp>
              <p:sp>
                <p:nvSpPr>
                  <p:cNvPr id="130" name="TextBox 194">
                    <a:extLst>
                      <a:ext uri="{FF2B5EF4-FFF2-40B4-BE49-F238E27FC236}">
                        <a16:creationId xmlns:a16="http://schemas.microsoft.com/office/drawing/2014/main" id="{F5345183-8FF4-4DFF-BBF1-BC88489F4D85}"/>
                      </a:ext>
                    </a:extLst>
                  </p:cNvPr>
                  <p:cNvSpPr txBox="1"/>
                  <p:nvPr/>
                </p:nvSpPr>
                <p:spPr>
                  <a:xfrm>
                    <a:off x="4463820" y="4111214"/>
                    <a:ext cx="1450066" cy="318864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8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พระนครศรีอยุธยา</a:t>
                    </a:r>
                    <a:endParaRPr lang="en-US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31" name="TextBox 194">
                    <a:extLst>
                      <a:ext uri="{FF2B5EF4-FFF2-40B4-BE49-F238E27FC236}">
                        <a16:creationId xmlns:a16="http://schemas.microsoft.com/office/drawing/2014/main" id="{C9FB25FF-A21C-40A4-8976-AF7D6951640C}"/>
                      </a:ext>
                    </a:extLst>
                  </p:cNvPr>
                  <p:cNvSpPr txBox="1"/>
                  <p:nvPr/>
                </p:nvSpPr>
                <p:spPr>
                  <a:xfrm>
                    <a:off x="3358701" y="4555343"/>
                    <a:ext cx="771535" cy="318864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8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นนทบุรี</a:t>
                    </a:r>
                    <a:endParaRPr lang="en-US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33" name="TextBox 132">
                    <a:extLst>
                      <a:ext uri="{FF2B5EF4-FFF2-40B4-BE49-F238E27FC236}">
                        <a16:creationId xmlns:a16="http://schemas.microsoft.com/office/drawing/2014/main" id="{05BC2B5D-168B-448C-865C-38B028E4B9E3}"/>
                      </a:ext>
                    </a:extLst>
                  </p:cNvPr>
                  <p:cNvSpPr txBox="1"/>
                  <p:nvPr/>
                </p:nvSpPr>
                <p:spPr>
                  <a:xfrm>
                    <a:off x="3061130" y="4505097"/>
                    <a:ext cx="384820" cy="34163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th-TH" sz="9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5</a:t>
                    </a:r>
                    <a:endParaRPr lang="en-US" sz="9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35" name="TextBox 194">
                    <a:extLst>
                      <a:ext uri="{FF2B5EF4-FFF2-40B4-BE49-F238E27FC236}">
                        <a16:creationId xmlns:a16="http://schemas.microsoft.com/office/drawing/2014/main" id="{830E0678-B89A-47C7-B200-326704C3F5D4}"/>
                      </a:ext>
                    </a:extLst>
                  </p:cNvPr>
                  <p:cNvSpPr txBox="1"/>
                  <p:nvPr/>
                </p:nvSpPr>
                <p:spPr>
                  <a:xfrm>
                    <a:off x="4448627" y="5017994"/>
                    <a:ext cx="930492" cy="318864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8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นครนายก</a:t>
                    </a:r>
                    <a:endParaRPr lang="en-US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37" name="Google Shape;246;p33">
                    <a:extLst>
                      <a:ext uri="{FF2B5EF4-FFF2-40B4-BE49-F238E27FC236}">
                        <a16:creationId xmlns:a16="http://schemas.microsoft.com/office/drawing/2014/main" id="{05DC2F4C-E223-430E-9FE3-AC0EFB7356E6}"/>
                      </a:ext>
                    </a:extLst>
                  </p:cNvPr>
                  <p:cNvSpPr/>
                  <p:nvPr/>
                </p:nvSpPr>
                <p:spPr>
                  <a:xfrm>
                    <a:off x="3101161" y="4939702"/>
                    <a:ext cx="304760" cy="4084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43" h="16913" extrusionOk="0">
                        <a:moveTo>
                          <a:pt x="5705" y="3303"/>
                        </a:moveTo>
                        <a:cubicBezTo>
                          <a:pt x="7173" y="3303"/>
                          <a:pt x="8373" y="4504"/>
                          <a:pt x="8373" y="5971"/>
                        </a:cubicBezTo>
                        <a:cubicBezTo>
                          <a:pt x="8340" y="7472"/>
                          <a:pt x="7173" y="8640"/>
                          <a:pt x="5705" y="8640"/>
                        </a:cubicBezTo>
                        <a:cubicBezTo>
                          <a:pt x="4237" y="8640"/>
                          <a:pt x="3036" y="7406"/>
                          <a:pt x="3036" y="5971"/>
                        </a:cubicBezTo>
                        <a:cubicBezTo>
                          <a:pt x="3036" y="4504"/>
                          <a:pt x="4237" y="3303"/>
                          <a:pt x="5705" y="3303"/>
                        </a:cubicBezTo>
                        <a:close/>
                        <a:moveTo>
                          <a:pt x="5671" y="0"/>
                        </a:moveTo>
                        <a:cubicBezTo>
                          <a:pt x="2569" y="0"/>
                          <a:pt x="67" y="2502"/>
                          <a:pt x="1" y="5571"/>
                        </a:cubicBezTo>
                        <a:lnTo>
                          <a:pt x="1" y="5638"/>
                        </a:lnTo>
                        <a:cubicBezTo>
                          <a:pt x="1" y="5871"/>
                          <a:pt x="1" y="6071"/>
                          <a:pt x="34" y="6305"/>
                        </a:cubicBezTo>
                        <a:cubicBezTo>
                          <a:pt x="301" y="8840"/>
                          <a:pt x="1669" y="12543"/>
                          <a:pt x="5671" y="16912"/>
                        </a:cubicBezTo>
                        <a:cubicBezTo>
                          <a:pt x="9674" y="12543"/>
                          <a:pt x="11042" y="8807"/>
                          <a:pt x="11275" y="6305"/>
                        </a:cubicBezTo>
                        <a:cubicBezTo>
                          <a:pt x="11342" y="6071"/>
                          <a:pt x="11342" y="5838"/>
                          <a:pt x="11342" y="5638"/>
                        </a:cubicBezTo>
                        <a:lnTo>
                          <a:pt x="11342" y="5571"/>
                        </a:lnTo>
                        <a:cubicBezTo>
                          <a:pt x="11275" y="2502"/>
                          <a:pt x="8774" y="0"/>
                          <a:pt x="5671" y="0"/>
                        </a:cubicBezTo>
                        <a:close/>
                      </a:path>
                    </a:pathLst>
                  </a:custGeom>
                  <a:solidFill>
                    <a:srgbClr val="E84E40"/>
                  </a:solidFill>
                  <a:ln>
                    <a:noFill/>
                  </a:ln>
                </p:spPr>
                <p:txBody>
                  <a:bodyPr spcFirstLastPara="1" wrap="square" lIns="76188" tIns="76188" rIns="76188" bIns="76188" anchor="ctr" anchorCtr="0">
                    <a:noAutofit/>
                  </a:bodyPr>
                  <a:lstStyle/>
                  <a:p>
                    <a:endParaRPr sz="1500"/>
                  </a:p>
                </p:txBody>
              </p:sp>
              <p:sp>
                <p:nvSpPr>
                  <p:cNvPr id="140" name="Google Shape;246;p33">
                    <a:extLst>
                      <a:ext uri="{FF2B5EF4-FFF2-40B4-BE49-F238E27FC236}">
                        <a16:creationId xmlns:a16="http://schemas.microsoft.com/office/drawing/2014/main" id="{24961E7D-2E7A-447B-9BA5-3C9EFA8AB6B3}"/>
                      </a:ext>
                    </a:extLst>
                  </p:cNvPr>
                  <p:cNvSpPr/>
                  <p:nvPr/>
                </p:nvSpPr>
                <p:spPr>
                  <a:xfrm>
                    <a:off x="4173411" y="4533247"/>
                    <a:ext cx="313102" cy="4084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43" h="16913" extrusionOk="0">
                        <a:moveTo>
                          <a:pt x="5705" y="3303"/>
                        </a:moveTo>
                        <a:cubicBezTo>
                          <a:pt x="7173" y="3303"/>
                          <a:pt x="8373" y="4504"/>
                          <a:pt x="8373" y="5971"/>
                        </a:cubicBezTo>
                        <a:cubicBezTo>
                          <a:pt x="8340" y="7472"/>
                          <a:pt x="7173" y="8640"/>
                          <a:pt x="5705" y="8640"/>
                        </a:cubicBezTo>
                        <a:cubicBezTo>
                          <a:pt x="4237" y="8640"/>
                          <a:pt x="3036" y="7406"/>
                          <a:pt x="3036" y="5971"/>
                        </a:cubicBezTo>
                        <a:cubicBezTo>
                          <a:pt x="3036" y="4504"/>
                          <a:pt x="4237" y="3303"/>
                          <a:pt x="5705" y="3303"/>
                        </a:cubicBezTo>
                        <a:close/>
                        <a:moveTo>
                          <a:pt x="5671" y="0"/>
                        </a:moveTo>
                        <a:cubicBezTo>
                          <a:pt x="2569" y="0"/>
                          <a:pt x="67" y="2502"/>
                          <a:pt x="1" y="5571"/>
                        </a:cubicBezTo>
                        <a:lnTo>
                          <a:pt x="1" y="5638"/>
                        </a:lnTo>
                        <a:cubicBezTo>
                          <a:pt x="1" y="5871"/>
                          <a:pt x="1" y="6071"/>
                          <a:pt x="34" y="6305"/>
                        </a:cubicBezTo>
                        <a:cubicBezTo>
                          <a:pt x="301" y="8840"/>
                          <a:pt x="1669" y="12543"/>
                          <a:pt x="5671" y="16912"/>
                        </a:cubicBezTo>
                        <a:cubicBezTo>
                          <a:pt x="9674" y="12543"/>
                          <a:pt x="11042" y="8807"/>
                          <a:pt x="11275" y="6305"/>
                        </a:cubicBezTo>
                        <a:cubicBezTo>
                          <a:pt x="11342" y="6071"/>
                          <a:pt x="11342" y="5838"/>
                          <a:pt x="11342" y="5638"/>
                        </a:cubicBezTo>
                        <a:lnTo>
                          <a:pt x="11342" y="5571"/>
                        </a:lnTo>
                        <a:cubicBezTo>
                          <a:pt x="11275" y="2502"/>
                          <a:pt x="8774" y="0"/>
                          <a:pt x="5671" y="0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txBody>
                  <a:bodyPr spcFirstLastPara="1" wrap="square" lIns="76188" tIns="76188" rIns="76188" bIns="76188" anchor="ctr" anchorCtr="0">
                    <a:noAutofit/>
                  </a:bodyPr>
                  <a:lstStyle/>
                  <a:p>
                    <a:endParaRPr sz="1500"/>
                  </a:p>
                </p:txBody>
              </p:sp>
              <p:sp>
                <p:nvSpPr>
                  <p:cNvPr id="141" name="TextBox 140">
                    <a:extLst>
                      <a:ext uri="{FF2B5EF4-FFF2-40B4-BE49-F238E27FC236}">
                        <a16:creationId xmlns:a16="http://schemas.microsoft.com/office/drawing/2014/main" id="{99BB6273-D8E6-4A7C-BA63-CC6A42661095}"/>
                      </a:ext>
                    </a:extLst>
                  </p:cNvPr>
                  <p:cNvSpPr txBox="1"/>
                  <p:nvPr/>
                </p:nvSpPr>
                <p:spPr>
                  <a:xfrm>
                    <a:off x="4166088" y="4540520"/>
                    <a:ext cx="384820" cy="34163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th-TH" sz="9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5</a:t>
                    </a:r>
                    <a:endParaRPr lang="en-US" sz="9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47" name="TextBox 146">
                    <a:extLst>
                      <a:ext uri="{FF2B5EF4-FFF2-40B4-BE49-F238E27FC236}">
                        <a16:creationId xmlns:a16="http://schemas.microsoft.com/office/drawing/2014/main" id="{BEA011A6-C957-4008-96AB-E5B36F31B6F1}"/>
                      </a:ext>
                    </a:extLst>
                  </p:cNvPr>
                  <p:cNvSpPr txBox="1"/>
                  <p:nvPr/>
                </p:nvSpPr>
                <p:spPr>
                  <a:xfrm>
                    <a:off x="3048717" y="4939673"/>
                    <a:ext cx="460739" cy="341638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9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12</a:t>
                    </a:r>
                    <a:endParaRPr lang="en-US" sz="9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48" name="TextBox 194">
                    <a:extLst>
                      <a:ext uri="{FF2B5EF4-FFF2-40B4-BE49-F238E27FC236}">
                        <a16:creationId xmlns:a16="http://schemas.microsoft.com/office/drawing/2014/main" id="{1F762B8D-85C6-4349-A46F-180AACAFFE0F}"/>
                      </a:ext>
                    </a:extLst>
                  </p:cNvPr>
                  <p:cNvSpPr txBox="1"/>
                  <p:nvPr/>
                </p:nvSpPr>
                <p:spPr>
                  <a:xfrm>
                    <a:off x="3323112" y="4948763"/>
                    <a:ext cx="845082" cy="318864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8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นครปฐม</a:t>
                    </a:r>
                    <a:endParaRPr lang="en-US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08" name="TextBox 239">
                    <a:extLst>
                      <a:ext uri="{FF2B5EF4-FFF2-40B4-BE49-F238E27FC236}">
                        <a16:creationId xmlns:a16="http://schemas.microsoft.com/office/drawing/2014/main" id="{D220127B-EB88-45AB-B448-56164EFB93F0}"/>
                      </a:ext>
                    </a:extLst>
                  </p:cNvPr>
                  <p:cNvSpPr txBox="1"/>
                  <p:nvPr/>
                </p:nvSpPr>
                <p:spPr>
                  <a:xfrm>
                    <a:off x="2871220" y="1119697"/>
                    <a:ext cx="849827" cy="296087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7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หนองคาย</a:t>
                    </a:r>
                    <a:endParaRPr lang="en-US" sz="7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93" name="TextBox 189">
                    <a:extLst>
                      <a:ext uri="{FF2B5EF4-FFF2-40B4-BE49-F238E27FC236}">
                        <a16:creationId xmlns:a16="http://schemas.microsoft.com/office/drawing/2014/main" id="{754DBED4-ACEA-4C6C-B450-823DE7C848F1}"/>
                      </a:ext>
                    </a:extLst>
                  </p:cNvPr>
                  <p:cNvSpPr txBox="1"/>
                  <p:nvPr/>
                </p:nvSpPr>
                <p:spPr>
                  <a:xfrm>
                    <a:off x="1672386" y="836581"/>
                    <a:ext cx="695614" cy="318864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8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ลำปาง</a:t>
                    </a:r>
                    <a:endParaRPr lang="en-US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210" name="TextBox 209">
                    <a:extLst>
                      <a:ext uri="{FF2B5EF4-FFF2-40B4-BE49-F238E27FC236}">
                        <a16:creationId xmlns:a16="http://schemas.microsoft.com/office/drawing/2014/main" id="{75975A83-2535-4DEF-A3CB-7FCF30155287}"/>
                      </a:ext>
                    </a:extLst>
                  </p:cNvPr>
                  <p:cNvSpPr txBox="1"/>
                  <p:nvPr/>
                </p:nvSpPr>
                <p:spPr>
                  <a:xfrm>
                    <a:off x="2321264" y="2782511"/>
                    <a:ext cx="422779" cy="288591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667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15</a:t>
                    </a:r>
                    <a:endParaRPr lang="en-US" sz="667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24" name="Google Shape;246;p33">
                    <a:extLst>
                      <a:ext uri="{FF2B5EF4-FFF2-40B4-BE49-F238E27FC236}">
                        <a16:creationId xmlns:a16="http://schemas.microsoft.com/office/drawing/2014/main" id="{F4A913C4-6F9F-47B9-80A5-02D6D721DFFA}"/>
                      </a:ext>
                    </a:extLst>
                  </p:cNvPr>
                  <p:cNvSpPr/>
                  <p:nvPr/>
                </p:nvSpPr>
                <p:spPr>
                  <a:xfrm>
                    <a:off x="4170587" y="4989771"/>
                    <a:ext cx="313101" cy="4084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43" h="16913" extrusionOk="0">
                        <a:moveTo>
                          <a:pt x="5705" y="3303"/>
                        </a:moveTo>
                        <a:cubicBezTo>
                          <a:pt x="7173" y="3303"/>
                          <a:pt x="8373" y="4504"/>
                          <a:pt x="8373" y="5971"/>
                        </a:cubicBezTo>
                        <a:cubicBezTo>
                          <a:pt x="8340" y="7472"/>
                          <a:pt x="7173" y="8640"/>
                          <a:pt x="5705" y="8640"/>
                        </a:cubicBezTo>
                        <a:cubicBezTo>
                          <a:pt x="4237" y="8640"/>
                          <a:pt x="3036" y="7406"/>
                          <a:pt x="3036" y="5971"/>
                        </a:cubicBezTo>
                        <a:cubicBezTo>
                          <a:pt x="3036" y="4504"/>
                          <a:pt x="4237" y="3303"/>
                          <a:pt x="5705" y="3303"/>
                        </a:cubicBezTo>
                        <a:close/>
                        <a:moveTo>
                          <a:pt x="5671" y="0"/>
                        </a:moveTo>
                        <a:cubicBezTo>
                          <a:pt x="2569" y="0"/>
                          <a:pt x="67" y="2502"/>
                          <a:pt x="1" y="5571"/>
                        </a:cubicBezTo>
                        <a:lnTo>
                          <a:pt x="1" y="5638"/>
                        </a:lnTo>
                        <a:cubicBezTo>
                          <a:pt x="1" y="5871"/>
                          <a:pt x="1" y="6071"/>
                          <a:pt x="34" y="6305"/>
                        </a:cubicBezTo>
                        <a:cubicBezTo>
                          <a:pt x="301" y="8840"/>
                          <a:pt x="1669" y="12543"/>
                          <a:pt x="5671" y="16912"/>
                        </a:cubicBezTo>
                        <a:cubicBezTo>
                          <a:pt x="9674" y="12543"/>
                          <a:pt x="11042" y="8807"/>
                          <a:pt x="11275" y="6305"/>
                        </a:cubicBezTo>
                        <a:cubicBezTo>
                          <a:pt x="11342" y="6071"/>
                          <a:pt x="11342" y="5838"/>
                          <a:pt x="11342" y="5638"/>
                        </a:cubicBezTo>
                        <a:lnTo>
                          <a:pt x="11342" y="5571"/>
                        </a:lnTo>
                        <a:cubicBezTo>
                          <a:pt x="11275" y="2502"/>
                          <a:pt x="8774" y="0"/>
                          <a:pt x="5671" y="0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txBody>
                  <a:bodyPr spcFirstLastPara="1" wrap="square" lIns="76188" tIns="76188" rIns="76188" bIns="76188" anchor="ctr" anchorCtr="0">
                    <a:noAutofit/>
                  </a:bodyPr>
                  <a:lstStyle/>
                  <a:p>
                    <a:endParaRPr sz="1500" b="1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23" name="TextBox 122">
                    <a:extLst>
                      <a:ext uri="{FF2B5EF4-FFF2-40B4-BE49-F238E27FC236}">
                        <a16:creationId xmlns:a16="http://schemas.microsoft.com/office/drawing/2014/main" id="{85A57033-1BD5-4474-9EA9-5F79A52A49BB}"/>
                      </a:ext>
                    </a:extLst>
                  </p:cNvPr>
                  <p:cNvSpPr txBox="1"/>
                  <p:nvPr/>
                </p:nvSpPr>
                <p:spPr>
                  <a:xfrm>
                    <a:off x="4083203" y="4977622"/>
                    <a:ext cx="474974" cy="34163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th-TH" sz="9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15</a:t>
                    </a:r>
                    <a:endParaRPr lang="en-US" sz="9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</p:grpSp>
            <p:sp>
              <p:nvSpPr>
                <p:cNvPr id="167" name="TextBox 274">
                  <a:extLst>
                    <a:ext uri="{FF2B5EF4-FFF2-40B4-BE49-F238E27FC236}">
                      <a16:creationId xmlns:a16="http://schemas.microsoft.com/office/drawing/2014/main" id="{4DD275DE-3432-4DE5-BCCA-2867A6AC67E6}"/>
                    </a:ext>
                  </a:extLst>
                </p:cNvPr>
                <p:cNvSpPr txBox="1"/>
                <p:nvPr/>
              </p:nvSpPr>
              <p:spPr>
                <a:xfrm>
                  <a:off x="2542547" y="3340012"/>
                  <a:ext cx="693243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ระยอง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169" name="TextBox 189">
                  <a:extLst>
                    <a:ext uri="{FF2B5EF4-FFF2-40B4-BE49-F238E27FC236}">
                      <a16:creationId xmlns:a16="http://schemas.microsoft.com/office/drawing/2014/main" id="{68737820-F0E7-4148-B683-1C3C3B382009}"/>
                    </a:ext>
                  </a:extLst>
                </p:cNvPr>
                <p:cNvSpPr txBox="1"/>
                <p:nvPr/>
              </p:nvSpPr>
              <p:spPr>
                <a:xfrm>
                  <a:off x="1464961" y="2252139"/>
                  <a:ext cx="845082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อุทัยธานี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</p:grpSp>
          <p:sp>
            <p:nvSpPr>
              <p:cNvPr id="103" name="TextBox 265">
                <a:extLst>
                  <a:ext uri="{FF2B5EF4-FFF2-40B4-BE49-F238E27FC236}">
                    <a16:creationId xmlns:a16="http://schemas.microsoft.com/office/drawing/2014/main" id="{5A6EDF1D-D34A-48C4-8C7D-3569C9EE693D}"/>
                  </a:ext>
                </a:extLst>
              </p:cNvPr>
              <p:cNvSpPr txBox="1"/>
              <p:nvPr/>
            </p:nvSpPr>
            <p:spPr>
              <a:xfrm>
                <a:off x="2712645" y="2080779"/>
                <a:ext cx="715965" cy="218446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th-TH" sz="583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หนองบัวลำภู</a:t>
                </a:r>
                <a:endParaRPr lang="en-US" sz="583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  <p:sp>
            <p:nvSpPr>
              <p:cNvPr id="107" name="TextBox 268">
                <a:extLst>
                  <a:ext uri="{FF2B5EF4-FFF2-40B4-BE49-F238E27FC236}">
                    <a16:creationId xmlns:a16="http://schemas.microsoft.com/office/drawing/2014/main" id="{E082102E-5ACD-4DD7-8D18-36A492D51F43}"/>
                  </a:ext>
                </a:extLst>
              </p:cNvPr>
              <p:cNvSpPr txBox="1"/>
              <p:nvPr/>
            </p:nvSpPr>
            <p:spPr>
              <a:xfrm>
                <a:off x="2526331" y="2730697"/>
                <a:ext cx="685188" cy="218446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th-TH" sz="583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นครราชสีมา</a:t>
                </a:r>
                <a:endParaRPr lang="en-US" sz="583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B24AD8A7-D5F0-4245-AB50-7F1625A27880}"/>
                </a:ext>
              </a:extLst>
            </p:cNvPr>
            <p:cNvSpPr txBox="1"/>
            <p:nvPr/>
          </p:nvSpPr>
          <p:spPr>
            <a:xfrm>
              <a:off x="2083560" y="3186512"/>
              <a:ext cx="288926" cy="233988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667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</a:t>
              </a:r>
              <a:endParaRPr lang="en-US" sz="667" b="1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15" name="TextBox 274">
              <a:extLst>
                <a:ext uri="{FF2B5EF4-FFF2-40B4-BE49-F238E27FC236}">
                  <a16:creationId xmlns:a16="http://schemas.microsoft.com/office/drawing/2014/main" id="{741BB1DC-CD48-4A33-84A6-CC8D5B5EFDA6}"/>
                </a:ext>
              </a:extLst>
            </p:cNvPr>
            <p:cNvSpPr txBox="1"/>
            <p:nvPr/>
          </p:nvSpPr>
          <p:spPr>
            <a:xfrm>
              <a:off x="1014597" y="5250156"/>
              <a:ext cx="506292" cy="25853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80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ภูเก็ต</a:t>
              </a:r>
              <a:endParaRPr lang="en-US" sz="800" b="1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16" name="Google Shape;246;p33">
              <a:extLst>
                <a:ext uri="{FF2B5EF4-FFF2-40B4-BE49-F238E27FC236}">
                  <a16:creationId xmlns:a16="http://schemas.microsoft.com/office/drawing/2014/main" id="{7F53F4E0-87C9-4E3F-8BEB-DF14B6B22FEB}"/>
                </a:ext>
              </a:extLst>
            </p:cNvPr>
            <p:cNvSpPr/>
            <p:nvPr/>
          </p:nvSpPr>
          <p:spPr>
            <a:xfrm>
              <a:off x="3829640" y="4131108"/>
              <a:ext cx="253861" cy="331170"/>
            </a:xfrm>
            <a:custGeom>
              <a:avLst/>
              <a:gdLst/>
              <a:ahLst/>
              <a:cxnLst/>
              <a:rect l="l" t="t" r="r" b="b"/>
              <a:pathLst>
                <a:path w="11343" h="16913" extrusionOk="0">
                  <a:moveTo>
                    <a:pt x="5705" y="3303"/>
                  </a:moveTo>
                  <a:cubicBezTo>
                    <a:pt x="7173" y="3303"/>
                    <a:pt x="8373" y="4504"/>
                    <a:pt x="8373" y="5971"/>
                  </a:cubicBezTo>
                  <a:cubicBezTo>
                    <a:pt x="8340" y="7472"/>
                    <a:pt x="7173" y="8640"/>
                    <a:pt x="5705" y="8640"/>
                  </a:cubicBezTo>
                  <a:cubicBezTo>
                    <a:pt x="4237" y="8640"/>
                    <a:pt x="3036" y="7406"/>
                    <a:pt x="3036" y="5971"/>
                  </a:cubicBezTo>
                  <a:cubicBezTo>
                    <a:pt x="3036" y="4504"/>
                    <a:pt x="4237" y="3303"/>
                    <a:pt x="5705" y="3303"/>
                  </a:cubicBezTo>
                  <a:close/>
                  <a:moveTo>
                    <a:pt x="5671" y="0"/>
                  </a:moveTo>
                  <a:cubicBezTo>
                    <a:pt x="2569" y="0"/>
                    <a:pt x="67" y="2502"/>
                    <a:pt x="1" y="5571"/>
                  </a:cubicBezTo>
                  <a:lnTo>
                    <a:pt x="1" y="5638"/>
                  </a:lnTo>
                  <a:cubicBezTo>
                    <a:pt x="1" y="5871"/>
                    <a:pt x="1" y="6071"/>
                    <a:pt x="34" y="6305"/>
                  </a:cubicBezTo>
                  <a:cubicBezTo>
                    <a:pt x="301" y="8840"/>
                    <a:pt x="1669" y="12543"/>
                    <a:pt x="5671" y="16912"/>
                  </a:cubicBezTo>
                  <a:cubicBezTo>
                    <a:pt x="9674" y="12543"/>
                    <a:pt x="11042" y="8807"/>
                    <a:pt x="11275" y="6305"/>
                  </a:cubicBezTo>
                  <a:cubicBezTo>
                    <a:pt x="11342" y="6071"/>
                    <a:pt x="11342" y="5838"/>
                    <a:pt x="11342" y="5638"/>
                  </a:cubicBezTo>
                  <a:lnTo>
                    <a:pt x="11342" y="5571"/>
                  </a:lnTo>
                  <a:cubicBezTo>
                    <a:pt x="11275" y="2502"/>
                    <a:pt x="8774" y="0"/>
                    <a:pt x="5671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76188" tIns="76188" rIns="76188" bIns="76188" anchor="ctr" anchorCtr="0">
              <a:noAutofit/>
            </a:bodyPr>
            <a:lstStyle/>
            <a:p>
              <a:endParaRPr sz="1500"/>
            </a:p>
          </p:txBody>
        </p:sp>
        <p:sp>
          <p:nvSpPr>
            <p:cNvPr id="110" name="Google Shape;246;p33">
              <a:extLst>
                <a:ext uri="{FF2B5EF4-FFF2-40B4-BE49-F238E27FC236}">
                  <a16:creationId xmlns:a16="http://schemas.microsoft.com/office/drawing/2014/main" id="{069F48D1-D053-473C-B1E4-D184CB912DFC}"/>
                </a:ext>
              </a:extLst>
            </p:cNvPr>
            <p:cNvSpPr/>
            <p:nvPr/>
          </p:nvSpPr>
          <p:spPr>
            <a:xfrm>
              <a:off x="2964568" y="5178027"/>
              <a:ext cx="247098" cy="331170"/>
            </a:xfrm>
            <a:custGeom>
              <a:avLst/>
              <a:gdLst/>
              <a:ahLst/>
              <a:cxnLst/>
              <a:rect l="l" t="t" r="r" b="b"/>
              <a:pathLst>
                <a:path w="11343" h="16913" extrusionOk="0">
                  <a:moveTo>
                    <a:pt x="5705" y="3303"/>
                  </a:moveTo>
                  <a:cubicBezTo>
                    <a:pt x="7173" y="3303"/>
                    <a:pt x="8373" y="4504"/>
                    <a:pt x="8373" y="5971"/>
                  </a:cubicBezTo>
                  <a:cubicBezTo>
                    <a:pt x="8340" y="7472"/>
                    <a:pt x="7173" y="8640"/>
                    <a:pt x="5705" y="8640"/>
                  </a:cubicBezTo>
                  <a:cubicBezTo>
                    <a:pt x="4237" y="8640"/>
                    <a:pt x="3036" y="7406"/>
                    <a:pt x="3036" y="5971"/>
                  </a:cubicBezTo>
                  <a:cubicBezTo>
                    <a:pt x="3036" y="4504"/>
                    <a:pt x="4237" y="3303"/>
                    <a:pt x="5705" y="3303"/>
                  </a:cubicBezTo>
                  <a:close/>
                  <a:moveTo>
                    <a:pt x="5671" y="0"/>
                  </a:moveTo>
                  <a:cubicBezTo>
                    <a:pt x="2569" y="0"/>
                    <a:pt x="67" y="2502"/>
                    <a:pt x="1" y="5571"/>
                  </a:cubicBezTo>
                  <a:lnTo>
                    <a:pt x="1" y="5638"/>
                  </a:lnTo>
                  <a:cubicBezTo>
                    <a:pt x="1" y="5871"/>
                    <a:pt x="1" y="6071"/>
                    <a:pt x="34" y="6305"/>
                  </a:cubicBezTo>
                  <a:cubicBezTo>
                    <a:pt x="301" y="8840"/>
                    <a:pt x="1669" y="12543"/>
                    <a:pt x="5671" y="16912"/>
                  </a:cubicBezTo>
                  <a:cubicBezTo>
                    <a:pt x="9674" y="12543"/>
                    <a:pt x="11042" y="8807"/>
                    <a:pt x="11275" y="6305"/>
                  </a:cubicBezTo>
                  <a:cubicBezTo>
                    <a:pt x="11342" y="6071"/>
                    <a:pt x="11342" y="5838"/>
                    <a:pt x="11342" y="5638"/>
                  </a:cubicBezTo>
                  <a:lnTo>
                    <a:pt x="11342" y="5571"/>
                  </a:lnTo>
                  <a:cubicBezTo>
                    <a:pt x="11275" y="2502"/>
                    <a:pt x="8774" y="0"/>
                    <a:pt x="5671" y="0"/>
                  </a:cubicBezTo>
                  <a:close/>
                </a:path>
              </a:pathLst>
            </a:custGeom>
            <a:solidFill>
              <a:srgbClr val="E84E40"/>
            </a:solidFill>
            <a:ln>
              <a:noFill/>
            </a:ln>
          </p:spPr>
          <p:txBody>
            <a:bodyPr spcFirstLastPara="1" wrap="square" lIns="76188" tIns="76188" rIns="76188" bIns="76188" anchor="ctr" anchorCtr="0">
              <a:noAutofit/>
            </a:bodyPr>
            <a:lstStyle/>
            <a:p>
              <a:endParaRPr sz="1500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4B1F2E6C-9070-4536-9551-66D0C3D55658}"/>
                </a:ext>
              </a:extLst>
            </p:cNvPr>
            <p:cNvSpPr txBox="1"/>
            <p:nvPr/>
          </p:nvSpPr>
          <p:spPr>
            <a:xfrm>
              <a:off x="2922047" y="5178002"/>
              <a:ext cx="379334" cy="276998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90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13</a:t>
              </a:r>
              <a:endParaRPr lang="en-US" sz="900" b="1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18" name="TextBox 194">
              <a:extLst>
                <a:ext uri="{FF2B5EF4-FFF2-40B4-BE49-F238E27FC236}">
                  <a16:creationId xmlns:a16="http://schemas.microsoft.com/office/drawing/2014/main" id="{50AAA35D-D70B-440A-878E-BF3D28AC480E}"/>
                </a:ext>
              </a:extLst>
            </p:cNvPr>
            <p:cNvSpPr txBox="1"/>
            <p:nvPr/>
          </p:nvSpPr>
          <p:spPr>
            <a:xfrm>
              <a:off x="3098034" y="5185117"/>
              <a:ext cx="760208" cy="25853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 </a:t>
              </a:r>
              <a:r>
                <a:rPr lang="en-US" sz="800" b="1" dirty="0" err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ปทุมธานี</a:t>
              </a:r>
              <a:endParaRPr lang="en-US" sz="800" b="1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1BFC79BB-233E-4F9C-9D51-F87EBCC90AF4}"/>
              </a:ext>
            </a:extLst>
          </p:cNvPr>
          <p:cNvSpPr/>
          <p:nvPr/>
        </p:nvSpPr>
        <p:spPr>
          <a:xfrm>
            <a:off x="6213139" y="2863965"/>
            <a:ext cx="1710000" cy="2646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41275" cmpd="sng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100" b="1" spc="-100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</a:t>
            </a:r>
            <a:r>
              <a:rPr lang="en-US" sz="1100" b="1" spc="-100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</a:t>
            </a:r>
            <a:r>
              <a:rPr lang="th-TH" sz="1100" b="1" spc="-100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. </a:t>
            </a:r>
            <a:r>
              <a:rPr lang="th-TH" sz="1100" b="1" spc="-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ชลบุรี                               8.41</a:t>
            </a:r>
            <a:endParaRPr lang="th-TH" sz="1100" b="1" spc="-100" dirty="0">
              <a:solidFill>
                <a:schemeClr val="tx1">
                  <a:lumMod val="95000"/>
                  <a:lumOff val="5000"/>
                </a:schemeClr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13" name="TextBox 228">
            <a:extLst>
              <a:ext uri="{FF2B5EF4-FFF2-40B4-BE49-F238E27FC236}">
                <a16:creationId xmlns:a16="http://schemas.microsoft.com/office/drawing/2014/main" id="{258E9632-2E7E-4A78-B039-D43FE18D0E0F}"/>
              </a:ext>
            </a:extLst>
          </p:cNvPr>
          <p:cNvSpPr txBox="1"/>
          <p:nvPr/>
        </p:nvSpPr>
        <p:spPr>
          <a:xfrm>
            <a:off x="1702631" y="1498584"/>
            <a:ext cx="564578" cy="21544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8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อุตรดิตถ์</a:t>
            </a:r>
            <a:endParaRPr lang="en-US" sz="8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14" name="TextBox 228">
            <a:extLst>
              <a:ext uri="{FF2B5EF4-FFF2-40B4-BE49-F238E27FC236}">
                <a16:creationId xmlns:a16="http://schemas.microsoft.com/office/drawing/2014/main" id="{2AF7386E-CA07-4E31-9BE7-F2AF6DA59EEE}"/>
              </a:ext>
            </a:extLst>
          </p:cNvPr>
          <p:cNvSpPr txBox="1"/>
          <p:nvPr/>
        </p:nvSpPr>
        <p:spPr>
          <a:xfrm>
            <a:off x="3022368" y="2220244"/>
            <a:ext cx="724878" cy="21544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8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อุบลราชธานี</a:t>
            </a:r>
            <a:endParaRPr lang="en-US" sz="8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17" name="TextBox 274">
            <a:extLst>
              <a:ext uri="{FF2B5EF4-FFF2-40B4-BE49-F238E27FC236}">
                <a16:creationId xmlns:a16="http://schemas.microsoft.com/office/drawing/2014/main" id="{457EE97E-CBC8-48FC-AE3B-271C1A7FA57C}"/>
              </a:ext>
            </a:extLst>
          </p:cNvPr>
          <p:cNvSpPr txBox="1"/>
          <p:nvPr/>
        </p:nvSpPr>
        <p:spPr>
          <a:xfrm>
            <a:off x="1434993" y="2892272"/>
            <a:ext cx="527709" cy="21544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8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เพชรบุรี</a:t>
            </a:r>
            <a:endParaRPr lang="en-US" sz="8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20" name="TextBox 270">
            <a:extLst>
              <a:ext uri="{FF2B5EF4-FFF2-40B4-BE49-F238E27FC236}">
                <a16:creationId xmlns:a16="http://schemas.microsoft.com/office/drawing/2014/main" id="{5AA54DA6-847F-4CE3-9CE0-67DCF29CF171}"/>
              </a:ext>
            </a:extLst>
          </p:cNvPr>
          <p:cNvSpPr txBox="1"/>
          <p:nvPr/>
        </p:nvSpPr>
        <p:spPr>
          <a:xfrm>
            <a:off x="1712903" y="4615437"/>
            <a:ext cx="473206" cy="21544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8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สงขลา</a:t>
            </a:r>
            <a:endParaRPr lang="en-US" sz="8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28" name="TextBox 270">
            <a:extLst>
              <a:ext uri="{FF2B5EF4-FFF2-40B4-BE49-F238E27FC236}">
                <a16:creationId xmlns:a16="http://schemas.microsoft.com/office/drawing/2014/main" id="{00CC75C9-4D89-4A4D-8D31-25D3798DE8E5}"/>
              </a:ext>
            </a:extLst>
          </p:cNvPr>
          <p:cNvSpPr txBox="1"/>
          <p:nvPr/>
        </p:nvSpPr>
        <p:spPr>
          <a:xfrm>
            <a:off x="1865950" y="4890479"/>
            <a:ext cx="413896" cy="21544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8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ยะลา</a:t>
            </a:r>
            <a:endParaRPr lang="en-US" sz="8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E10DED89-1C58-40A1-AD3F-950357A8EE92}"/>
              </a:ext>
            </a:extLst>
          </p:cNvPr>
          <p:cNvSpPr/>
          <p:nvPr/>
        </p:nvSpPr>
        <p:spPr>
          <a:xfrm>
            <a:off x="8031802" y="1157063"/>
            <a:ext cx="1710000" cy="2646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41275" cmpd="sng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100" b="1" spc="-100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13. พิษณุโลก                      8 .69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7B33623B-0B01-474D-AE9C-A6D3273107AF}"/>
              </a:ext>
            </a:extLst>
          </p:cNvPr>
          <p:cNvSpPr/>
          <p:nvPr/>
        </p:nvSpPr>
        <p:spPr>
          <a:xfrm>
            <a:off x="8026944" y="1524004"/>
            <a:ext cx="1710000" cy="2646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41275" cmpd="sng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100" b="1" spc="-100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14. </a:t>
            </a:r>
            <a:r>
              <a:rPr lang="th-TH" sz="1100" b="1" spc="-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อุทัยธานี                      8.86</a:t>
            </a:r>
            <a:endParaRPr lang="th-TH" sz="1100" b="1" spc="-100" dirty="0">
              <a:solidFill>
                <a:schemeClr val="tx1">
                  <a:lumMod val="95000"/>
                  <a:lumOff val="5000"/>
                </a:schemeClr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12" name="TextBox 274">
            <a:extLst>
              <a:ext uri="{FF2B5EF4-FFF2-40B4-BE49-F238E27FC236}">
                <a16:creationId xmlns:a16="http://schemas.microsoft.com/office/drawing/2014/main" id="{66140D28-C2DC-4B76-B7E0-529511B2EB69}"/>
              </a:ext>
            </a:extLst>
          </p:cNvPr>
          <p:cNvSpPr txBox="1"/>
          <p:nvPr/>
        </p:nvSpPr>
        <p:spPr>
          <a:xfrm>
            <a:off x="1191340" y="1741792"/>
            <a:ext cx="367408" cy="21544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8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ตาก</a:t>
            </a:r>
            <a:endParaRPr lang="en-US" sz="8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38" name="TextBox 239">
            <a:extLst>
              <a:ext uri="{FF2B5EF4-FFF2-40B4-BE49-F238E27FC236}">
                <a16:creationId xmlns:a16="http://schemas.microsoft.com/office/drawing/2014/main" id="{212FBE31-0B54-447D-8D6A-7F4EE1F92539}"/>
              </a:ext>
            </a:extLst>
          </p:cNvPr>
          <p:cNvSpPr txBox="1"/>
          <p:nvPr/>
        </p:nvSpPr>
        <p:spPr>
          <a:xfrm>
            <a:off x="2762540" y="1653700"/>
            <a:ext cx="461986" cy="18203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583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สกลนคร</a:t>
            </a:r>
            <a:endParaRPr lang="en-US" sz="583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39" name="TextBox 274">
            <a:extLst>
              <a:ext uri="{FF2B5EF4-FFF2-40B4-BE49-F238E27FC236}">
                <a16:creationId xmlns:a16="http://schemas.microsoft.com/office/drawing/2014/main" id="{12E00477-836D-46E7-A982-D2B68B87F7F6}"/>
              </a:ext>
            </a:extLst>
          </p:cNvPr>
          <p:cNvSpPr txBox="1"/>
          <p:nvPr/>
        </p:nvSpPr>
        <p:spPr>
          <a:xfrm>
            <a:off x="1101225" y="2489802"/>
            <a:ext cx="638316" cy="21544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8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กาญจนบุรี</a:t>
            </a:r>
            <a:endParaRPr lang="en-US" sz="8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FAECB332-4B46-4C8D-A865-2BAB4CBAEDE6}"/>
              </a:ext>
            </a:extLst>
          </p:cNvPr>
          <p:cNvSpPr txBox="1"/>
          <p:nvPr/>
        </p:nvSpPr>
        <p:spPr>
          <a:xfrm>
            <a:off x="1605966" y="2635122"/>
            <a:ext cx="279244" cy="19499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667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12</a:t>
            </a:r>
            <a:endParaRPr lang="en-US" sz="667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43" name="Google Shape;246;p33">
            <a:extLst>
              <a:ext uri="{FF2B5EF4-FFF2-40B4-BE49-F238E27FC236}">
                <a16:creationId xmlns:a16="http://schemas.microsoft.com/office/drawing/2014/main" id="{BD0AA12C-FC29-4248-8B53-2A6093725A60}"/>
              </a:ext>
            </a:extLst>
          </p:cNvPr>
          <p:cNvSpPr/>
          <p:nvPr/>
        </p:nvSpPr>
        <p:spPr>
          <a:xfrm>
            <a:off x="2476325" y="4620415"/>
            <a:ext cx="205915" cy="275975"/>
          </a:xfrm>
          <a:custGeom>
            <a:avLst/>
            <a:gdLst/>
            <a:ahLst/>
            <a:cxnLst/>
            <a:rect l="l" t="t" r="r" b="b"/>
            <a:pathLst>
              <a:path w="11343" h="16913" extrusionOk="0">
                <a:moveTo>
                  <a:pt x="5705" y="3303"/>
                </a:moveTo>
                <a:cubicBezTo>
                  <a:pt x="7173" y="3303"/>
                  <a:pt x="8373" y="4504"/>
                  <a:pt x="8373" y="5971"/>
                </a:cubicBezTo>
                <a:cubicBezTo>
                  <a:pt x="8340" y="7472"/>
                  <a:pt x="7173" y="8640"/>
                  <a:pt x="5705" y="8640"/>
                </a:cubicBezTo>
                <a:cubicBezTo>
                  <a:pt x="4237" y="8640"/>
                  <a:pt x="3036" y="7406"/>
                  <a:pt x="3036" y="5971"/>
                </a:cubicBezTo>
                <a:cubicBezTo>
                  <a:pt x="3036" y="4504"/>
                  <a:pt x="4237" y="3303"/>
                  <a:pt x="5705" y="3303"/>
                </a:cubicBezTo>
                <a:close/>
                <a:moveTo>
                  <a:pt x="5671" y="0"/>
                </a:moveTo>
                <a:cubicBezTo>
                  <a:pt x="2569" y="0"/>
                  <a:pt x="67" y="2502"/>
                  <a:pt x="1" y="5571"/>
                </a:cubicBezTo>
                <a:lnTo>
                  <a:pt x="1" y="5638"/>
                </a:lnTo>
                <a:cubicBezTo>
                  <a:pt x="1" y="5871"/>
                  <a:pt x="1" y="6071"/>
                  <a:pt x="34" y="6305"/>
                </a:cubicBezTo>
                <a:cubicBezTo>
                  <a:pt x="301" y="8840"/>
                  <a:pt x="1669" y="12543"/>
                  <a:pt x="5671" y="16912"/>
                </a:cubicBezTo>
                <a:cubicBezTo>
                  <a:pt x="9674" y="12543"/>
                  <a:pt x="11042" y="8807"/>
                  <a:pt x="11275" y="6305"/>
                </a:cubicBezTo>
                <a:cubicBezTo>
                  <a:pt x="11342" y="6071"/>
                  <a:pt x="11342" y="5838"/>
                  <a:pt x="11342" y="5638"/>
                </a:cubicBezTo>
                <a:lnTo>
                  <a:pt x="11342" y="5571"/>
                </a:lnTo>
                <a:cubicBezTo>
                  <a:pt x="11275" y="2502"/>
                  <a:pt x="8774" y="0"/>
                  <a:pt x="5671" y="0"/>
                </a:cubicBezTo>
                <a:close/>
              </a:path>
            </a:pathLst>
          </a:custGeom>
          <a:solidFill>
            <a:srgbClr val="E84E40"/>
          </a:solidFill>
          <a:ln>
            <a:noFill/>
          </a:ln>
        </p:spPr>
        <p:txBody>
          <a:bodyPr spcFirstLastPara="1" wrap="square" lIns="76188" tIns="76188" rIns="76188" bIns="76188" anchor="ctr" anchorCtr="0">
            <a:noAutofit/>
          </a:bodyPr>
          <a:lstStyle/>
          <a:p>
            <a:endParaRPr sz="1500"/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8ED80614-989B-4370-8082-5135F1A4E9CD}"/>
              </a:ext>
            </a:extLst>
          </p:cNvPr>
          <p:cNvSpPr txBox="1"/>
          <p:nvPr/>
        </p:nvSpPr>
        <p:spPr>
          <a:xfrm>
            <a:off x="2440891" y="4620394"/>
            <a:ext cx="316112" cy="23083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9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16</a:t>
            </a:r>
            <a:endParaRPr lang="en-US" sz="9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45" name="TextBox 194">
            <a:extLst>
              <a:ext uri="{FF2B5EF4-FFF2-40B4-BE49-F238E27FC236}">
                <a16:creationId xmlns:a16="http://schemas.microsoft.com/office/drawing/2014/main" id="{1F442ECE-BA0E-411E-9AA8-7A9BF2A9FBC6}"/>
              </a:ext>
            </a:extLst>
          </p:cNvPr>
          <p:cNvSpPr txBox="1"/>
          <p:nvPr/>
        </p:nvSpPr>
        <p:spPr>
          <a:xfrm>
            <a:off x="2587548" y="4626323"/>
            <a:ext cx="829073" cy="21544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</a:t>
            </a:r>
            <a:r>
              <a:rPr lang="th-TH" sz="8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สมุทรปราการ</a:t>
            </a:r>
            <a:endParaRPr lang="en-US" sz="8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63" name="Rectangle: Rounded Corners 162">
            <a:extLst>
              <a:ext uri="{FF2B5EF4-FFF2-40B4-BE49-F238E27FC236}">
                <a16:creationId xmlns:a16="http://schemas.microsoft.com/office/drawing/2014/main" id="{9C47D6EF-FD0E-4472-80D0-F4C9BDFDF354}"/>
              </a:ext>
            </a:extLst>
          </p:cNvPr>
          <p:cNvSpPr/>
          <p:nvPr/>
        </p:nvSpPr>
        <p:spPr>
          <a:xfrm>
            <a:off x="8026944" y="2542518"/>
            <a:ext cx="1710000" cy="27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41275" cmpd="sng">
            <a:solidFill>
              <a:schemeClr val="accent6">
                <a:lumMod val="60000"/>
                <a:lumOff val="4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17. มหาสารคาม      9.91</a:t>
            </a:r>
          </a:p>
        </p:txBody>
      </p:sp>
      <p:sp>
        <p:nvSpPr>
          <p:cNvPr id="164" name="Rectangle: Rounded Corners 163">
            <a:extLst>
              <a:ext uri="{FF2B5EF4-FFF2-40B4-BE49-F238E27FC236}">
                <a16:creationId xmlns:a16="http://schemas.microsoft.com/office/drawing/2014/main" id="{C5DEDDE5-0109-45B2-9EC0-285D574B4878}"/>
              </a:ext>
            </a:extLst>
          </p:cNvPr>
          <p:cNvSpPr/>
          <p:nvPr/>
        </p:nvSpPr>
        <p:spPr>
          <a:xfrm>
            <a:off x="8028595" y="1850873"/>
            <a:ext cx="1710000" cy="27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41275" cmpd="sng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15. นครนายก         9.10</a:t>
            </a:r>
          </a:p>
        </p:txBody>
      </p:sp>
      <p:sp>
        <p:nvSpPr>
          <p:cNvPr id="165" name="Rectangle: Rounded Corners 164">
            <a:extLst>
              <a:ext uri="{FF2B5EF4-FFF2-40B4-BE49-F238E27FC236}">
                <a16:creationId xmlns:a16="http://schemas.microsoft.com/office/drawing/2014/main" id="{A99A2D2E-62C7-427A-A5B0-2E4004CFA806}"/>
              </a:ext>
            </a:extLst>
          </p:cNvPr>
          <p:cNvSpPr/>
          <p:nvPr/>
        </p:nvSpPr>
        <p:spPr>
          <a:xfrm>
            <a:off x="8028595" y="2196252"/>
            <a:ext cx="1689444" cy="2827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41275" cmpd="sng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16. ตาก                   9.19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99BB6273-D8E6-4A7C-BA63-CC6A42661095}"/>
              </a:ext>
            </a:extLst>
          </p:cNvPr>
          <p:cNvSpPr txBox="1"/>
          <p:nvPr/>
        </p:nvSpPr>
        <p:spPr>
          <a:xfrm>
            <a:off x="3170689" y="3437154"/>
            <a:ext cx="2551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9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</a:t>
            </a:r>
            <a:endParaRPr lang="en-US" sz="9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132" name="Group 131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149" name="Group 148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151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160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161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154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155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156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158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159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150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8273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72552" y="322352"/>
            <a:ext cx="9017000" cy="530046"/>
            <a:chOff x="0" y="0"/>
            <a:chExt cx="21640800" cy="1272111"/>
          </a:xfrm>
        </p:grpSpPr>
        <p:sp>
          <p:nvSpPr>
            <p:cNvPr id="6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3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สืบเนื่องจากการประชุม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4659804" y="167160"/>
              <a:ext cx="12321194" cy="389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2"/>
                </a:lnSpc>
              </a:pPr>
              <a:endParaRPr lang="en-US" sz="1222" b="1" dirty="0">
                <a:solidFill>
                  <a:srgbClr val="00296B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04</a:t>
              </a:r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Rectangle 33"/>
          <p:cNvSpPr/>
          <p:nvPr/>
        </p:nvSpPr>
        <p:spPr>
          <a:xfrm>
            <a:off x="1702861" y="2668568"/>
            <a:ext cx="6764313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h-TH" sz="2000" b="1" kern="0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3.1 เรื่องสืบเนื่องจากการประชุม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60" name="Group 59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62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68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69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63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64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65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66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67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61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51509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TextBox 309">
            <a:extLst>
              <a:ext uri="{FF2B5EF4-FFF2-40B4-BE49-F238E27FC236}">
                <a16:creationId xmlns:a16="http://schemas.microsoft.com/office/drawing/2014/main" id="{DBACCF46-71A4-4F98-A38C-1A0BF97B3D16}"/>
              </a:ext>
            </a:extLst>
          </p:cNvPr>
          <p:cNvSpPr txBox="1"/>
          <p:nvPr/>
        </p:nvSpPr>
        <p:spPr>
          <a:xfrm>
            <a:off x="4755258" y="946946"/>
            <a:ext cx="4994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th-TH" sz="1600" b="1" dirty="0">
                <a:ln w="9525">
                  <a:noFill/>
                  <a:prstDash val="solid"/>
                </a:ln>
                <a:latin typeface="Chulabhorn Likit Text" panose="00000500000000000000" pitchFamily="50" charset="-34"/>
                <a:ea typeface="Noto Sans" panose="020B0502040504020204" pitchFamily="34"/>
                <a:cs typeface="Chulabhorn Likit Text" panose="00000500000000000000" pitchFamily="50" charset="-34"/>
              </a:rPr>
              <a:t>หนี้เกินกำหนดชำระคงเหลือมากที่สุด 20 อันดับแรก</a:t>
            </a:r>
            <a:endParaRPr lang="en-GB" sz="1600" b="1" dirty="0">
              <a:ln w="9525">
                <a:noFill/>
                <a:prstDash val="solid"/>
              </a:ln>
              <a:latin typeface="Chulabhorn Likit Text" panose="00000500000000000000" pitchFamily="50" charset="-34"/>
              <a:ea typeface="Noto Sans" panose="020B0502040504020204" pitchFamily="34"/>
              <a:cs typeface="Chulabhorn Likit Text" panose="00000500000000000000" pitchFamily="50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49768" y="1369480"/>
            <a:ext cx="5283714" cy="2651071"/>
            <a:chOff x="4775783" y="605333"/>
            <a:chExt cx="5283714" cy="2651071"/>
          </a:xfrm>
        </p:grpSpPr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28974180-6070-44BD-AC14-CCCE448CDEE1}"/>
                </a:ext>
              </a:extLst>
            </p:cNvPr>
            <p:cNvSpPr/>
            <p:nvPr/>
          </p:nvSpPr>
          <p:spPr>
            <a:xfrm>
              <a:off x="4787881" y="994731"/>
              <a:ext cx="1710000" cy="315000"/>
            </a:xfrm>
            <a:prstGeom prst="roundRect">
              <a:avLst/>
            </a:prstGeom>
            <a:solidFill>
              <a:srgbClr val="FFD5D6"/>
            </a:solidFill>
            <a:ln w="41275" cmpd="sng">
              <a:solidFill>
                <a:srgbClr val="F07474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2. บึงกาฬ              38.19</a:t>
              </a:r>
            </a:p>
          </p:txBody>
        </p:sp>
        <p:sp>
          <p:nvSpPr>
            <p:cNvPr id="100" name="Rectangle: Rounded Corners 99">
              <a:extLst>
                <a:ext uri="{FF2B5EF4-FFF2-40B4-BE49-F238E27FC236}">
                  <a16:creationId xmlns:a16="http://schemas.microsoft.com/office/drawing/2014/main" id="{0933F02F-A3F8-494E-9FF5-B6D135377883}"/>
                </a:ext>
              </a:extLst>
            </p:cNvPr>
            <p:cNvSpPr/>
            <p:nvPr/>
          </p:nvSpPr>
          <p:spPr>
            <a:xfrm>
              <a:off x="4781955" y="1383305"/>
              <a:ext cx="1710000" cy="315000"/>
            </a:xfrm>
            <a:prstGeom prst="roundRect">
              <a:avLst/>
            </a:prstGeom>
            <a:solidFill>
              <a:srgbClr val="FFD5D6"/>
            </a:solidFill>
            <a:ln w="41275" cmpd="sng">
              <a:solidFill>
                <a:srgbClr val="F07474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3. อุดรธานี           38.08</a:t>
              </a:r>
            </a:p>
          </p:txBody>
        </p:sp>
        <p:sp>
          <p:nvSpPr>
            <p:cNvPr id="101" name="Rectangle: Rounded Corners 100">
              <a:extLst>
                <a:ext uri="{FF2B5EF4-FFF2-40B4-BE49-F238E27FC236}">
                  <a16:creationId xmlns:a16="http://schemas.microsoft.com/office/drawing/2014/main" id="{4FE5A391-DBB6-4DDB-8095-9B9D563C4A95}"/>
                </a:ext>
              </a:extLst>
            </p:cNvPr>
            <p:cNvSpPr/>
            <p:nvPr/>
          </p:nvSpPr>
          <p:spPr>
            <a:xfrm>
              <a:off x="4775783" y="1776175"/>
              <a:ext cx="1710000" cy="315000"/>
            </a:xfrm>
            <a:prstGeom prst="roundRect">
              <a:avLst/>
            </a:prstGeom>
            <a:solidFill>
              <a:srgbClr val="FFD5D6"/>
            </a:solidFill>
            <a:ln w="41275" cmpd="sng">
              <a:solidFill>
                <a:srgbClr val="F07474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4. </a:t>
              </a:r>
              <a:r>
                <a:rPr lang="th-TH" sz="1100" b="1" spc="-3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หนองคาย            33.26</a:t>
              </a:r>
            </a:p>
          </p:txBody>
        </p:sp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3FFE8F4D-AB84-41AA-95CC-5887B3C251B1}"/>
                </a:ext>
              </a:extLst>
            </p:cNvPr>
            <p:cNvSpPr/>
            <p:nvPr/>
          </p:nvSpPr>
          <p:spPr>
            <a:xfrm>
              <a:off x="4781955" y="2168475"/>
              <a:ext cx="1710000" cy="315000"/>
            </a:xfrm>
            <a:prstGeom prst="roundRect">
              <a:avLst/>
            </a:prstGeom>
            <a:solidFill>
              <a:srgbClr val="FFD5D6"/>
            </a:solidFill>
            <a:ln w="41275" cmpd="sng">
              <a:solidFill>
                <a:srgbClr val="F07474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5. นนทบุรี             33.22</a:t>
              </a:r>
            </a:p>
          </p:txBody>
        </p:sp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D55F9375-7B34-46F4-AB8B-FA005F5ED7F8}"/>
                </a:ext>
              </a:extLst>
            </p:cNvPr>
            <p:cNvSpPr/>
            <p:nvPr/>
          </p:nvSpPr>
          <p:spPr>
            <a:xfrm>
              <a:off x="6557223" y="609584"/>
              <a:ext cx="1710000" cy="315000"/>
            </a:xfrm>
            <a:prstGeom prst="roundRect">
              <a:avLst/>
            </a:prstGeom>
            <a:solidFill>
              <a:srgbClr val="FFD5D6"/>
            </a:solidFill>
            <a:ln w="41275" cmpd="sng">
              <a:solidFill>
                <a:srgbClr val="F07474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8. </a:t>
              </a:r>
              <a:r>
                <a:rPr lang="th-TH" sz="1083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นครพนม           27.71</a:t>
              </a:r>
            </a:p>
          </p:txBody>
        </p:sp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2A259952-148A-42F3-AFE5-1717ED7D795E}"/>
                </a:ext>
              </a:extLst>
            </p:cNvPr>
            <p:cNvSpPr/>
            <p:nvPr/>
          </p:nvSpPr>
          <p:spPr>
            <a:xfrm>
              <a:off x="6557223" y="991584"/>
              <a:ext cx="1710000" cy="315000"/>
            </a:xfrm>
            <a:prstGeom prst="roundRect">
              <a:avLst/>
            </a:prstGeom>
            <a:solidFill>
              <a:srgbClr val="FFD5D6"/>
            </a:solidFill>
            <a:ln w="41275" cmpd="sng">
              <a:solidFill>
                <a:srgbClr val="F07474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9. ชุมพร                 27.29</a:t>
              </a:r>
            </a:p>
          </p:txBody>
        </p:sp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06756F16-0119-4E12-9808-FFC8CC88F427}"/>
                </a:ext>
              </a:extLst>
            </p:cNvPr>
            <p:cNvSpPr/>
            <p:nvPr/>
          </p:nvSpPr>
          <p:spPr>
            <a:xfrm>
              <a:off x="6554137" y="2941404"/>
              <a:ext cx="1710000" cy="297443"/>
            </a:xfrm>
            <a:prstGeom prst="roundRect">
              <a:avLst/>
            </a:prstGeom>
            <a:solidFill>
              <a:srgbClr val="FFD5D6"/>
            </a:solidFill>
            <a:ln w="41275" cmpd="sng">
              <a:solidFill>
                <a:srgbClr val="F07474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14. เพชรบุรี           25.44</a:t>
              </a:r>
            </a:p>
          </p:txBody>
        </p:sp>
        <p:sp>
          <p:nvSpPr>
            <p:cNvPr id="106" name="Rectangle: Rounded Corners 105">
              <a:extLst>
                <a:ext uri="{FF2B5EF4-FFF2-40B4-BE49-F238E27FC236}">
                  <a16:creationId xmlns:a16="http://schemas.microsoft.com/office/drawing/2014/main" id="{A568B1DC-B20B-49F5-976F-EA1175ADD48C}"/>
                </a:ext>
              </a:extLst>
            </p:cNvPr>
            <p:cNvSpPr/>
            <p:nvPr/>
          </p:nvSpPr>
          <p:spPr>
            <a:xfrm>
              <a:off x="6545482" y="1373099"/>
              <a:ext cx="1710000" cy="315000"/>
            </a:xfrm>
            <a:prstGeom prst="roundRect">
              <a:avLst/>
            </a:prstGeom>
            <a:solidFill>
              <a:srgbClr val="FFD5D6"/>
            </a:solidFill>
            <a:ln w="41275" cmpd="sng">
              <a:solidFill>
                <a:srgbClr val="F07474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10. ลำปาง             26.78</a:t>
              </a:r>
            </a:p>
          </p:txBody>
        </p:sp>
        <p:sp>
          <p:nvSpPr>
            <p:cNvPr id="107" name="Rectangle: Rounded Corners 106">
              <a:extLst>
                <a:ext uri="{FF2B5EF4-FFF2-40B4-BE49-F238E27FC236}">
                  <a16:creationId xmlns:a16="http://schemas.microsoft.com/office/drawing/2014/main" id="{9C20FBB0-5367-45F1-99E8-E5864753B0C9}"/>
                </a:ext>
              </a:extLst>
            </p:cNvPr>
            <p:cNvSpPr/>
            <p:nvPr/>
          </p:nvSpPr>
          <p:spPr>
            <a:xfrm>
              <a:off x="8332490" y="605333"/>
              <a:ext cx="1710000" cy="315000"/>
            </a:xfrm>
            <a:prstGeom prst="roundRect">
              <a:avLst/>
            </a:prstGeom>
            <a:solidFill>
              <a:srgbClr val="FFD5D6"/>
            </a:solidFill>
            <a:ln w="41275" cmpd="sng">
              <a:solidFill>
                <a:srgbClr val="F07474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15. นครราชสีมา    23.57</a:t>
              </a:r>
            </a:p>
          </p:txBody>
        </p:sp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78B7DE45-8693-4028-87D4-0B26B1B3F932}"/>
                </a:ext>
              </a:extLst>
            </p:cNvPr>
            <p:cNvSpPr/>
            <p:nvPr/>
          </p:nvSpPr>
          <p:spPr>
            <a:xfrm>
              <a:off x="8349497" y="994122"/>
              <a:ext cx="1710000" cy="315000"/>
            </a:xfrm>
            <a:prstGeom prst="roundRect">
              <a:avLst/>
            </a:prstGeom>
            <a:solidFill>
              <a:srgbClr val="FFD5D6"/>
            </a:solidFill>
            <a:ln w="41275" cmpd="sng">
              <a:solidFill>
                <a:srgbClr val="F07474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16. สมุทรปราการ  23.27</a:t>
              </a:r>
            </a:p>
          </p:txBody>
        </p:sp>
        <p:sp>
          <p:nvSpPr>
            <p:cNvPr id="109" name="Rectangle: Rounded Corners 420">
              <a:extLst>
                <a:ext uri="{FF2B5EF4-FFF2-40B4-BE49-F238E27FC236}">
                  <a16:creationId xmlns:a16="http://schemas.microsoft.com/office/drawing/2014/main" id="{F8671A55-510B-43B1-B69A-4A12F62B9EEF}"/>
                </a:ext>
              </a:extLst>
            </p:cNvPr>
            <p:cNvSpPr/>
            <p:nvPr/>
          </p:nvSpPr>
          <p:spPr>
            <a:xfrm>
              <a:off x="6554137" y="2159670"/>
              <a:ext cx="1710000" cy="315000"/>
            </a:xfrm>
            <a:prstGeom prst="roundRect">
              <a:avLst/>
            </a:prstGeom>
            <a:solidFill>
              <a:srgbClr val="FFD5D6"/>
            </a:solidFill>
            <a:ln w="41275" cmpd="sng">
              <a:solidFill>
                <a:srgbClr val="F07474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12. นครปฐม         25.90</a:t>
              </a:r>
            </a:p>
          </p:txBody>
        </p:sp>
        <p:sp>
          <p:nvSpPr>
            <p:cNvPr id="110" name="Rectangle: Rounded Corners 420">
              <a:extLst>
                <a:ext uri="{FF2B5EF4-FFF2-40B4-BE49-F238E27FC236}">
                  <a16:creationId xmlns:a16="http://schemas.microsoft.com/office/drawing/2014/main" id="{F5DB57D5-3A50-4589-9CF7-5E9B8C4E4028}"/>
                </a:ext>
              </a:extLst>
            </p:cNvPr>
            <p:cNvSpPr/>
            <p:nvPr/>
          </p:nvSpPr>
          <p:spPr>
            <a:xfrm>
              <a:off x="6554137" y="2550608"/>
              <a:ext cx="1710000" cy="315000"/>
            </a:xfrm>
            <a:prstGeom prst="roundRect">
              <a:avLst/>
            </a:prstGeom>
            <a:solidFill>
              <a:srgbClr val="FFD5D6"/>
            </a:solidFill>
            <a:ln w="41275" cmpd="sng">
              <a:solidFill>
                <a:srgbClr val="F07474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13. ปทุมธานี        25.80</a:t>
              </a:r>
            </a:p>
          </p:txBody>
        </p:sp>
        <p:sp>
          <p:nvSpPr>
            <p:cNvPr id="111" name="Rectangle: Rounded Corners 420">
              <a:extLst>
                <a:ext uri="{FF2B5EF4-FFF2-40B4-BE49-F238E27FC236}">
                  <a16:creationId xmlns:a16="http://schemas.microsoft.com/office/drawing/2014/main" id="{8876AECC-B961-413F-9E90-7E383B22A5DA}"/>
                </a:ext>
              </a:extLst>
            </p:cNvPr>
            <p:cNvSpPr/>
            <p:nvPr/>
          </p:nvSpPr>
          <p:spPr>
            <a:xfrm>
              <a:off x="4775784" y="2555996"/>
              <a:ext cx="1710000" cy="315000"/>
            </a:xfrm>
            <a:prstGeom prst="roundRect">
              <a:avLst/>
            </a:prstGeom>
            <a:solidFill>
              <a:srgbClr val="FFD5D6"/>
            </a:solidFill>
            <a:ln w="41275" cmpd="sng">
              <a:solidFill>
                <a:srgbClr val="F07474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083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6. สุราษฎร์ธานี      30.63</a:t>
              </a:r>
            </a:p>
          </p:txBody>
        </p:sp>
        <p:sp>
          <p:nvSpPr>
            <p:cNvPr id="112" name="Rectangle: Rounded Corners 420">
              <a:extLst>
                <a:ext uri="{FF2B5EF4-FFF2-40B4-BE49-F238E27FC236}">
                  <a16:creationId xmlns:a16="http://schemas.microsoft.com/office/drawing/2014/main" id="{CA471F3E-56E1-4E63-BBED-B5F8C622C11C}"/>
                </a:ext>
              </a:extLst>
            </p:cNvPr>
            <p:cNvSpPr/>
            <p:nvPr/>
          </p:nvSpPr>
          <p:spPr>
            <a:xfrm>
              <a:off x="8349497" y="1377548"/>
              <a:ext cx="1710000" cy="315000"/>
            </a:xfrm>
            <a:prstGeom prst="roundRect">
              <a:avLst/>
            </a:prstGeom>
            <a:solidFill>
              <a:srgbClr val="FFD5D6"/>
            </a:solidFill>
            <a:ln w="41275" cmpd="sng">
              <a:solidFill>
                <a:srgbClr val="F07474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17. หนองบัวลำภู   23.15</a:t>
              </a:r>
            </a:p>
          </p:txBody>
        </p:sp>
        <p:sp>
          <p:nvSpPr>
            <p:cNvPr id="133" name="Rectangle: Rounded Corners 420">
              <a:extLst>
                <a:ext uri="{FF2B5EF4-FFF2-40B4-BE49-F238E27FC236}">
                  <a16:creationId xmlns:a16="http://schemas.microsoft.com/office/drawing/2014/main" id="{80B8E962-CF8E-47A0-8D7F-6AC395C73EB4}"/>
                </a:ext>
              </a:extLst>
            </p:cNvPr>
            <p:cNvSpPr/>
            <p:nvPr/>
          </p:nvSpPr>
          <p:spPr>
            <a:xfrm>
              <a:off x="4775784" y="2941404"/>
              <a:ext cx="1710000" cy="315000"/>
            </a:xfrm>
            <a:prstGeom prst="roundRect">
              <a:avLst/>
            </a:prstGeom>
            <a:solidFill>
              <a:srgbClr val="FFD5D6"/>
            </a:solidFill>
            <a:ln w="41275" cmpd="sng">
              <a:solidFill>
                <a:srgbClr val="F07474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7. ฉะเชิงเทรา         29.34</a:t>
              </a:r>
            </a:p>
          </p:txBody>
        </p:sp>
        <p:sp>
          <p:nvSpPr>
            <p:cNvPr id="134" name="Rectangle: Rounded Corners 420">
              <a:extLst>
                <a:ext uri="{FF2B5EF4-FFF2-40B4-BE49-F238E27FC236}">
                  <a16:creationId xmlns:a16="http://schemas.microsoft.com/office/drawing/2014/main" id="{687102BE-BF22-47B6-B323-082ACC52C61D}"/>
                </a:ext>
              </a:extLst>
            </p:cNvPr>
            <p:cNvSpPr/>
            <p:nvPr/>
          </p:nvSpPr>
          <p:spPr>
            <a:xfrm>
              <a:off x="6545482" y="1760661"/>
              <a:ext cx="1710000" cy="315000"/>
            </a:xfrm>
            <a:prstGeom prst="roundRect">
              <a:avLst/>
            </a:prstGeom>
            <a:solidFill>
              <a:srgbClr val="FFD5D6"/>
            </a:solidFill>
            <a:ln w="41275" cmpd="sng">
              <a:solidFill>
                <a:srgbClr val="F07474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11. ลำพูน              26.15</a:t>
              </a:r>
            </a:p>
          </p:txBody>
        </p:sp>
        <p:sp>
          <p:nvSpPr>
            <p:cNvPr id="135" name="Rectangle: Rounded Corners 420">
              <a:extLst>
                <a:ext uri="{FF2B5EF4-FFF2-40B4-BE49-F238E27FC236}">
                  <a16:creationId xmlns:a16="http://schemas.microsoft.com/office/drawing/2014/main" id="{35716768-5231-4D98-B265-C4F310990B2A}"/>
                </a:ext>
              </a:extLst>
            </p:cNvPr>
            <p:cNvSpPr/>
            <p:nvPr/>
          </p:nvSpPr>
          <p:spPr>
            <a:xfrm>
              <a:off x="8349497" y="1765958"/>
              <a:ext cx="1710000" cy="315000"/>
            </a:xfrm>
            <a:prstGeom prst="roundRect">
              <a:avLst/>
            </a:prstGeom>
            <a:solidFill>
              <a:srgbClr val="FFD5D6"/>
            </a:solidFill>
            <a:ln w="41275" cmpd="sng">
              <a:solidFill>
                <a:srgbClr val="F07474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18. ภูเก็ต              23.04</a:t>
              </a:r>
            </a:p>
          </p:txBody>
        </p:sp>
        <p:sp>
          <p:nvSpPr>
            <p:cNvPr id="136" name="Rectangle: Rounded Corners 420">
              <a:extLst>
                <a:ext uri="{FF2B5EF4-FFF2-40B4-BE49-F238E27FC236}">
                  <a16:creationId xmlns:a16="http://schemas.microsoft.com/office/drawing/2014/main" id="{C3F5B463-2B37-48DD-983E-BCEF288E7BCA}"/>
                </a:ext>
              </a:extLst>
            </p:cNvPr>
            <p:cNvSpPr/>
            <p:nvPr/>
          </p:nvSpPr>
          <p:spPr>
            <a:xfrm>
              <a:off x="8349497" y="2154933"/>
              <a:ext cx="1710000" cy="315000"/>
            </a:xfrm>
            <a:prstGeom prst="roundRect">
              <a:avLst/>
            </a:prstGeom>
            <a:solidFill>
              <a:srgbClr val="FFD5D6"/>
            </a:solidFill>
            <a:ln w="41275" cmpd="sng">
              <a:solidFill>
                <a:srgbClr val="F07474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19. อุตรดิตถ์         22.80</a:t>
              </a:r>
            </a:p>
          </p:txBody>
        </p:sp>
        <p:sp>
          <p:nvSpPr>
            <p:cNvPr id="137" name="Rectangle: Rounded Corners 420">
              <a:extLst>
                <a:ext uri="{FF2B5EF4-FFF2-40B4-BE49-F238E27FC236}">
                  <a16:creationId xmlns:a16="http://schemas.microsoft.com/office/drawing/2014/main" id="{F4EB20F7-C649-40B5-9FC1-4CC2052399D1}"/>
                </a:ext>
              </a:extLst>
            </p:cNvPr>
            <p:cNvSpPr/>
            <p:nvPr/>
          </p:nvSpPr>
          <p:spPr>
            <a:xfrm>
              <a:off x="8349497" y="2544094"/>
              <a:ext cx="1710000" cy="315000"/>
            </a:xfrm>
            <a:prstGeom prst="roundRect">
              <a:avLst/>
            </a:prstGeom>
            <a:solidFill>
              <a:srgbClr val="FFD5D6"/>
            </a:solidFill>
            <a:ln w="41275" cmpd="sng">
              <a:solidFill>
                <a:srgbClr val="F07474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20. กาญจนบุรี      22.60</a:t>
              </a:r>
            </a:p>
          </p:txBody>
        </p:sp>
        <p:sp>
          <p:nvSpPr>
            <p:cNvPr id="138" name="Rectangle: Rounded Corners 420">
              <a:extLst>
                <a:ext uri="{FF2B5EF4-FFF2-40B4-BE49-F238E27FC236}">
                  <a16:creationId xmlns:a16="http://schemas.microsoft.com/office/drawing/2014/main" id="{9AB2B3E4-A7FD-4D87-B1C7-00CAF61EBF17}"/>
                </a:ext>
              </a:extLst>
            </p:cNvPr>
            <p:cNvSpPr/>
            <p:nvPr/>
          </p:nvSpPr>
          <p:spPr>
            <a:xfrm>
              <a:off x="4781955" y="609584"/>
              <a:ext cx="1710000" cy="315000"/>
            </a:xfrm>
            <a:prstGeom prst="roundRect">
              <a:avLst/>
            </a:prstGeom>
            <a:solidFill>
              <a:srgbClr val="FFD5D6"/>
            </a:solidFill>
            <a:ln w="41275" cmpd="sng">
              <a:solidFill>
                <a:srgbClr val="F07474"/>
              </a:soli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1083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1. </a:t>
              </a:r>
              <a:r>
                <a:rPr lang="th-TH" sz="1083" b="1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กรุงเทพมหานคร    86.02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428870" y="2392"/>
            <a:ext cx="9160684" cy="618162"/>
            <a:chOff x="428868" y="118504"/>
            <a:chExt cx="9160684" cy="618162"/>
          </a:xfrm>
        </p:grpSpPr>
        <p:sp>
          <p:nvSpPr>
            <p:cNvPr id="80" name="AutoShape 6"/>
            <p:cNvSpPr/>
            <p:nvPr/>
          </p:nvSpPr>
          <p:spPr>
            <a:xfrm>
              <a:off x="2382625" y="472624"/>
              <a:ext cx="5250829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81" name="Group 7"/>
            <p:cNvGrpSpPr/>
            <p:nvPr/>
          </p:nvGrpSpPr>
          <p:grpSpPr>
            <a:xfrm>
              <a:off x="428868" y="118504"/>
              <a:ext cx="2085269" cy="618162"/>
              <a:chOff x="-74764" y="-38100"/>
              <a:chExt cx="1085040" cy="321652"/>
            </a:xfrm>
          </p:grpSpPr>
          <p:sp>
            <p:nvSpPr>
              <p:cNvPr id="89" name="Freeform 8"/>
              <p:cNvSpPr/>
              <p:nvPr/>
            </p:nvSpPr>
            <p:spPr>
              <a:xfrm>
                <a:off x="-74764" y="775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90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82" name="Group 10"/>
            <p:cNvGrpSpPr/>
            <p:nvPr/>
          </p:nvGrpSpPr>
          <p:grpSpPr>
            <a:xfrm>
              <a:off x="7647965" y="118504"/>
              <a:ext cx="1941587" cy="603268"/>
              <a:chOff x="-1" y="-38100"/>
              <a:chExt cx="1010277" cy="313902"/>
            </a:xfrm>
          </p:grpSpPr>
          <p:sp>
            <p:nvSpPr>
              <p:cNvPr id="87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  <p:sp>
            <p:nvSpPr>
              <p:cNvPr id="88" name="Freeform 11"/>
              <p:cNvSpPr/>
              <p:nvPr/>
            </p:nvSpPr>
            <p:spPr>
              <a:xfrm>
                <a:off x="-1" y="0"/>
                <a:ext cx="1010276" cy="253617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</p:grpSp>
        <p:sp>
          <p:nvSpPr>
            <p:cNvPr id="83" name="TextBox 13"/>
            <p:cNvSpPr txBox="1"/>
            <p:nvPr/>
          </p:nvSpPr>
          <p:spPr>
            <a:xfrm>
              <a:off x="590734" y="283436"/>
              <a:ext cx="1749456" cy="410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84" name="TextBox 15"/>
            <p:cNvSpPr txBox="1"/>
            <p:nvPr/>
          </p:nvSpPr>
          <p:spPr>
            <a:xfrm>
              <a:off x="8282489" y="393702"/>
              <a:ext cx="672543" cy="148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49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85" name="Freeform 16"/>
            <p:cNvSpPr/>
            <p:nvPr/>
          </p:nvSpPr>
          <p:spPr>
            <a:xfrm>
              <a:off x="9011979" y="334046"/>
              <a:ext cx="245407" cy="24540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6" name="Freeform 17"/>
            <p:cNvSpPr/>
            <p:nvPr/>
          </p:nvSpPr>
          <p:spPr>
            <a:xfrm flipH="1">
              <a:off x="7980133" y="334046"/>
              <a:ext cx="245407" cy="24540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5" name="สี่เหลี่ยมผืนผ้า 3">
            <a:extLst>
              <a:ext uri="{FF2B5EF4-FFF2-40B4-BE49-F238E27FC236}">
                <a16:creationId xmlns:a16="http://schemas.microsoft.com/office/drawing/2014/main" id="{8493D4F4-6FD8-4552-904E-DB7274115DA0}"/>
              </a:ext>
            </a:extLst>
          </p:cNvPr>
          <p:cNvSpPr/>
          <p:nvPr/>
        </p:nvSpPr>
        <p:spPr>
          <a:xfrm>
            <a:off x="2184533" y="117252"/>
            <a:ext cx="5647012" cy="2362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การบริหารหนี้เกินกำหนดชำระคงเหลือมากที่สุด 20 อันดับแรก</a:t>
            </a: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66F706F2-890B-4B9A-8BC8-76E43165B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99" y="792000"/>
            <a:ext cx="4084745" cy="4400487"/>
          </a:xfrm>
          <a:prstGeom prst="rect">
            <a:avLst/>
          </a:prstGeom>
        </p:spPr>
      </p:pic>
      <p:grpSp>
        <p:nvGrpSpPr>
          <p:cNvPr id="114" name="Group 113">
            <a:extLst>
              <a:ext uri="{FF2B5EF4-FFF2-40B4-BE49-F238E27FC236}">
                <a16:creationId xmlns:a16="http://schemas.microsoft.com/office/drawing/2014/main" id="{3B0B00C8-70AF-4750-8CB3-36CE4F8CE3E3}"/>
              </a:ext>
            </a:extLst>
          </p:cNvPr>
          <p:cNvGrpSpPr/>
          <p:nvPr/>
        </p:nvGrpSpPr>
        <p:grpSpPr>
          <a:xfrm>
            <a:off x="845498" y="1246553"/>
            <a:ext cx="3535992" cy="3869375"/>
            <a:chOff x="1014597" y="1495864"/>
            <a:chExt cx="4243190" cy="4643249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9364733F-CC68-4595-A05D-49FCC0D69731}"/>
                </a:ext>
              </a:extLst>
            </p:cNvPr>
            <p:cNvGrpSpPr/>
            <p:nvPr/>
          </p:nvGrpSpPr>
          <p:grpSpPr>
            <a:xfrm>
              <a:off x="1437478" y="1495864"/>
              <a:ext cx="3820309" cy="4643249"/>
              <a:chOff x="1437477" y="1495864"/>
              <a:chExt cx="3820308" cy="4643249"/>
            </a:xfrm>
          </p:grpSpPr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id="{3F4E7270-0358-4315-B6E0-DC46404E0EB9}"/>
                  </a:ext>
                </a:extLst>
              </p:cNvPr>
              <p:cNvGrpSpPr/>
              <p:nvPr/>
            </p:nvGrpSpPr>
            <p:grpSpPr>
              <a:xfrm>
                <a:off x="1437477" y="1495864"/>
                <a:ext cx="3820308" cy="4643249"/>
                <a:chOff x="1332222" y="823527"/>
                <a:chExt cx="4711809" cy="5726791"/>
              </a:xfrm>
            </p:grpSpPr>
            <p:grpSp>
              <p:nvGrpSpPr>
                <p:cNvPr id="148" name="Group 147">
                  <a:extLst>
                    <a:ext uri="{FF2B5EF4-FFF2-40B4-BE49-F238E27FC236}">
                      <a16:creationId xmlns:a16="http://schemas.microsoft.com/office/drawing/2014/main" id="{A2947D6C-0A41-4318-9B8E-8AD7EF54C58F}"/>
                    </a:ext>
                  </a:extLst>
                </p:cNvPr>
                <p:cNvGrpSpPr/>
                <p:nvPr/>
              </p:nvGrpSpPr>
              <p:grpSpPr>
                <a:xfrm>
                  <a:off x="1332222" y="823527"/>
                  <a:ext cx="4711809" cy="5726791"/>
                  <a:chOff x="1202077" y="836581"/>
                  <a:chExt cx="4711809" cy="5726791"/>
                </a:xfrm>
              </p:grpSpPr>
              <p:sp>
                <p:nvSpPr>
                  <p:cNvPr id="151" name="TextBox 265">
                    <a:extLst>
                      <a:ext uri="{FF2B5EF4-FFF2-40B4-BE49-F238E27FC236}">
                        <a16:creationId xmlns:a16="http://schemas.microsoft.com/office/drawing/2014/main" id="{6B059AA3-55AC-4AC2-9C0B-1D0C26804F83}"/>
                      </a:ext>
                    </a:extLst>
                  </p:cNvPr>
                  <p:cNvSpPr txBox="1"/>
                  <p:nvPr/>
                </p:nvSpPr>
                <p:spPr>
                  <a:xfrm>
                    <a:off x="2991753" y="1375114"/>
                    <a:ext cx="667144" cy="269422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583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อุดรธานี</a:t>
                    </a:r>
                    <a:endParaRPr lang="en-US" sz="583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52" name="TextBox 190">
                    <a:extLst>
                      <a:ext uri="{FF2B5EF4-FFF2-40B4-BE49-F238E27FC236}">
                        <a16:creationId xmlns:a16="http://schemas.microsoft.com/office/drawing/2014/main" id="{A08FC2F1-BEAF-48A8-BAF7-152DECBCE9D9}"/>
                      </a:ext>
                    </a:extLst>
                  </p:cNvPr>
                  <p:cNvSpPr txBox="1"/>
                  <p:nvPr/>
                </p:nvSpPr>
                <p:spPr>
                  <a:xfrm>
                    <a:off x="2528013" y="1949975"/>
                    <a:ext cx="664773" cy="318864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8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ชัยภูมิ</a:t>
                    </a:r>
                    <a:endParaRPr lang="en-US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53" name="TextBox 152">
                    <a:extLst>
                      <a:ext uri="{FF2B5EF4-FFF2-40B4-BE49-F238E27FC236}">
                        <a16:creationId xmlns:a16="http://schemas.microsoft.com/office/drawing/2014/main" id="{22285829-8B50-426B-BA48-2422EB4887CB}"/>
                      </a:ext>
                    </a:extLst>
                  </p:cNvPr>
                  <p:cNvSpPr txBox="1"/>
                  <p:nvPr/>
                </p:nvSpPr>
                <p:spPr>
                  <a:xfrm>
                    <a:off x="1983476" y="2602498"/>
                    <a:ext cx="356350" cy="288591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667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5</a:t>
                    </a:r>
                    <a:endParaRPr lang="en-US" sz="667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54" name="TextBox 268">
                    <a:extLst>
                      <a:ext uri="{FF2B5EF4-FFF2-40B4-BE49-F238E27FC236}">
                        <a16:creationId xmlns:a16="http://schemas.microsoft.com/office/drawing/2014/main" id="{41AE11F4-E7BB-48B1-A574-2044FEF6E79A}"/>
                      </a:ext>
                    </a:extLst>
                  </p:cNvPr>
                  <p:cNvSpPr txBox="1"/>
                  <p:nvPr/>
                </p:nvSpPr>
                <p:spPr>
                  <a:xfrm>
                    <a:off x="2259606" y="3189595"/>
                    <a:ext cx="633929" cy="318864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8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ชลบุรี</a:t>
                    </a:r>
                    <a:endParaRPr lang="en-US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55" name="TextBox 239">
                    <a:extLst>
                      <a:ext uri="{FF2B5EF4-FFF2-40B4-BE49-F238E27FC236}">
                        <a16:creationId xmlns:a16="http://schemas.microsoft.com/office/drawing/2014/main" id="{C419B32E-8847-410C-8609-AA0B78A420E9}"/>
                      </a:ext>
                    </a:extLst>
                  </p:cNvPr>
                  <p:cNvSpPr txBox="1"/>
                  <p:nvPr/>
                </p:nvSpPr>
                <p:spPr>
                  <a:xfrm>
                    <a:off x="3483344" y="1046500"/>
                    <a:ext cx="743065" cy="318864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8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บึงกาฬ</a:t>
                    </a:r>
                    <a:endParaRPr lang="en-US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56" name="TextBox 274">
                    <a:extLst>
                      <a:ext uri="{FF2B5EF4-FFF2-40B4-BE49-F238E27FC236}">
                        <a16:creationId xmlns:a16="http://schemas.microsoft.com/office/drawing/2014/main" id="{380E3F06-BF59-49A1-BB1F-DC1D7B0E8636}"/>
                      </a:ext>
                    </a:extLst>
                  </p:cNvPr>
                  <p:cNvSpPr txBox="1"/>
                  <p:nvPr/>
                </p:nvSpPr>
                <p:spPr>
                  <a:xfrm>
                    <a:off x="1202077" y="4849431"/>
                    <a:ext cx="1070468" cy="318864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8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สุราษฎร์ธานี</a:t>
                    </a:r>
                    <a:endParaRPr lang="en-US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57" name="TextBox 270">
                    <a:extLst>
                      <a:ext uri="{FF2B5EF4-FFF2-40B4-BE49-F238E27FC236}">
                        <a16:creationId xmlns:a16="http://schemas.microsoft.com/office/drawing/2014/main" id="{BD88BB3A-61FB-4317-B4C5-EE967DDDD8D3}"/>
                      </a:ext>
                    </a:extLst>
                  </p:cNvPr>
                  <p:cNvSpPr txBox="1"/>
                  <p:nvPr/>
                </p:nvSpPr>
                <p:spPr>
                  <a:xfrm>
                    <a:off x="2605873" y="6244508"/>
                    <a:ext cx="864062" cy="318864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8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นราธิวาส</a:t>
                    </a:r>
                    <a:endParaRPr lang="en-US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58" name="TextBox 228">
                    <a:extLst>
                      <a:ext uri="{FF2B5EF4-FFF2-40B4-BE49-F238E27FC236}">
                        <a16:creationId xmlns:a16="http://schemas.microsoft.com/office/drawing/2014/main" id="{8765D2AB-0C5E-48F9-8498-1FBE538A80D2}"/>
                      </a:ext>
                    </a:extLst>
                  </p:cNvPr>
                  <p:cNvSpPr txBox="1"/>
                  <p:nvPr/>
                </p:nvSpPr>
                <p:spPr>
                  <a:xfrm>
                    <a:off x="3155012" y="1956207"/>
                    <a:ext cx="856945" cy="269422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583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มหาสารคาม</a:t>
                    </a:r>
                    <a:endParaRPr lang="en-US" sz="583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59" name="TextBox 190">
                    <a:extLst>
                      <a:ext uri="{FF2B5EF4-FFF2-40B4-BE49-F238E27FC236}">
                        <a16:creationId xmlns:a16="http://schemas.microsoft.com/office/drawing/2014/main" id="{56AA21C9-69D1-4361-9A91-C34BFB92CFBB}"/>
                      </a:ext>
                    </a:extLst>
                  </p:cNvPr>
                  <p:cNvSpPr txBox="1"/>
                  <p:nvPr/>
                </p:nvSpPr>
                <p:spPr>
                  <a:xfrm>
                    <a:off x="1974234" y="1601342"/>
                    <a:ext cx="890159" cy="318864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8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พิษณุโลก</a:t>
                    </a:r>
                    <a:endParaRPr lang="en-US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60" name="TextBox 268">
                    <a:extLst>
                      <a:ext uri="{FF2B5EF4-FFF2-40B4-BE49-F238E27FC236}">
                        <a16:creationId xmlns:a16="http://schemas.microsoft.com/office/drawing/2014/main" id="{C723E5E8-EB59-450B-8331-EA162875DFEA}"/>
                      </a:ext>
                    </a:extLst>
                  </p:cNvPr>
                  <p:cNvSpPr txBox="1"/>
                  <p:nvPr/>
                </p:nvSpPr>
                <p:spPr>
                  <a:xfrm>
                    <a:off x="2392160" y="2962573"/>
                    <a:ext cx="973196" cy="318864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8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ฉะเชิงเทรา</a:t>
                    </a:r>
                    <a:endParaRPr lang="en-US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61" name="TextBox 160">
                    <a:extLst>
                      <a:ext uri="{FF2B5EF4-FFF2-40B4-BE49-F238E27FC236}">
                        <a16:creationId xmlns:a16="http://schemas.microsoft.com/office/drawing/2014/main" id="{766FBF22-C27D-449C-85A0-B9F070F41353}"/>
                      </a:ext>
                    </a:extLst>
                  </p:cNvPr>
                  <p:cNvSpPr txBox="1"/>
                  <p:nvPr/>
                </p:nvSpPr>
                <p:spPr>
                  <a:xfrm>
                    <a:off x="2116988" y="2962105"/>
                    <a:ext cx="339741" cy="288591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667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1</a:t>
                    </a:r>
                    <a:endParaRPr lang="en-US" sz="667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62" name="TextBox 161">
                    <a:extLst>
                      <a:ext uri="{FF2B5EF4-FFF2-40B4-BE49-F238E27FC236}">
                        <a16:creationId xmlns:a16="http://schemas.microsoft.com/office/drawing/2014/main" id="{035A7F31-D4C4-418D-98A7-992914A94716}"/>
                      </a:ext>
                    </a:extLst>
                  </p:cNvPr>
                  <p:cNvSpPr txBox="1"/>
                  <p:nvPr/>
                </p:nvSpPr>
                <p:spPr>
                  <a:xfrm>
                    <a:off x="2081866" y="2720101"/>
                    <a:ext cx="365840" cy="318864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8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3</a:t>
                    </a:r>
                    <a:endParaRPr lang="en-US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63" name="TextBox 270">
                    <a:extLst>
                      <a:ext uri="{FF2B5EF4-FFF2-40B4-BE49-F238E27FC236}">
                        <a16:creationId xmlns:a16="http://schemas.microsoft.com/office/drawing/2014/main" id="{8390CF4A-6EB3-498C-A573-8E74DF413A71}"/>
                      </a:ext>
                    </a:extLst>
                  </p:cNvPr>
                  <p:cNvSpPr txBox="1"/>
                  <p:nvPr/>
                </p:nvSpPr>
                <p:spPr>
                  <a:xfrm>
                    <a:off x="1552983" y="2058492"/>
                    <a:ext cx="973196" cy="318864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sz="800" b="1" dirty="0" err="1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นครสวรรค์</a:t>
                    </a:r>
                    <a:endParaRPr lang="en-US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64" name="TextBox 274">
                    <a:extLst>
                      <a:ext uri="{FF2B5EF4-FFF2-40B4-BE49-F238E27FC236}">
                        <a16:creationId xmlns:a16="http://schemas.microsoft.com/office/drawing/2014/main" id="{5BA7AED9-644B-4A0E-AF25-268D42347E2E}"/>
                      </a:ext>
                    </a:extLst>
                  </p:cNvPr>
                  <p:cNvSpPr txBox="1"/>
                  <p:nvPr/>
                </p:nvSpPr>
                <p:spPr>
                  <a:xfrm>
                    <a:off x="1608922" y="5250178"/>
                    <a:ext cx="1305346" cy="318864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8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นครศรีธรรมราช</a:t>
                    </a:r>
                    <a:endParaRPr lang="en-US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65" name="TextBox 274">
                    <a:extLst>
                      <a:ext uri="{FF2B5EF4-FFF2-40B4-BE49-F238E27FC236}">
                        <a16:creationId xmlns:a16="http://schemas.microsoft.com/office/drawing/2014/main" id="{39A681C7-29E9-458F-A5D5-5BABF10C771B}"/>
                      </a:ext>
                    </a:extLst>
                  </p:cNvPr>
                  <p:cNvSpPr txBox="1"/>
                  <p:nvPr/>
                </p:nvSpPr>
                <p:spPr>
                  <a:xfrm>
                    <a:off x="1353582" y="4259255"/>
                    <a:ext cx="655283" cy="318864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8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ชุมพร</a:t>
                    </a:r>
                    <a:endParaRPr lang="en-US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66" name="TextBox 239">
                    <a:extLst>
                      <a:ext uri="{FF2B5EF4-FFF2-40B4-BE49-F238E27FC236}">
                        <a16:creationId xmlns:a16="http://schemas.microsoft.com/office/drawing/2014/main" id="{C70518C9-1B07-44AC-9474-7421BC6DBD4B}"/>
                      </a:ext>
                    </a:extLst>
                  </p:cNvPr>
                  <p:cNvSpPr txBox="1"/>
                  <p:nvPr/>
                </p:nvSpPr>
                <p:spPr>
                  <a:xfrm>
                    <a:off x="3747075" y="1292236"/>
                    <a:ext cx="878297" cy="318864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8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นครพนม</a:t>
                    </a:r>
                    <a:endParaRPr lang="en-US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67" name="TextBox 271">
                    <a:extLst>
                      <a:ext uri="{FF2B5EF4-FFF2-40B4-BE49-F238E27FC236}">
                        <a16:creationId xmlns:a16="http://schemas.microsoft.com/office/drawing/2014/main" id="{E76C78CB-E610-4994-80E8-1248C4021633}"/>
                      </a:ext>
                    </a:extLst>
                  </p:cNvPr>
                  <p:cNvSpPr txBox="1"/>
                  <p:nvPr/>
                </p:nvSpPr>
                <p:spPr>
                  <a:xfrm>
                    <a:off x="1257625" y="998328"/>
                    <a:ext cx="595969" cy="288591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667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ลำพูน</a:t>
                    </a:r>
                    <a:endParaRPr lang="en-US" sz="667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68" name="TextBox 167">
                    <a:extLst>
                      <a:ext uri="{FF2B5EF4-FFF2-40B4-BE49-F238E27FC236}">
                        <a16:creationId xmlns:a16="http://schemas.microsoft.com/office/drawing/2014/main" id="{91923247-8A6B-46C2-9907-2FD4ECEC5E20}"/>
                      </a:ext>
                    </a:extLst>
                  </p:cNvPr>
                  <p:cNvSpPr txBox="1"/>
                  <p:nvPr/>
                </p:nvSpPr>
                <p:spPr>
                  <a:xfrm>
                    <a:off x="2129381" y="2855367"/>
                    <a:ext cx="415660" cy="288591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667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13</a:t>
                    </a:r>
                    <a:endParaRPr lang="en-US" sz="667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69" name="TextBox 168">
                    <a:extLst>
                      <a:ext uri="{FF2B5EF4-FFF2-40B4-BE49-F238E27FC236}">
                        <a16:creationId xmlns:a16="http://schemas.microsoft.com/office/drawing/2014/main" id="{ADF1C57A-E9A3-4324-9532-82F5BECF42ED}"/>
                      </a:ext>
                    </a:extLst>
                  </p:cNvPr>
                  <p:cNvSpPr txBox="1"/>
                  <p:nvPr/>
                </p:nvSpPr>
                <p:spPr>
                  <a:xfrm>
                    <a:off x="2163595" y="3052547"/>
                    <a:ext cx="418034" cy="288591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667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16</a:t>
                    </a:r>
                    <a:endParaRPr lang="en-US" sz="667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70" name="TextBox 194">
                    <a:extLst>
                      <a:ext uri="{FF2B5EF4-FFF2-40B4-BE49-F238E27FC236}">
                        <a16:creationId xmlns:a16="http://schemas.microsoft.com/office/drawing/2014/main" id="{313DC6FA-52B9-4A14-9F30-A7F88DF3B8C3}"/>
                      </a:ext>
                    </a:extLst>
                  </p:cNvPr>
                  <p:cNvSpPr txBox="1"/>
                  <p:nvPr/>
                </p:nvSpPr>
                <p:spPr>
                  <a:xfrm>
                    <a:off x="4479372" y="4569709"/>
                    <a:ext cx="800005" cy="318864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8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อ่างทอง</a:t>
                    </a:r>
                    <a:endParaRPr lang="en-US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71" name="Google Shape;246;p33">
                    <a:extLst>
                      <a:ext uri="{FF2B5EF4-FFF2-40B4-BE49-F238E27FC236}">
                        <a16:creationId xmlns:a16="http://schemas.microsoft.com/office/drawing/2014/main" id="{889D2AD1-76B6-4888-AB3C-599D8BCFFEE4}"/>
                      </a:ext>
                    </a:extLst>
                  </p:cNvPr>
                  <p:cNvSpPr/>
                  <p:nvPr/>
                </p:nvSpPr>
                <p:spPr>
                  <a:xfrm>
                    <a:off x="3091042" y="4113632"/>
                    <a:ext cx="304760" cy="4084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43" h="16913" extrusionOk="0">
                        <a:moveTo>
                          <a:pt x="5705" y="3303"/>
                        </a:moveTo>
                        <a:cubicBezTo>
                          <a:pt x="7173" y="3303"/>
                          <a:pt x="8373" y="4504"/>
                          <a:pt x="8373" y="5971"/>
                        </a:cubicBezTo>
                        <a:cubicBezTo>
                          <a:pt x="8340" y="7472"/>
                          <a:pt x="7173" y="8640"/>
                          <a:pt x="5705" y="8640"/>
                        </a:cubicBezTo>
                        <a:cubicBezTo>
                          <a:pt x="4237" y="8640"/>
                          <a:pt x="3036" y="7406"/>
                          <a:pt x="3036" y="5971"/>
                        </a:cubicBezTo>
                        <a:cubicBezTo>
                          <a:pt x="3036" y="4504"/>
                          <a:pt x="4237" y="3303"/>
                          <a:pt x="5705" y="3303"/>
                        </a:cubicBezTo>
                        <a:close/>
                        <a:moveTo>
                          <a:pt x="5671" y="0"/>
                        </a:moveTo>
                        <a:cubicBezTo>
                          <a:pt x="2569" y="0"/>
                          <a:pt x="67" y="2502"/>
                          <a:pt x="1" y="5571"/>
                        </a:cubicBezTo>
                        <a:lnTo>
                          <a:pt x="1" y="5638"/>
                        </a:lnTo>
                        <a:cubicBezTo>
                          <a:pt x="1" y="5871"/>
                          <a:pt x="1" y="6071"/>
                          <a:pt x="34" y="6305"/>
                        </a:cubicBezTo>
                        <a:cubicBezTo>
                          <a:pt x="301" y="8840"/>
                          <a:pt x="1669" y="12543"/>
                          <a:pt x="5671" y="16912"/>
                        </a:cubicBezTo>
                        <a:cubicBezTo>
                          <a:pt x="9674" y="12543"/>
                          <a:pt x="11042" y="8807"/>
                          <a:pt x="11275" y="6305"/>
                        </a:cubicBezTo>
                        <a:cubicBezTo>
                          <a:pt x="11342" y="6071"/>
                          <a:pt x="11342" y="5838"/>
                          <a:pt x="11342" y="5638"/>
                        </a:cubicBezTo>
                        <a:lnTo>
                          <a:pt x="11342" y="5571"/>
                        </a:lnTo>
                        <a:cubicBezTo>
                          <a:pt x="11275" y="2502"/>
                          <a:pt x="8774" y="0"/>
                          <a:pt x="5671" y="0"/>
                        </a:cubicBezTo>
                        <a:close/>
                      </a:path>
                    </a:pathLst>
                  </a:custGeom>
                  <a:solidFill>
                    <a:srgbClr val="E84E40"/>
                  </a:solidFill>
                  <a:ln>
                    <a:noFill/>
                  </a:ln>
                </p:spPr>
                <p:txBody>
                  <a:bodyPr spcFirstLastPara="1" wrap="square" lIns="76188" tIns="76188" rIns="76188" bIns="76188" anchor="ctr" anchorCtr="0">
                    <a:noAutofit/>
                  </a:bodyPr>
                  <a:lstStyle/>
                  <a:p>
                    <a:endParaRPr sz="1500"/>
                  </a:p>
                </p:txBody>
              </p:sp>
              <p:sp>
                <p:nvSpPr>
                  <p:cNvPr id="172" name="TextBox 171">
                    <a:extLst>
                      <a:ext uri="{FF2B5EF4-FFF2-40B4-BE49-F238E27FC236}">
                        <a16:creationId xmlns:a16="http://schemas.microsoft.com/office/drawing/2014/main" id="{68B2B1A8-F33E-4B62-829F-22FBB480CA92}"/>
                      </a:ext>
                    </a:extLst>
                  </p:cNvPr>
                  <p:cNvSpPr txBox="1"/>
                  <p:nvPr/>
                </p:nvSpPr>
                <p:spPr>
                  <a:xfrm>
                    <a:off x="3058511" y="4105266"/>
                    <a:ext cx="291854" cy="341638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squar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9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1</a:t>
                    </a:r>
                    <a:endParaRPr lang="en-US" sz="9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73" name="TextBox 194">
                    <a:extLst>
                      <a:ext uri="{FF2B5EF4-FFF2-40B4-BE49-F238E27FC236}">
                        <a16:creationId xmlns:a16="http://schemas.microsoft.com/office/drawing/2014/main" id="{366D8B7C-4DC0-4A40-A956-635FB7D6AF9F}"/>
                      </a:ext>
                    </a:extLst>
                  </p:cNvPr>
                  <p:cNvSpPr txBox="1"/>
                  <p:nvPr/>
                </p:nvSpPr>
                <p:spPr>
                  <a:xfrm>
                    <a:off x="3338631" y="4142792"/>
                    <a:ext cx="885414" cy="318864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8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กรุงเทพฯ</a:t>
                    </a:r>
                    <a:endParaRPr lang="en-US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74" name="Google Shape;246;p33">
                    <a:extLst>
                      <a:ext uri="{FF2B5EF4-FFF2-40B4-BE49-F238E27FC236}">
                        <a16:creationId xmlns:a16="http://schemas.microsoft.com/office/drawing/2014/main" id="{FC3F4157-AB57-4620-BFE3-756C66C0D169}"/>
                      </a:ext>
                    </a:extLst>
                  </p:cNvPr>
                  <p:cNvSpPr/>
                  <p:nvPr/>
                </p:nvSpPr>
                <p:spPr>
                  <a:xfrm>
                    <a:off x="3083314" y="4520043"/>
                    <a:ext cx="304760" cy="4084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43" h="16913" extrusionOk="0">
                        <a:moveTo>
                          <a:pt x="5705" y="3303"/>
                        </a:moveTo>
                        <a:cubicBezTo>
                          <a:pt x="7173" y="3303"/>
                          <a:pt x="8373" y="4504"/>
                          <a:pt x="8373" y="5971"/>
                        </a:cubicBezTo>
                        <a:cubicBezTo>
                          <a:pt x="8340" y="7472"/>
                          <a:pt x="7173" y="8640"/>
                          <a:pt x="5705" y="8640"/>
                        </a:cubicBezTo>
                        <a:cubicBezTo>
                          <a:pt x="4237" y="8640"/>
                          <a:pt x="3036" y="7406"/>
                          <a:pt x="3036" y="5971"/>
                        </a:cubicBezTo>
                        <a:cubicBezTo>
                          <a:pt x="3036" y="4504"/>
                          <a:pt x="4237" y="3303"/>
                          <a:pt x="5705" y="3303"/>
                        </a:cubicBezTo>
                        <a:close/>
                        <a:moveTo>
                          <a:pt x="5671" y="0"/>
                        </a:moveTo>
                        <a:cubicBezTo>
                          <a:pt x="2569" y="0"/>
                          <a:pt x="67" y="2502"/>
                          <a:pt x="1" y="5571"/>
                        </a:cubicBezTo>
                        <a:lnTo>
                          <a:pt x="1" y="5638"/>
                        </a:lnTo>
                        <a:cubicBezTo>
                          <a:pt x="1" y="5871"/>
                          <a:pt x="1" y="6071"/>
                          <a:pt x="34" y="6305"/>
                        </a:cubicBezTo>
                        <a:cubicBezTo>
                          <a:pt x="301" y="8840"/>
                          <a:pt x="1669" y="12543"/>
                          <a:pt x="5671" y="16912"/>
                        </a:cubicBezTo>
                        <a:cubicBezTo>
                          <a:pt x="9674" y="12543"/>
                          <a:pt x="11042" y="8807"/>
                          <a:pt x="11275" y="6305"/>
                        </a:cubicBezTo>
                        <a:cubicBezTo>
                          <a:pt x="11342" y="6071"/>
                          <a:pt x="11342" y="5838"/>
                          <a:pt x="11342" y="5638"/>
                        </a:cubicBezTo>
                        <a:lnTo>
                          <a:pt x="11342" y="5571"/>
                        </a:lnTo>
                        <a:cubicBezTo>
                          <a:pt x="11275" y="2502"/>
                          <a:pt x="8774" y="0"/>
                          <a:pt x="5671" y="0"/>
                        </a:cubicBezTo>
                        <a:close/>
                      </a:path>
                    </a:pathLst>
                  </a:custGeom>
                  <a:solidFill>
                    <a:srgbClr val="E84E40"/>
                  </a:solidFill>
                  <a:ln>
                    <a:noFill/>
                  </a:ln>
                </p:spPr>
                <p:txBody>
                  <a:bodyPr spcFirstLastPara="1" wrap="square" lIns="76188" tIns="76188" rIns="76188" bIns="76188" anchor="ctr" anchorCtr="0">
                    <a:noAutofit/>
                  </a:bodyPr>
                  <a:lstStyle/>
                  <a:p>
                    <a:endParaRPr sz="1500"/>
                  </a:p>
                </p:txBody>
              </p:sp>
              <p:sp>
                <p:nvSpPr>
                  <p:cNvPr id="175" name="TextBox 194">
                    <a:extLst>
                      <a:ext uri="{FF2B5EF4-FFF2-40B4-BE49-F238E27FC236}">
                        <a16:creationId xmlns:a16="http://schemas.microsoft.com/office/drawing/2014/main" id="{F5D306C2-EA15-42BF-9111-8435E20D5996}"/>
                      </a:ext>
                    </a:extLst>
                  </p:cNvPr>
                  <p:cNvSpPr txBox="1"/>
                  <p:nvPr/>
                </p:nvSpPr>
                <p:spPr>
                  <a:xfrm>
                    <a:off x="4463820" y="4111214"/>
                    <a:ext cx="1450066" cy="318864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8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พระนครศรีอยุธยา</a:t>
                    </a:r>
                    <a:endParaRPr lang="en-US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76" name="TextBox 194">
                    <a:extLst>
                      <a:ext uri="{FF2B5EF4-FFF2-40B4-BE49-F238E27FC236}">
                        <a16:creationId xmlns:a16="http://schemas.microsoft.com/office/drawing/2014/main" id="{3010AD9B-D3B1-4375-976B-C67589581755}"/>
                      </a:ext>
                    </a:extLst>
                  </p:cNvPr>
                  <p:cNvSpPr txBox="1"/>
                  <p:nvPr/>
                </p:nvSpPr>
                <p:spPr>
                  <a:xfrm>
                    <a:off x="3358701" y="4555343"/>
                    <a:ext cx="771535" cy="318864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8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นนทบุรี</a:t>
                    </a:r>
                    <a:endParaRPr lang="en-US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78" name="TextBox 177">
                    <a:extLst>
                      <a:ext uri="{FF2B5EF4-FFF2-40B4-BE49-F238E27FC236}">
                        <a16:creationId xmlns:a16="http://schemas.microsoft.com/office/drawing/2014/main" id="{FC68B138-FCB4-474C-85BA-651C0E0988DA}"/>
                      </a:ext>
                    </a:extLst>
                  </p:cNvPr>
                  <p:cNvSpPr txBox="1"/>
                  <p:nvPr/>
                </p:nvSpPr>
                <p:spPr>
                  <a:xfrm>
                    <a:off x="3041304" y="4501055"/>
                    <a:ext cx="384820" cy="34163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th-TH" sz="9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5</a:t>
                    </a:r>
                    <a:endParaRPr lang="en-US" sz="9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79" name="TextBox 194">
                    <a:extLst>
                      <a:ext uri="{FF2B5EF4-FFF2-40B4-BE49-F238E27FC236}">
                        <a16:creationId xmlns:a16="http://schemas.microsoft.com/office/drawing/2014/main" id="{253F0246-51DB-4281-B61A-CB44545050EE}"/>
                      </a:ext>
                    </a:extLst>
                  </p:cNvPr>
                  <p:cNvSpPr txBox="1"/>
                  <p:nvPr/>
                </p:nvSpPr>
                <p:spPr>
                  <a:xfrm>
                    <a:off x="4448627" y="5017994"/>
                    <a:ext cx="930492" cy="318864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8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นครนายก</a:t>
                    </a:r>
                    <a:endParaRPr lang="en-US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80" name="Google Shape;246;p33">
                    <a:extLst>
                      <a:ext uri="{FF2B5EF4-FFF2-40B4-BE49-F238E27FC236}">
                        <a16:creationId xmlns:a16="http://schemas.microsoft.com/office/drawing/2014/main" id="{FEF30C9B-92DC-4D7B-B9A5-9E287E703B9C}"/>
                      </a:ext>
                    </a:extLst>
                  </p:cNvPr>
                  <p:cNvSpPr/>
                  <p:nvPr/>
                </p:nvSpPr>
                <p:spPr>
                  <a:xfrm>
                    <a:off x="3101161" y="4939702"/>
                    <a:ext cx="304760" cy="4084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43" h="16913" extrusionOk="0">
                        <a:moveTo>
                          <a:pt x="5705" y="3303"/>
                        </a:moveTo>
                        <a:cubicBezTo>
                          <a:pt x="7173" y="3303"/>
                          <a:pt x="8373" y="4504"/>
                          <a:pt x="8373" y="5971"/>
                        </a:cubicBezTo>
                        <a:cubicBezTo>
                          <a:pt x="8340" y="7472"/>
                          <a:pt x="7173" y="8640"/>
                          <a:pt x="5705" y="8640"/>
                        </a:cubicBezTo>
                        <a:cubicBezTo>
                          <a:pt x="4237" y="8640"/>
                          <a:pt x="3036" y="7406"/>
                          <a:pt x="3036" y="5971"/>
                        </a:cubicBezTo>
                        <a:cubicBezTo>
                          <a:pt x="3036" y="4504"/>
                          <a:pt x="4237" y="3303"/>
                          <a:pt x="5705" y="3303"/>
                        </a:cubicBezTo>
                        <a:close/>
                        <a:moveTo>
                          <a:pt x="5671" y="0"/>
                        </a:moveTo>
                        <a:cubicBezTo>
                          <a:pt x="2569" y="0"/>
                          <a:pt x="67" y="2502"/>
                          <a:pt x="1" y="5571"/>
                        </a:cubicBezTo>
                        <a:lnTo>
                          <a:pt x="1" y="5638"/>
                        </a:lnTo>
                        <a:cubicBezTo>
                          <a:pt x="1" y="5871"/>
                          <a:pt x="1" y="6071"/>
                          <a:pt x="34" y="6305"/>
                        </a:cubicBezTo>
                        <a:cubicBezTo>
                          <a:pt x="301" y="8840"/>
                          <a:pt x="1669" y="12543"/>
                          <a:pt x="5671" y="16912"/>
                        </a:cubicBezTo>
                        <a:cubicBezTo>
                          <a:pt x="9674" y="12543"/>
                          <a:pt x="11042" y="8807"/>
                          <a:pt x="11275" y="6305"/>
                        </a:cubicBezTo>
                        <a:cubicBezTo>
                          <a:pt x="11342" y="6071"/>
                          <a:pt x="11342" y="5838"/>
                          <a:pt x="11342" y="5638"/>
                        </a:cubicBezTo>
                        <a:lnTo>
                          <a:pt x="11342" y="5571"/>
                        </a:lnTo>
                        <a:cubicBezTo>
                          <a:pt x="11275" y="2502"/>
                          <a:pt x="8774" y="0"/>
                          <a:pt x="5671" y="0"/>
                        </a:cubicBezTo>
                        <a:close/>
                      </a:path>
                    </a:pathLst>
                  </a:custGeom>
                  <a:solidFill>
                    <a:srgbClr val="E84E40"/>
                  </a:solidFill>
                  <a:ln>
                    <a:noFill/>
                  </a:ln>
                </p:spPr>
                <p:txBody>
                  <a:bodyPr spcFirstLastPara="1" wrap="square" lIns="76188" tIns="76188" rIns="76188" bIns="76188" anchor="ctr" anchorCtr="0">
                    <a:noAutofit/>
                  </a:bodyPr>
                  <a:lstStyle/>
                  <a:p>
                    <a:endParaRPr sz="1500"/>
                  </a:p>
                </p:txBody>
              </p:sp>
              <p:sp>
                <p:nvSpPr>
                  <p:cNvPr id="181" name="Google Shape;246;p33">
                    <a:extLst>
                      <a:ext uri="{FF2B5EF4-FFF2-40B4-BE49-F238E27FC236}">
                        <a16:creationId xmlns:a16="http://schemas.microsoft.com/office/drawing/2014/main" id="{0D1A7A48-74E1-49FE-A604-892348FBCC88}"/>
                      </a:ext>
                    </a:extLst>
                  </p:cNvPr>
                  <p:cNvSpPr/>
                  <p:nvPr/>
                </p:nvSpPr>
                <p:spPr>
                  <a:xfrm>
                    <a:off x="4173411" y="4533247"/>
                    <a:ext cx="313102" cy="4084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43" h="16913" extrusionOk="0">
                        <a:moveTo>
                          <a:pt x="5705" y="3303"/>
                        </a:moveTo>
                        <a:cubicBezTo>
                          <a:pt x="7173" y="3303"/>
                          <a:pt x="8373" y="4504"/>
                          <a:pt x="8373" y="5971"/>
                        </a:cubicBezTo>
                        <a:cubicBezTo>
                          <a:pt x="8340" y="7472"/>
                          <a:pt x="7173" y="8640"/>
                          <a:pt x="5705" y="8640"/>
                        </a:cubicBezTo>
                        <a:cubicBezTo>
                          <a:pt x="4237" y="8640"/>
                          <a:pt x="3036" y="7406"/>
                          <a:pt x="3036" y="5971"/>
                        </a:cubicBezTo>
                        <a:cubicBezTo>
                          <a:pt x="3036" y="4504"/>
                          <a:pt x="4237" y="3303"/>
                          <a:pt x="5705" y="3303"/>
                        </a:cubicBezTo>
                        <a:close/>
                        <a:moveTo>
                          <a:pt x="5671" y="0"/>
                        </a:moveTo>
                        <a:cubicBezTo>
                          <a:pt x="2569" y="0"/>
                          <a:pt x="67" y="2502"/>
                          <a:pt x="1" y="5571"/>
                        </a:cubicBezTo>
                        <a:lnTo>
                          <a:pt x="1" y="5638"/>
                        </a:lnTo>
                        <a:cubicBezTo>
                          <a:pt x="1" y="5871"/>
                          <a:pt x="1" y="6071"/>
                          <a:pt x="34" y="6305"/>
                        </a:cubicBezTo>
                        <a:cubicBezTo>
                          <a:pt x="301" y="8840"/>
                          <a:pt x="1669" y="12543"/>
                          <a:pt x="5671" y="16912"/>
                        </a:cubicBezTo>
                        <a:cubicBezTo>
                          <a:pt x="9674" y="12543"/>
                          <a:pt x="11042" y="8807"/>
                          <a:pt x="11275" y="6305"/>
                        </a:cubicBezTo>
                        <a:cubicBezTo>
                          <a:pt x="11342" y="6071"/>
                          <a:pt x="11342" y="5838"/>
                          <a:pt x="11342" y="5638"/>
                        </a:cubicBezTo>
                        <a:lnTo>
                          <a:pt x="11342" y="5571"/>
                        </a:lnTo>
                        <a:cubicBezTo>
                          <a:pt x="11275" y="2502"/>
                          <a:pt x="8774" y="0"/>
                          <a:pt x="5671" y="0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txBody>
                  <a:bodyPr spcFirstLastPara="1" wrap="square" lIns="76188" tIns="76188" rIns="76188" bIns="76188" anchor="ctr" anchorCtr="0">
                    <a:noAutofit/>
                  </a:bodyPr>
                  <a:lstStyle/>
                  <a:p>
                    <a:endParaRPr sz="1500"/>
                  </a:p>
                </p:txBody>
              </p:sp>
              <p:sp>
                <p:nvSpPr>
                  <p:cNvPr id="182" name="TextBox 181">
                    <a:extLst>
                      <a:ext uri="{FF2B5EF4-FFF2-40B4-BE49-F238E27FC236}">
                        <a16:creationId xmlns:a16="http://schemas.microsoft.com/office/drawing/2014/main" id="{D879DB04-9D9D-4CB1-AA18-265EB263C95C}"/>
                      </a:ext>
                    </a:extLst>
                  </p:cNvPr>
                  <p:cNvSpPr txBox="1"/>
                  <p:nvPr/>
                </p:nvSpPr>
                <p:spPr>
                  <a:xfrm>
                    <a:off x="4143219" y="4530028"/>
                    <a:ext cx="384820" cy="34163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th-TH" sz="9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5</a:t>
                    </a:r>
                    <a:endParaRPr lang="en-US" sz="9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83" name="TextBox 182">
                    <a:extLst>
                      <a:ext uri="{FF2B5EF4-FFF2-40B4-BE49-F238E27FC236}">
                        <a16:creationId xmlns:a16="http://schemas.microsoft.com/office/drawing/2014/main" id="{62CE2B08-596B-48A4-A972-876D228A89DF}"/>
                      </a:ext>
                    </a:extLst>
                  </p:cNvPr>
                  <p:cNvSpPr txBox="1"/>
                  <p:nvPr/>
                </p:nvSpPr>
                <p:spPr>
                  <a:xfrm>
                    <a:off x="3048717" y="4939673"/>
                    <a:ext cx="460739" cy="341638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9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12</a:t>
                    </a:r>
                    <a:endParaRPr lang="en-US" sz="9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84" name="TextBox 194">
                    <a:extLst>
                      <a:ext uri="{FF2B5EF4-FFF2-40B4-BE49-F238E27FC236}">
                        <a16:creationId xmlns:a16="http://schemas.microsoft.com/office/drawing/2014/main" id="{13CE89D2-0F6C-4888-A081-CDF71A86382C}"/>
                      </a:ext>
                    </a:extLst>
                  </p:cNvPr>
                  <p:cNvSpPr txBox="1"/>
                  <p:nvPr/>
                </p:nvSpPr>
                <p:spPr>
                  <a:xfrm>
                    <a:off x="3323112" y="4948763"/>
                    <a:ext cx="845082" cy="318864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8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นครปฐม</a:t>
                    </a:r>
                    <a:endParaRPr lang="en-US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85" name="TextBox 239">
                    <a:extLst>
                      <a:ext uri="{FF2B5EF4-FFF2-40B4-BE49-F238E27FC236}">
                        <a16:creationId xmlns:a16="http://schemas.microsoft.com/office/drawing/2014/main" id="{8BF587C7-D0C1-4B72-A273-39AD270A28C6}"/>
                      </a:ext>
                    </a:extLst>
                  </p:cNvPr>
                  <p:cNvSpPr txBox="1"/>
                  <p:nvPr/>
                </p:nvSpPr>
                <p:spPr>
                  <a:xfrm>
                    <a:off x="2871220" y="1119697"/>
                    <a:ext cx="849827" cy="296087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7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หนองคาย</a:t>
                    </a:r>
                    <a:endParaRPr lang="en-US" sz="7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86" name="TextBox 189">
                    <a:extLst>
                      <a:ext uri="{FF2B5EF4-FFF2-40B4-BE49-F238E27FC236}">
                        <a16:creationId xmlns:a16="http://schemas.microsoft.com/office/drawing/2014/main" id="{AA70010D-E710-4DC7-B6CF-E1F185CDB15C}"/>
                      </a:ext>
                    </a:extLst>
                  </p:cNvPr>
                  <p:cNvSpPr txBox="1"/>
                  <p:nvPr/>
                </p:nvSpPr>
                <p:spPr>
                  <a:xfrm>
                    <a:off x="1672386" y="836581"/>
                    <a:ext cx="695614" cy="318864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8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ลำปาง</a:t>
                    </a:r>
                    <a:endParaRPr lang="en-US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87" name="TextBox 186">
                    <a:extLst>
                      <a:ext uri="{FF2B5EF4-FFF2-40B4-BE49-F238E27FC236}">
                        <a16:creationId xmlns:a16="http://schemas.microsoft.com/office/drawing/2014/main" id="{6C7B9C2D-9F5F-46F2-BBC1-6700DF1EB0A6}"/>
                      </a:ext>
                    </a:extLst>
                  </p:cNvPr>
                  <p:cNvSpPr txBox="1"/>
                  <p:nvPr/>
                </p:nvSpPr>
                <p:spPr>
                  <a:xfrm>
                    <a:off x="2321264" y="2782511"/>
                    <a:ext cx="422779" cy="288591"/>
                  </a:xfrm>
                  <a:prstGeom prst="rect">
                    <a:avLst/>
                  </a:prstGeom>
                  <a:noFill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tx1"/>
                  </a:fontRef>
                </p:style>
                <p:txBody>
                  <a:bodyPr wrap="none" rtlCol="0" anchor="t">
                    <a:spAutoFit/>
                  </a:bodyPr>
                  <a:lstStyle>
                    <a:lvl1pPr marL="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th-TH" sz="667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15</a:t>
                    </a:r>
                    <a:endParaRPr lang="en-US" sz="667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88" name="Google Shape;246;p33">
                    <a:extLst>
                      <a:ext uri="{FF2B5EF4-FFF2-40B4-BE49-F238E27FC236}">
                        <a16:creationId xmlns:a16="http://schemas.microsoft.com/office/drawing/2014/main" id="{200A6657-A386-4FB7-BD1F-43AD6CF084A6}"/>
                      </a:ext>
                    </a:extLst>
                  </p:cNvPr>
                  <p:cNvSpPr/>
                  <p:nvPr/>
                </p:nvSpPr>
                <p:spPr>
                  <a:xfrm>
                    <a:off x="4170587" y="4989771"/>
                    <a:ext cx="313101" cy="4084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43" h="16913" extrusionOk="0">
                        <a:moveTo>
                          <a:pt x="5705" y="3303"/>
                        </a:moveTo>
                        <a:cubicBezTo>
                          <a:pt x="7173" y="3303"/>
                          <a:pt x="8373" y="4504"/>
                          <a:pt x="8373" y="5971"/>
                        </a:cubicBezTo>
                        <a:cubicBezTo>
                          <a:pt x="8340" y="7472"/>
                          <a:pt x="7173" y="8640"/>
                          <a:pt x="5705" y="8640"/>
                        </a:cubicBezTo>
                        <a:cubicBezTo>
                          <a:pt x="4237" y="8640"/>
                          <a:pt x="3036" y="7406"/>
                          <a:pt x="3036" y="5971"/>
                        </a:cubicBezTo>
                        <a:cubicBezTo>
                          <a:pt x="3036" y="4504"/>
                          <a:pt x="4237" y="3303"/>
                          <a:pt x="5705" y="3303"/>
                        </a:cubicBezTo>
                        <a:close/>
                        <a:moveTo>
                          <a:pt x="5671" y="0"/>
                        </a:moveTo>
                        <a:cubicBezTo>
                          <a:pt x="2569" y="0"/>
                          <a:pt x="67" y="2502"/>
                          <a:pt x="1" y="5571"/>
                        </a:cubicBezTo>
                        <a:lnTo>
                          <a:pt x="1" y="5638"/>
                        </a:lnTo>
                        <a:cubicBezTo>
                          <a:pt x="1" y="5871"/>
                          <a:pt x="1" y="6071"/>
                          <a:pt x="34" y="6305"/>
                        </a:cubicBezTo>
                        <a:cubicBezTo>
                          <a:pt x="301" y="8840"/>
                          <a:pt x="1669" y="12543"/>
                          <a:pt x="5671" y="16912"/>
                        </a:cubicBezTo>
                        <a:cubicBezTo>
                          <a:pt x="9674" y="12543"/>
                          <a:pt x="11042" y="8807"/>
                          <a:pt x="11275" y="6305"/>
                        </a:cubicBezTo>
                        <a:cubicBezTo>
                          <a:pt x="11342" y="6071"/>
                          <a:pt x="11342" y="5838"/>
                          <a:pt x="11342" y="5638"/>
                        </a:cubicBezTo>
                        <a:lnTo>
                          <a:pt x="11342" y="5571"/>
                        </a:lnTo>
                        <a:cubicBezTo>
                          <a:pt x="11275" y="2502"/>
                          <a:pt x="8774" y="0"/>
                          <a:pt x="5671" y="0"/>
                        </a:cubicBezTo>
                        <a:close/>
                      </a:path>
                    </a:pathLst>
                  </a:cu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txBody>
                  <a:bodyPr spcFirstLastPara="1" wrap="square" lIns="76188" tIns="76188" rIns="76188" bIns="76188" anchor="ctr" anchorCtr="0">
                    <a:noAutofit/>
                  </a:bodyPr>
                  <a:lstStyle/>
                  <a:p>
                    <a:endParaRPr sz="1500" b="1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  <p:sp>
                <p:nvSpPr>
                  <p:cNvPr id="189" name="TextBox 188">
                    <a:extLst>
                      <a:ext uri="{FF2B5EF4-FFF2-40B4-BE49-F238E27FC236}">
                        <a16:creationId xmlns:a16="http://schemas.microsoft.com/office/drawing/2014/main" id="{7855DEFF-B023-4A6B-823E-2B339893DDD5}"/>
                      </a:ext>
                    </a:extLst>
                  </p:cNvPr>
                  <p:cNvSpPr txBox="1"/>
                  <p:nvPr/>
                </p:nvSpPr>
                <p:spPr>
                  <a:xfrm>
                    <a:off x="4119969" y="4989089"/>
                    <a:ext cx="474974" cy="34163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th-TH" sz="900" b="1" dirty="0"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rPr>
                      <a:t>15</a:t>
                    </a:r>
                    <a:endParaRPr lang="en-US" sz="9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endParaRPr>
                  </a:p>
                </p:txBody>
              </p:sp>
            </p:grpSp>
            <p:sp>
              <p:nvSpPr>
                <p:cNvPr id="149" name="TextBox 274">
                  <a:extLst>
                    <a:ext uri="{FF2B5EF4-FFF2-40B4-BE49-F238E27FC236}">
                      <a16:creationId xmlns:a16="http://schemas.microsoft.com/office/drawing/2014/main" id="{F025FADC-0BEB-42A1-B828-CB424715C16C}"/>
                    </a:ext>
                  </a:extLst>
                </p:cNvPr>
                <p:cNvSpPr txBox="1"/>
                <p:nvPr/>
              </p:nvSpPr>
              <p:spPr>
                <a:xfrm>
                  <a:off x="2542547" y="3340012"/>
                  <a:ext cx="693243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ระยอง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  <p:sp>
              <p:nvSpPr>
                <p:cNvPr id="150" name="TextBox 189">
                  <a:extLst>
                    <a:ext uri="{FF2B5EF4-FFF2-40B4-BE49-F238E27FC236}">
                      <a16:creationId xmlns:a16="http://schemas.microsoft.com/office/drawing/2014/main" id="{678C8BA6-056B-4059-8B9B-9665218C6B51}"/>
                    </a:ext>
                  </a:extLst>
                </p:cNvPr>
                <p:cNvSpPr txBox="1"/>
                <p:nvPr/>
              </p:nvSpPr>
              <p:spPr>
                <a:xfrm>
                  <a:off x="1464961" y="2252139"/>
                  <a:ext cx="845082" cy="318864"/>
                </a:xfrm>
                <a:prstGeom prst="rect">
                  <a:avLst/>
                </a:prstGeom>
                <a:noFill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wrap="none" rtlCol="0" anchor="t">
                  <a:spAutoFit/>
                </a:bodyPr>
                <a:lstStyle>
                  <a:lvl1pPr marL="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th-TH" sz="800" b="1" dirty="0"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อุทัยธานี</a:t>
                  </a:r>
                  <a:endParaRPr lang="en-US" sz="800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endParaRPr>
                </a:p>
              </p:txBody>
            </p:sp>
          </p:grpSp>
          <p:sp>
            <p:nvSpPr>
              <p:cNvPr id="146" name="TextBox 265">
                <a:extLst>
                  <a:ext uri="{FF2B5EF4-FFF2-40B4-BE49-F238E27FC236}">
                    <a16:creationId xmlns:a16="http://schemas.microsoft.com/office/drawing/2014/main" id="{FB9C299F-81A3-4D59-8F01-794CAD5CFD67}"/>
                  </a:ext>
                </a:extLst>
              </p:cNvPr>
              <p:cNvSpPr txBox="1"/>
              <p:nvPr/>
            </p:nvSpPr>
            <p:spPr>
              <a:xfrm>
                <a:off x="2712645" y="2080779"/>
                <a:ext cx="715965" cy="218446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th-TH" sz="583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หนองบัวลำภู</a:t>
                </a:r>
                <a:endParaRPr lang="en-US" sz="583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  <p:sp>
            <p:nvSpPr>
              <p:cNvPr id="147" name="TextBox 268">
                <a:extLst>
                  <a:ext uri="{FF2B5EF4-FFF2-40B4-BE49-F238E27FC236}">
                    <a16:creationId xmlns:a16="http://schemas.microsoft.com/office/drawing/2014/main" id="{0AF98DAE-A0E1-4E47-A6BB-B9216878F7B4}"/>
                  </a:ext>
                </a:extLst>
              </p:cNvPr>
              <p:cNvSpPr txBox="1"/>
              <p:nvPr/>
            </p:nvSpPr>
            <p:spPr>
              <a:xfrm>
                <a:off x="2526331" y="2730697"/>
                <a:ext cx="685188" cy="218446"/>
              </a:xfrm>
              <a:prstGeom prst="rect">
                <a:avLst/>
              </a:prstGeom>
              <a:no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wrap="none" rtlCol="0" anchor="t">
                <a:spAutoFit/>
              </a:bodyPr>
              <a:lstStyle>
                <a:lvl1pPr marL="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th-TH" sz="583" b="1" dirty="0">
                    <a:latin typeface="Chulabhorn Likit Text" panose="00000500000000000000" pitchFamily="50" charset="-34"/>
                    <a:cs typeface="Chulabhorn Likit Text" panose="00000500000000000000" pitchFamily="50" charset="-34"/>
                  </a:rPr>
                  <a:t>นครราชสีมา</a:t>
                </a:r>
                <a:endParaRPr lang="en-US" sz="583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2C63E48E-AF90-4821-A9F4-16E3A3C0C97B}"/>
                </a:ext>
              </a:extLst>
            </p:cNvPr>
            <p:cNvSpPr txBox="1"/>
            <p:nvPr/>
          </p:nvSpPr>
          <p:spPr>
            <a:xfrm>
              <a:off x="2083560" y="3186512"/>
              <a:ext cx="288926" cy="233988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667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</a:t>
              </a:r>
              <a:endParaRPr lang="en-US" sz="667" b="1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40" name="TextBox 274">
              <a:extLst>
                <a:ext uri="{FF2B5EF4-FFF2-40B4-BE49-F238E27FC236}">
                  <a16:creationId xmlns:a16="http://schemas.microsoft.com/office/drawing/2014/main" id="{EFA17B87-B5BE-41E3-930D-221F554CBE38}"/>
                </a:ext>
              </a:extLst>
            </p:cNvPr>
            <p:cNvSpPr txBox="1"/>
            <p:nvPr/>
          </p:nvSpPr>
          <p:spPr>
            <a:xfrm>
              <a:off x="1014597" y="5250156"/>
              <a:ext cx="506292" cy="25853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80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ภูเก็ต</a:t>
              </a:r>
              <a:endParaRPr lang="en-US" sz="800" b="1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41" name="Google Shape;246;p33">
              <a:extLst>
                <a:ext uri="{FF2B5EF4-FFF2-40B4-BE49-F238E27FC236}">
                  <a16:creationId xmlns:a16="http://schemas.microsoft.com/office/drawing/2014/main" id="{098E619F-DC60-4661-BDBF-7BC3D735C9BD}"/>
                </a:ext>
              </a:extLst>
            </p:cNvPr>
            <p:cNvSpPr/>
            <p:nvPr/>
          </p:nvSpPr>
          <p:spPr>
            <a:xfrm>
              <a:off x="3829640" y="4131108"/>
              <a:ext cx="253861" cy="331170"/>
            </a:xfrm>
            <a:custGeom>
              <a:avLst/>
              <a:gdLst/>
              <a:ahLst/>
              <a:cxnLst/>
              <a:rect l="l" t="t" r="r" b="b"/>
              <a:pathLst>
                <a:path w="11343" h="16913" extrusionOk="0">
                  <a:moveTo>
                    <a:pt x="5705" y="3303"/>
                  </a:moveTo>
                  <a:cubicBezTo>
                    <a:pt x="7173" y="3303"/>
                    <a:pt x="8373" y="4504"/>
                    <a:pt x="8373" y="5971"/>
                  </a:cubicBezTo>
                  <a:cubicBezTo>
                    <a:pt x="8340" y="7472"/>
                    <a:pt x="7173" y="8640"/>
                    <a:pt x="5705" y="8640"/>
                  </a:cubicBezTo>
                  <a:cubicBezTo>
                    <a:pt x="4237" y="8640"/>
                    <a:pt x="3036" y="7406"/>
                    <a:pt x="3036" y="5971"/>
                  </a:cubicBezTo>
                  <a:cubicBezTo>
                    <a:pt x="3036" y="4504"/>
                    <a:pt x="4237" y="3303"/>
                    <a:pt x="5705" y="3303"/>
                  </a:cubicBezTo>
                  <a:close/>
                  <a:moveTo>
                    <a:pt x="5671" y="0"/>
                  </a:moveTo>
                  <a:cubicBezTo>
                    <a:pt x="2569" y="0"/>
                    <a:pt x="67" y="2502"/>
                    <a:pt x="1" y="5571"/>
                  </a:cubicBezTo>
                  <a:lnTo>
                    <a:pt x="1" y="5638"/>
                  </a:lnTo>
                  <a:cubicBezTo>
                    <a:pt x="1" y="5871"/>
                    <a:pt x="1" y="6071"/>
                    <a:pt x="34" y="6305"/>
                  </a:cubicBezTo>
                  <a:cubicBezTo>
                    <a:pt x="301" y="8840"/>
                    <a:pt x="1669" y="12543"/>
                    <a:pt x="5671" y="16912"/>
                  </a:cubicBezTo>
                  <a:cubicBezTo>
                    <a:pt x="9674" y="12543"/>
                    <a:pt x="11042" y="8807"/>
                    <a:pt x="11275" y="6305"/>
                  </a:cubicBezTo>
                  <a:cubicBezTo>
                    <a:pt x="11342" y="6071"/>
                    <a:pt x="11342" y="5838"/>
                    <a:pt x="11342" y="5638"/>
                  </a:cubicBezTo>
                  <a:lnTo>
                    <a:pt x="11342" y="5571"/>
                  </a:lnTo>
                  <a:cubicBezTo>
                    <a:pt x="11275" y="2502"/>
                    <a:pt x="8774" y="0"/>
                    <a:pt x="5671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76188" tIns="76188" rIns="76188" bIns="76188" anchor="ctr" anchorCtr="0">
              <a:noAutofit/>
            </a:bodyPr>
            <a:lstStyle/>
            <a:p>
              <a:endParaRPr sz="1500"/>
            </a:p>
          </p:txBody>
        </p:sp>
        <p:sp>
          <p:nvSpPr>
            <p:cNvPr id="142" name="Google Shape;246;p33">
              <a:extLst>
                <a:ext uri="{FF2B5EF4-FFF2-40B4-BE49-F238E27FC236}">
                  <a16:creationId xmlns:a16="http://schemas.microsoft.com/office/drawing/2014/main" id="{83D9B88B-D039-4813-8CB2-EDAD2E88C924}"/>
                </a:ext>
              </a:extLst>
            </p:cNvPr>
            <p:cNvSpPr/>
            <p:nvPr/>
          </p:nvSpPr>
          <p:spPr>
            <a:xfrm>
              <a:off x="2964568" y="5178027"/>
              <a:ext cx="247098" cy="331170"/>
            </a:xfrm>
            <a:custGeom>
              <a:avLst/>
              <a:gdLst/>
              <a:ahLst/>
              <a:cxnLst/>
              <a:rect l="l" t="t" r="r" b="b"/>
              <a:pathLst>
                <a:path w="11343" h="16913" extrusionOk="0">
                  <a:moveTo>
                    <a:pt x="5705" y="3303"/>
                  </a:moveTo>
                  <a:cubicBezTo>
                    <a:pt x="7173" y="3303"/>
                    <a:pt x="8373" y="4504"/>
                    <a:pt x="8373" y="5971"/>
                  </a:cubicBezTo>
                  <a:cubicBezTo>
                    <a:pt x="8340" y="7472"/>
                    <a:pt x="7173" y="8640"/>
                    <a:pt x="5705" y="8640"/>
                  </a:cubicBezTo>
                  <a:cubicBezTo>
                    <a:pt x="4237" y="8640"/>
                    <a:pt x="3036" y="7406"/>
                    <a:pt x="3036" y="5971"/>
                  </a:cubicBezTo>
                  <a:cubicBezTo>
                    <a:pt x="3036" y="4504"/>
                    <a:pt x="4237" y="3303"/>
                    <a:pt x="5705" y="3303"/>
                  </a:cubicBezTo>
                  <a:close/>
                  <a:moveTo>
                    <a:pt x="5671" y="0"/>
                  </a:moveTo>
                  <a:cubicBezTo>
                    <a:pt x="2569" y="0"/>
                    <a:pt x="67" y="2502"/>
                    <a:pt x="1" y="5571"/>
                  </a:cubicBezTo>
                  <a:lnTo>
                    <a:pt x="1" y="5638"/>
                  </a:lnTo>
                  <a:cubicBezTo>
                    <a:pt x="1" y="5871"/>
                    <a:pt x="1" y="6071"/>
                    <a:pt x="34" y="6305"/>
                  </a:cubicBezTo>
                  <a:cubicBezTo>
                    <a:pt x="301" y="8840"/>
                    <a:pt x="1669" y="12543"/>
                    <a:pt x="5671" y="16912"/>
                  </a:cubicBezTo>
                  <a:cubicBezTo>
                    <a:pt x="9674" y="12543"/>
                    <a:pt x="11042" y="8807"/>
                    <a:pt x="11275" y="6305"/>
                  </a:cubicBezTo>
                  <a:cubicBezTo>
                    <a:pt x="11342" y="6071"/>
                    <a:pt x="11342" y="5838"/>
                    <a:pt x="11342" y="5638"/>
                  </a:cubicBezTo>
                  <a:lnTo>
                    <a:pt x="11342" y="5571"/>
                  </a:lnTo>
                  <a:cubicBezTo>
                    <a:pt x="11275" y="2502"/>
                    <a:pt x="8774" y="0"/>
                    <a:pt x="5671" y="0"/>
                  </a:cubicBezTo>
                  <a:close/>
                </a:path>
              </a:pathLst>
            </a:custGeom>
            <a:solidFill>
              <a:srgbClr val="E84E40"/>
            </a:solidFill>
            <a:ln>
              <a:noFill/>
            </a:ln>
          </p:spPr>
          <p:txBody>
            <a:bodyPr spcFirstLastPara="1" wrap="square" lIns="76188" tIns="76188" rIns="76188" bIns="76188" anchor="ctr" anchorCtr="0">
              <a:noAutofit/>
            </a:bodyPr>
            <a:lstStyle/>
            <a:p>
              <a:endParaRPr sz="1500"/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A62431C6-8D30-4B3E-8091-F12BE7698456}"/>
                </a:ext>
              </a:extLst>
            </p:cNvPr>
            <p:cNvSpPr txBox="1"/>
            <p:nvPr/>
          </p:nvSpPr>
          <p:spPr>
            <a:xfrm>
              <a:off x="2922047" y="5178002"/>
              <a:ext cx="379334" cy="276998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90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13</a:t>
              </a:r>
              <a:endParaRPr lang="en-US" sz="900" b="1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44" name="TextBox 194">
              <a:extLst>
                <a:ext uri="{FF2B5EF4-FFF2-40B4-BE49-F238E27FC236}">
                  <a16:creationId xmlns:a16="http://schemas.microsoft.com/office/drawing/2014/main" id="{530DDDFB-54B6-4812-A5E7-32C61D8E7EAE}"/>
                </a:ext>
              </a:extLst>
            </p:cNvPr>
            <p:cNvSpPr txBox="1"/>
            <p:nvPr/>
          </p:nvSpPr>
          <p:spPr>
            <a:xfrm>
              <a:off x="3098034" y="5185117"/>
              <a:ext cx="760208" cy="25853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wrap="none" rtlCol="0" anchor="t">
              <a:spAutoFit/>
            </a:bodyPr>
            <a:lstStyle>
              <a:lvl1pPr marL="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 </a:t>
              </a:r>
              <a:r>
                <a:rPr lang="en-US" sz="800" b="1" dirty="0" err="1"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ปทุมธานี</a:t>
              </a:r>
              <a:endParaRPr lang="en-US" sz="800" b="1" dirty="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</p:grpSp>
      <p:sp>
        <p:nvSpPr>
          <p:cNvPr id="190" name="TextBox 228">
            <a:extLst>
              <a:ext uri="{FF2B5EF4-FFF2-40B4-BE49-F238E27FC236}">
                <a16:creationId xmlns:a16="http://schemas.microsoft.com/office/drawing/2014/main" id="{1FD3B236-7D7D-4998-9448-40D02BD35AB3}"/>
              </a:ext>
            </a:extLst>
          </p:cNvPr>
          <p:cNvSpPr txBox="1"/>
          <p:nvPr/>
        </p:nvSpPr>
        <p:spPr>
          <a:xfrm>
            <a:off x="1702631" y="1498584"/>
            <a:ext cx="564578" cy="21544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8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อุตรดิตถ์</a:t>
            </a:r>
            <a:endParaRPr lang="en-US" sz="8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91" name="TextBox 228">
            <a:extLst>
              <a:ext uri="{FF2B5EF4-FFF2-40B4-BE49-F238E27FC236}">
                <a16:creationId xmlns:a16="http://schemas.microsoft.com/office/drawing/2014/main" id="{D0ACCE77-AF25-485D-8FF3-957CA88E4526}"/>
              </a:ext>
            </a:extLst>
          </p:cNvPr>
          <p:cNvSpPr txBox="1"/>
          <p:nvPr/>
        </p:nvSpPr>
        <p:spPr>
          <a:xfrm>
            <a:off x="3022368" y="2220244"/>
            <a:ext cx="724878" cy="21544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8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อุบลราชธานี</a:t>
            </a:r>
            <a:endParaRPr lang="en-US" sz="8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92" name="TextBox 274">
            <a:extLst>
              <a:ext uri="{FF2B5EF4-FFF2-40B4-BE49-F238E27FC236}">
                <a16:creationId xmlns:a16="http://schemas.microsoft.com/office/drawing/2014/main" id="{F15CCB19-E429-4BAB-AE5C-5B6A3609B3D3}"/>
              </a:ext>
            </a:extLst>
          </p:cNvPr>
          <p:cNvSpPr txBox="1"/>
          <p:nvPr/>
        </p:nvSpPr>
        <p:spPr>
          <a:xfrm>
            <a:off x="1434993" y="2892272"/>
            <a:ext cx="527709" cy="21544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8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เพชรบุรี</a:t>
            </a:r>
            <a:endParaRPr lang="en-US" sz="8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93" name="TextBox 270">
            <a:extLst>
              <a:ext uri="{FF2B5EF4-FFF2-40B4-BE49-F238E27FC236}">
                <a16:creationId xmlns:a16="http://schemas.microsoft.com/office/drawing/2014/main" id="{5EB4C3E0-D067-4D8C-A07D-87710B749291}"/>
              </a:ext>
            </a:extLst>
          </p:cNvPr>
          <p:cNvSpPr txBox="1"/>
          <p:nvPr/>
        </p:nvSpPr>
        <p:spPr>
          <a:xfrm>
            <a:off x="1712903" y="4615437"/>
            <a:ext cx="473206" cy="21544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8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สงขลา</a:t>
            </a:r>
            <a:endParaRPr lang="en-US" sz="8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248" name="TextBox 270">
            <a:extLst>
              <a:ext uri="{FF2B5EF4-FFF2-40B4-BE49-F238E27FC236}">
                <a16:creationId xmlns:a16="http://schemas.microsoft.com/office/drawing/2014/main" id="{B3ADEF24-F305-4154-B94A-44A519AF54BE}"/>
              </a:ext>
            </a:extLst>
          </p:cNvPr>
          <p:cNvSpPr txBox="1"/>
          <p:nvPr/>
        </p:nvSpPr>
        <p:spPr>
          <a:xfrm>
            <a:off x="1865950" y="4890479"/>
            <a:ext cx="413896" cy="21544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8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ยะลา</a:t>
            </a:r>
            <a:endParaRPr lang="en-US" sz="8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249" name="TextBox 274">
            <a:extLst>
              <a:ext uri="{FF2B5EF4-FFF2-40B4-BE49-F238E27FC236}">
                <a16:creationId xmlns:a16="http://schemas.microsoft.com/office/drawing/2014/main" id="{769DFB95-F7B7-46FA-AF1A-45640E7AD55E}"/>
              </a:ext>
            </a:extLst>
          </p:cNvPr>
          <p:cNvSpPr txBox="1"/>
          <p:nvPr/>
        </p:nvSpPr>
        <p:spPr>
          <a:xfrm>
            <a:off x="1191340" y="1741792"/>
            <a:ext cx="367408" cy="21544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8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ตาก</a:t>
            </a:r>
            <a:endParaRPr lang="en-US" sz="8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250" name="TextBox 239">
            <a:extLst>
              <a:ext uri="{FF2B5EF4-FFF2-40B4-BE49-F238E27FC236}">
                <a16:creationId xmlns:a16="http://schemas.microsoft.com/office/drawing/2014/main" id="{02B7E7A1-505C-43B1-A592-4119ED0E660B}"/>
              </a:ext>
            </a:extLst>
          </p:cNvPr>
          <p:cNvSpPr txBox="1"/>
          <p:nvPr/>
        </p:nvSpPr>
        <p:spPr>
          <a:xfrm>
            <a:off x="2762540" y="1653700"/>
            <a:ext cx="461986" cy="18203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583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สกลนคร</a:t>
            </a:r>
            <a:endParaRPr lang="en-US" sz="583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251" name="TextBox 274">
            <a:extLst>
              <a:ext uri="{FF2B5EF4-FFF2-40B4-BE49-F238E27FC236}">
                <a16:creationId xmlns:a16="http://schemas.microsoft.com/office/drawing/2014/main" id="{3B53AF1A-F389-4DD4-9D69-FB0FDF9C29AA}"/>
              </a:ext>
            </a:extLst>
          </p:cNvPr>
          <p:cNvSpPr txBox="1"/>
          <p:nvPr/>
        </p:nvSpPr>
        <p:spPr>
          <a:xfrm>
            <a:off x="1101225" y="2489802"/>
            <a:ext cx="638316" cy="21544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8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กาญจนบุรี</a:t>
            </a:r>
            <a:endParaRPr lang="en-US" sz="8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252" name="TextBox 251">
            <a:extLst>
              <a:ext uri="{FF2B5EF4-FFF2-40B4-BE49-F238E27FC236}">
                <a16:creationId xmlns:a16="http://schemas.microsoft.com/office/drawing/2014/main" id="{EA6E2677-F657-4C68-9C67-A43653445454}"/>
              </a:ext>
            </a:extLst>
          </p:cNvPr>
          <p:cNvSpPr txBox="1"/>
          <p:nvPr/>
        </p:nvSpPr>
        <p:spPr>
          <a:xfrm>
            <a:off x="1605966" y="2635122"/>
            <a:ext cx="279244" cy="19499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667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12</a:t>
            </a:r>
            <a:endParaRPr lang="en-US" sz="667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253" name="Google Shape;246;p33">
            <a:extLst>
              <a:ext uri="{FF2B5EF4-FFF2-40B4-BE49-F238E27FC236}">
                <a16:creationId xmlns:a16="http://schemas.microsoft.com/office/drawing/2014/main" id="{232D2F47-1740-485C-BC57-75688C8E9F39}"/>
              </a:ext>
            </a:extLst>
          </p:cNvPr>
          <p:cNvSpPr/>
          <p:nvPr/>
        </p:nvSpPr>
        <p:spPr>
          <a:xfrm>
            <a:off x="2476325" y="4620415"/>
            <a:ext cx="205915" cy="275975"/>
          </a:xfrm>
          <a:custGeom>
            <a:avLst/>
            <a:gdLst/>
            <a:ahLst/>
            <a:cxnLst/>
            <a:rect l="l" t="t" r="r" b="b"/>
            <a:pathLst>
              <a:path w="11343" h="16913" extrusionOk="0">
                <a:moveTo>
                  <a:pt x="5705" y="3303"/>
                </a:moveTo>
                <a:cubicBezTo>
                  <a:pt x="7173" y="3303"/>
                  <a:pt x="8373" y="4504"/>
                  <a:pt x="8373" y="5971"/>
                </a:cubicBezTo>
                <a:cubicBezTo>
                  <a:pt x="8340" y="7472"/>
                  <a:pt x="7173" y="8640"/>
                  <a:pt x="5705" y="8640"/>
                </a:cubicBezTo>
                <a:cubicBezTo>
                  <a:pt x="4237" y="8640"/>
                  <a:pt x="3036" y="7406"/>
                  <a:pt x="3036" y="5971"/>
                </a:cubicBezTo>
                <a:cubicBezTo>
                  <a:pt x="3036" y="4504"/>
                  <a:pt x="4237" y="3303"/>
                  <a:pt x="5705" y="3303"/>
                </a:cubicBezTo>
                <a:close/>
                <a:moveTo>
                  <a:pt x="5671" y="0"/>
                </a:moveTo>
                <a:cubicBezTo>
                  <a:pt x="2569" y="0"/>
                  <a:pt x="67" y="2502"/>
                  <a:pt x="1" y="5571"/>
                </a:cubicBezTo>
                <a:lnTo>
                  <a:pt x="1" y="5638"/>
                </a:lnTo>
                <a:cubicBezTo>
                  <a:pt x="1" y="5871"/>
                  <a:pt x="1" y="6071"/>
                  <a:pt x="34" y="6305"/>
                </a:cubicBezTo>
                <a:cubicBezTo>
                  <a:pt x="301" y="8840"/>
                  <a:pt x="1669" y="12543"/>
                  <a:pt x="5671" y="16912"/>
                </a:cubicBezTo>
                <a:cubicBezTo>
                  <a:pt x="9674" y="12543"/>
                  <a:pt x="11042" y="8807"/>
                  <a:pt x="11275" y="6305"/>
                </a:cubicBezTo>
                <a:cubicBezTo>
                  <a:pt x="11342" y="6071"/>
                  <a:pt x="11342" y="5838"/>
                  <a:pt x="11342" y="5638"/>
                </a:cubicBezTo>
                <a:lnTo>
                  <a:pt x="11342" y="5571"/>
                </a:lnTo>
                <a:cubicBezTo>
                  <a:pt x="11275" y="2502"/>
                  <a:pt x="8774" y="0"/>
                  <a:pt x="5671" y="0"/>
                </a:cubicBezTo>
                <a:close/>
              </a:path>
            </a:pathLst>
          </a:custGeom>
          <a:solidFill>
            <a:srgbClr val="E84E40"/>
          </a:solidFill>
          <a:ln>
            <a:noFill/>
          </a:ln>
        </p:spPr>
        <p:txBody>
          <a:bodyPr spcFirstLastPara="1" wrap="square" lIns="76188" tIns="76188" rIns="76188" bIns="76188" anchor="ctr" anchorCtr="0">
            <a:noAutofit/>
          </a:bodyPr>
          <a:lstStyle/>
          <a:p>
            <a:endParaRPr sz="1500"/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6EA4DBE0-8C4F-4324-9C0D-4F970A7556A0}"/>
              </a:ext>
            </a:extLst>
          </p:cNvPr>
          <p:cNvSpPr txBox="1"/>
          <p:nvPr/>
        </p:nvSpPr>
        <p:spPr>
          <a:xfrm>
            <a:off x="2440891" y="4620394"/>
            <a:ext cx="316112" cy="23083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9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16</a:t>
            </a:r>
            <a:endParaRPr lang="en-US" sz="9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255" name="TextBox 194">
            <a:extLst>
              <a:ext uri="{FF2B5EF4-FFF2-40B4-BE49-F238E27FC236}">
                <a16:creationId xmlns:a16="http://schemas.microsoft.com/office/drawing/2014/main" id="{F119C834-E455-4B95-A4A9-C067BFA9707A}"/>
              </a:ext>
            </a:extLst>
          </p:cNvPr>
          <p:cNvSpPr txBox="1"/>
          <p:nvPr/>
        </p:nvSpPr>
        <p:spPr>
          <a:xfrm>
            <a:off x="2587548" y="4626323"/>
            <a:ext cx="829073" cy="21544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 </a:t>
            </a:r>
            <a:r>
              <a:rPr lang="th-TH" sz="8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สมุทรปราการ</a:t>
            </a:r>
            <a:endParaRPr lang="en-US" sz="8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99BB6273-D8E6-4A7C-BA63-CC6A42661095}"/>
              </a:ext>
            </a:extLst>
          </p:cNvPr>
          <p:cNvSpPr txBox="1"/>
          <p:nvPr/>
        </p:nvSpPr>
        <p:spPr>
          <a:xfrm>
            <a:off x="3170689" y="3437154"/>
            <a:ext cx="2551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9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</a:t>
            </a:r>
            <a:endParaRPr lang="en-US" sz="9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127" name="Group 126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128" name="Group 127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130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197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198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131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177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194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195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196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12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981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618AFEDB-AFB2-5AC3-AE56-B3D8B60F4F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297446"/>
              </p:ext>
            </p:extLst>
          </p:nvPr>
        </p:nvGraphicFramePr>
        <p:xfrm>
          <a:off x="85153" y="689751"/>
          <a:ext cx="10005397" cy="4320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705">
                  <a:extLst>
                    <a:ext uri="{9D8B030D-6E8A-4147-A177-3AD203B41FA5}">
                      <a16:colId xmlns:a16="http://schemas.microsoft.com/office/drawing/2014/main" val="3952550476"/>
                    </a:ext>
                  </a:extLst>
                </a:gridCol>
                <a:gridCol w="767111">
                  <a:extLst>
                    <a:ext uri="{9D8B030D-6E8A-4147-A177-3AD203B41FA5}">
                      <a16:colId xmlns:a16="http://schemas.microsoft.com/office/drawing/2014/main" val="2490489024"/>
                    </a:ext>
                  </a:extLst>
                </a:gridCol>
                <a:gridCol w="761272">
                  <a:extLst>
                    <a:ext uri="{9D8B030D-6E8A-4147-A177-3AD203B41FA5}">
                      <a16:colId xmlns:a16="http://schemas.microsoft.com/office/drawing/2014/main" val="2602076316"/>
                    </a:ext>
                  </a:extLst>
                </a:gridCol>
                <a:gridCol w="728192">
                  <a:extLst>
                    <a:ext uri="{9D8B030D-6E8A-4147-A177-3AD203B41FA5}">
                      <a16:colId xmlns:a16="http://schemas.microsoft.com/office/drawing/2014/main" val="1605280982"/>
                    </a:ext>
                  </a:extLst>
                </a:gridCol>
                <a:gridCol w="780087">
                  <a:extLst>
                    <a:ext uri="{9D8B030D-6E8A-4147-A177-3AD203B41FA5}">
                      <a16:colId xmlns:a16="http://schemas.microsoft.com/office/drawing/2014/main" val="1380282958"/>
                    </a:ext>
                  </a:extLst>
                </a:gridCol>
                <a:gridCol w="240027">
                  <a:extLst>
                    <a:ext uri="{9D8B030D-6E8A-4147-A177-3AD203B41FA5}">
                      <a16:colId xmlns:a16="http://schemas.microsoft.com/office/drawing/2014/main" val="3383654365"/>
                    </a:ext>
                  </a:extLst>
                </a:gridCol>
                <a:gridCol w="777533">
                  <a:extLst>
                    <a:ext uri="{9D8B030D-6E8A-4147-A177-3AD203B41FA5}">
                      <a16:colId xmlns:a16="http://schemas.microsoft.com/office/drawing/2014/main" val="786590358"/>
                    </a:ext>
                  </a:extLst>
                </a:gridCol>
                <a:gridCol w="722634">
                  <a:extLst>
                    <a:ext uri="{9D8B030D-6E8A-4147-A177-3AD203B41FA5}">
                      <a16:colId xmlns:a16="http://schemas.microsoft.com/office/drawing/2014/main" val="68699037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825258399"/>
                    </a:ext>
                  </a:extLst>
                </a:gridCol>
                <a:gridCol w="780087">
                  <a:extLst>
                    <a:ext uri="{9D8B030D-6E8A-4147-A177-3AD203B41FA5}">
                      <a16:colId xmlns:a16="http://schemas.microsoft.com/office/drawing/2014/main" val="4107178332"/>
                    </a:ext>
                  </a:extLst>
                </a:gridCol>
                <a:gridCol w="300033">
                  <a:extLst>
                    <a:ext uri="{9D8B030D-6E8A-4147-A177-3AD203B41FA5}">
                      <a16:colId xmlns:a16="http://schemas.microsoft.com/office/drawing/2014/main" val="1838736925"/>
                    </a:ext>
                  </a:extLst>
                </a:gridCol>
                <a:gridCol w="840093">
                  <a:extLst>
                    <a:ext uri="{9D8B030D-6E8A-4147-A177-3AD203B41FA5}">
                      <a16:colId xmlns:a16="http://schemas.microsoft.com/office/drawing/2014/main" val="2399242051"/>
                    </a:ext>
                  </a:extLst>
                </a:gridCol>
                <a:gridCol w="780087">
                  <a:extLst>
                    <a:ext uri="{9D8B030D-6E8A-4147-A177-3AD203B41FA5}">
                      <a16:colId xmlns:a16="http://schemas.microsoft.com/office/drawing/2014/main" val="3845887104"/>
                    </a:ext>
                  </a:extLst>
                </a:gridCol>
                <a:gridCol w="780087">
                  <a:extLst>
                    <a:ext uri="{9D8B030D-6E8A-4147-A177-3AD203B41FA5}">
                      <a16:colId xmlns:a16="http://schemas.microsoft.com/office/drawing/2014/main" val="2706290948"/>
                    </a:ext>
                  </a:extLst>
                </a:gridCol>
                <a:gridCol w="764369">
                  <a:extLst>
                    <a:ext uri="{9D8B030D-6E8A-4147-A177-3AD203B41FA5}">
                      <a16:colId xmlns:a16="http://schemas.microsoft.com/office/drawing/2014/main" val="4059278194"/>
                    </a:ext>
                  </a:extLst>
                </a:gridCol>
              </a:tblGrid>
              <a:tr h="869648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ที่</a:t>
                      </a: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E7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E7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ร้อยละหนี้เกินกำหนดชำระ </a:t>
                      </a:r>
                      <a:b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22 เม.ย. 66</a:t>
                      </a:r>
                      <a:endParaRPr lang="en-GB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ร้อยละหนี้เกินกำหนดชำระ</a:t>
                      </a:r>
                    </a:p>
                    <a:p>
                      <a:pPr algn="ctr" fontAlgn="b"/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15 พ.ค. 67</a:t>
                      </a:r>
                      <a:endParaRPr lang="en-GB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</a:t>
                      </a:r>
                    </a:p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เปรียบเทียบกับ </a:t>
                      </a:r>
                    </a:p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15 พ</a:t>
                      </a:r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.ค. 67</a:t>
                      </a:r>
                      <a:endParaRPr lang="en-GB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ที่</a:t>
                      </a: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E7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E7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ร้อยละหนี้เกินกำหนดชำระ </a:t>
                      </a:r>
                      <a:b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22 เม.ย. 66</a:t>
                      </a:r>
                      <a:endParaRPr lang="en-GB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ร้อยละหนี้เกินกำหนดชำระ</a:t>
                      </a:r>
                    </a:p>
                    <a:p>
                      <a:pPr algn="ctr" fontAlgn="b"/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15 พ.ค. 67</a:t>
                      </a:r>
                      <a:endParaRPr lang="en-GB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</a:t>
                      </a:r>
                    </a:p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เปรียบเทียบกับ </a:t>
                      </a:r>
                    </a:p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15 พ</a:t>
                      </a:r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.ค. 67</a:t>
                      </a:r>
                      <a:endParaRPr lang="en-GB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ที่</a:t>
                      </a: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E7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E7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ร้อยละหนี้เกินกำหนดชำระ </a:t>
                      </a:r>
                      <a:b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22 เม.ย. 66</a:t>
                      </a:r>
                      <a:endParaRPr lang="en-GB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ร้อยละหนี้เกินกำหนดชำระ</a:t>
                      </a:r>
                    </a:p>
                    <a:p>
                      <a:pPr algn="ctr" fontAlgn="b"/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15 พ.ค. 67</a:t>
                      </a:r>
                      <a:endParaRPr lang="en-GB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</a:t>
                      </a:r>
                    </a:p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spc="-3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เปรียบเทียบกับ </a:t>
                      </a:r>
                    </a:p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15 พ</a:t>
                      </a:r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.ค. 67</a:t>
                      </a:r>
                      <a:endParaRPr lang="en-GB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444233"/>
                  </a:ext>
                </a:extLst>
              </a:tr>
              <a:tr h="25783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กระบี่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25.60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18.89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▼6.72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3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ชลบุรี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8.80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8.41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▼0.39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มุกดาหาร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20.30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20.27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▼0.02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4620945"/>
                  </a:ext>
                </a:extLst>
              </a:tr>
              <a:tr h="236014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สกลนคร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13.41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8.13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▼5.28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3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นครสวรรค์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7.61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7.22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▼0.38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ลำปาง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26.77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26.78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</a:t>
                      </a:r>
                      <a:r>
                        <a:rPr lang="th-TH" sz="1000" b="1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0.01</a:t>
                      </a:r>
                      <a:endParaRPr lang="th-TH" sz="1000" b="1" i="0" u="none" strike="noStrike" dirty="0">
                        <a:solidFill>
                          <a:srgbClr val="C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814410"/>
                  </a:ext>
                </a:extLst>
              </a:tr>
              <a:tr h="25615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เลย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20.67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17.42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▼3.25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3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สุโขทัย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18.99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18.61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▼0.38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จันทบุรี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10.50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10.58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033125"/>
                  </a:ext>
                </a:extLst>
              </a:tr>
              <a:tr h="26683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 spc="-90" baseline="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นครศรีธรรมราช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5.87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3.43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▼2.44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3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ตราด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11.86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11.57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▼0.28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เชียงราย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10.15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10.33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2090703"/>
                  </a:ext>
                </a:extLst>
              </a:tr>
              <a:tr h="26300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ภูเก็ต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25.10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23.04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▼2.06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3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ระนอง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14.05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13.82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▼0.24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950" b="1" i="0" u="none" strike="noStrike" spc="-100" baseline="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พระนครศรีอยุธยา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5.96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6.14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947480"/>
                  </a:ext>
                </a:extLst>
              </a:tr>
              <a:tr h="23572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บุรีรัมย์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12.80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11.22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▼1.58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3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ร้อยเอ็ด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22.79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22.56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▼0.23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กำแพงเพชร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21.58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21.79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401133"/>
                  </a:ext>
                </a:extLst>
              </a:tr>
              <a:tr h="21417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ชัยนาท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18.76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17.27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▼1.49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3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หนองบัวลำภู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23.37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23.15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▼0.22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นครราชสีมา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23.35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23.57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184613"/>
                  </a:ext>
                </a:extLst>
              </a:tr>
              <a:tr h="23847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น่าน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18.16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16.93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▼1.22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อุดรธานี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38.28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38.08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▼0.19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สุราษฎร์ธานี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30.40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30.63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762985"/>
                  </a:ext>
                </a:extLst>
              </a:tr>
              <a:tr h="257404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ราชบุรี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18.45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17.31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▼1.14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เพชรบูรณ์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13.44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13.26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▼0.18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นครปฐม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25.63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25.90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493587"/>
                  </a:ext>
                </a:extLst>
              </a:tr>
              <a:tr h="24742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ตาก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10.01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9.19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▼0.82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ฉะเชิงเทรา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29.48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29.34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▼0.14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แพร่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17.73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859996"/>
                  </a:ext>
                </a:extLst>
              </a:tr>
              <a:tr h="228284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อำนาจเจริญ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17.88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17.24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▼0.64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อ่างทอง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7.03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6.91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▼0.12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สุรินทร์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15.75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16.04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660378"/>
                  </a:ext>
                </a:extLst>
              </a:tr>
              <a:tr h="246778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อุบลราชธานี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8.74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8.30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▼0.45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ยโสธร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12.98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12.90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▼0.08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อุตรดิตถ์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22.49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22.80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264859"/>
                  </a:ext>
                </a:extLst>
              </a:tr>
              <a:tr h="256398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เชียงใหม่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15.83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15.41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▼0.42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นนทบุรี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33.30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33.22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▼0.07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อุทัยธานี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8.54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8.86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761697"/>
                  </a:ext>
                </a:extLst>
              </a:tr>
              <a:tr h="246778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มหาสารคาม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10.31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9.91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▼0.40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สระแก้ว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11.01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10.95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▼0.06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สุพรรณบุรี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16.06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16.39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602335"/>
                  </a:ext>
                </a:extLst>
              </a:tr>
            </a:tbl>
          </a:graphicData>
        </a:graphic>
      </p:graphicFrame>
      <p:sp>
        <p:nvSpPr>
          <p:cNvPr id="37" name="สี่เหลี่ยมผืนผ้า 3">
            <a:extLst>
              <a:ext uri="{FF2B5EF4-FFF2-40B4-BE49-F238E27FC236}">
                <a16:creationId xmlns:a16="http://schemas.microsoft.com/office/drawing/2014/main" id="{8493D4F4-6FD8-4552-904E-DB7274115DA0}"/>
              </a:ext>
            </a:extLst>
          </p:cNvPr>
          <p:cNvSpPr/>
          <p:nvPr/>
        </p:nvSpPr>
        <p:spPr>
          <a:xfrm>
            <a:off x="1818824" y="-5963"/>
            <a:ext cx="6477577" cy="480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ผลการบริหารจัดการหนี้ เปรียบเทียบ 22 เมษายน 2567 กับ 15 พฤษภาคม 2567</a:t>
            </a:r>
          </a:p>
        </p:txBody>
      </p:sp>
      <p:sp>
        <p:nvSpPr>
          <p:cNvPr id="38" name="สี่เหลี่ยมผืนผ้ามุมมน 31"/>
          <p:cNvSpPr/>
          <p:nvPr/>
        </p:nvSpPr>
        <p:spPr>
          <a:xfrm>
            <a:off x="7563873" y="5110369"/>
            <a:ext cx="2454598" cy="242905"/>
          </a:xfrm>
          <a:prstGeom prst="rect">
            <a:avLst/>
          </a:prstGeom>
          <a:solidFill>
            <a:srgbClr val="D1D7E1">
              <a:alpha val="80000"/>
            </a:srgbClr>
          </a:solidFill>
          <a:ln w="15875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th-TH" sz="12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ข้อมูล ณ วันที่ 15 พ.ค. 2567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28869" y="2392"/>
            <a:ext cx="9160684" cy="618162"/>
            <a:chOff x="428868" y="118504"/>
            <a:chExt cx="9160684" cy="618162"/>
          </a:xfrm>
        </p:grpSpPr>
        <p:sp>
          <p:nvSpPr>
            <p:cNvPr id="8" name="AutoShape 6"/>
            <p:cNvSpPr/>
            <p:nvPr/>
          </p:nvSpPr>
          <p:spPr>
            <a:xfrm>
              <a:off x="2382625" y="472624"/>
              <a:ext cx="5250829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9" name="Group 7"/>
            <p:cNvGrpSpPr/>
            <p:nvPr/>
          </p:nvGrpSpPr>
          <p:grpSpPr>
            <a:xfrm>
              <a:off x="428868" y="118504"/>
              <a:ext cx="2085269" cy="618162"/>
              <a:chOff x="-74764" y="-38100"/>
              <a:chExt cx="1085040" cy="321652"/>
            </a:xfrm>
          </p:grpSpPr>
          <p:sp>
            <p:nvSpPr>
              <p:cNvPr id="17" name="Freeform 8"/>
              <p:cNvSpPr/>
              <p:nvPr/>
            </p:nvSpPr>
            <p:spPr>
              <a:xfrm>
                <a:off x="-74764" y="775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8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7647965" y="118504"/>
              <a:ext cx="1941587" cy="603268"/>
              <a:chOff x="-1" y="-38100"/>
              <a:chExt cx="1010277" cy="313902"/>
            </a:xfrm>
          </p:grpSpPr>
          <p:sp>
            <p:nvSpPr>
              <p:cNvPr id="15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  <p:sp>
            <p:nvSpPr>
              <p:cNvPr id="16" name="Freeform 11"/>
              <p:cNvSpPr/>
              <p:nvPr/>
            </p:nvSpPr>
            <p:spPr>
              <a:xfrm>
                <a:off x="-1" y="0"/>
                <a:ext cx="1010276" cy="253617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</p:grpSp>
        <p:sp>
          <p:nvSpPr>
            <p:cNvPr id="11" name="TextBox 13"/>
            <p:cNvSpPr txBox="1"/>
            <p:nvPr/>
          </p:nvSpPr>
          <p:spPr>
            <a:xfrm>
              <a:off x="590734" y="283436"/>
              <a:ext cx="1749456" cy="410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12" name="TextBox 15"/>
            <p:cNvSpPr txBox="1"/>
            <p:nvPr/>
          </p:nvSpPr>
          <p:spPr>
            <a:xfrm>
              <a:off x="8282489" y="393702"/>
              <a:ext cx="672543" cy="148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50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3" name="Freeform 16"/>
            <p:cNvSpPr/>
            <p:nvPr/>
          </p:nvSpPr>
          <p:spPr>
            <a:xfrm>
              <a:off x="9011979" y="334046"/>
              <a:ext cx="245407" cy="24540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7"/>
            <p:cNvSpPr/>
            <p:nvPr/>
          </p:nvSpPr>
          <p:spPr>
            <a:xfrm flipH="1">
              <a:off x="7980133" y="334046"/>
              <a:ext cx="245407" cy="24540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3" name="Group 42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4" name="Group 43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46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2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3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47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48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49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0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51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5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567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618AFEDB-AFB2-5AC3-AE56-B3D8B60F4F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605787"/>
              </p:ext>
            </p:extLst>
          </p:nvPr>
        </p:nvGraphicFramePr>
        <p:xfrm>
          <a:off x="68878" y="706057"/>
          <a:ext cx="10005397" cy="43362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705">
                  <a:extLst>
                    <a:ext uri="{9D8B030D-6E8A-4147-A177-3AD203B41FA5}">
                      <a16:colId xmlns:a16="http://schemas.microsoft.com/office/drawing/2014/main" val="3952550476"/>
                    </a:ext>
                  </a:extLst>
                </a:gridCol>
                <a:gridCol w="767111">
                  <a:extLst>
                    <a:ext uri="{9D8B030D-6E8A-4147-A177-3AD203B41FA5}">
                      <a16:colId xmlns:a16="http://schemas.microsoft.com/office/drawing/2014/main" val="2490489024"/>
                    </a:ext>
                  </a:extLst>
                </a:gridCol>
                <a:gridCol w="761272">
                  <a:extLst>
                    <a:ext uri="{9D8B030D-6E8A-4147-A177-3AD203B41FA5}">
                      <a16:colId xmlns:a16="http://schemas.microsoft.com/office/drawing/2014/main" val="2602076316"/>
                    </a:ext>
                  </a:extLst>
                </a:gridCol>
                <a:gridCol w="728192">
                  <a:extLst>
                    <a:ext uri="{9D8B030D-6E8A-4147-A177-3AD203B41FA5}">
                      <a16:colId xmlns:a16="http://schemas.microsoft.com/office/drawing/2014/main" val="1605280982"/>
                    </a:ext>
                  </a:extLst>
                </a:gridCol>
                <a:gridCol w="780087">
                  <a:extLst>
                    <a:ext uri="{9D8B030D-6E8A-4147-A177-3AD203B41FA5}">
                      <a16:colId xmlns:a16="http://schemas.microsoft.com/office/drawing/2014/main" val="1380282958"/>
                    </a:ext>
                  </a:extLst>
                </a:gridCol>
                <a:gridCol w="240027">
                  <a:extLst>
                    <a:ext uri="{9D8B030D-6E8A-4147-A177-3AD203B41FA5}">
                      <a16:colId xmlns:a16="http://schemas.microsoft.com/office/drawing/2014/main" val="3383654365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786590358"/>
                    </a:ext>
                  </a:extLst>
                </a:gridCol>
                <a:gridCol w="780087">
                  <a:extLst>
                    <a:ext uri="{9D8B030D-6E8A-4147-A177-3AD203B41FA5}">
                      <a16:colId xmlns:a16="http://schemas.microsoft.com/office/drawing/2014/main" val="68699037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825258399"/>
                    </a:ext>
                  </a:extLst>
                </a:gridCol>
                <a:gridCol w="780087">
                  <a:extLst>
                    <a:ext uri="{9D8B030D-6E8A-4147-A177-3AD203B41FA5}">
                      <a16:colId xmlns:a16="http://schemas.microsoft.com/office/drawing/2014/main" val="4107178332"/>
                    </a:ext>
                  </a:extLst>
                </a:gridCol>
                <a:gridCol w="300033">
                  <a:extLst>
                    <a:ext uri="{9D8B030D-6E8A-4147-A177-3AD203B41FA5}">
                      <a16:colId xmlns:a16="http://schemas.microsoft.com/office/drawing/2014/main" val="1838736925"/>
                    </a:ext>
                  </a:extLst>
                </a:gridCol>
                <a:gridCol w="840093">
                  <a:extLst>
                    <a:ext uri="{9D8B030D-6E8A-4147-A177-3AD203B41FA5}">
                      <a16:colId xmlns:a16="http://schemas.microsoft.com/office/drawing/2014/main" val="2399242051"/>
                    </a:ext>
                  </a:extLst>
                </a:gridCol>
                <a:gridCol w="780087">
                  <a:extLst>
                    <a:ext uri="{9D8B030D-6E8A-4147-A177-3AD203B41FA5}">
                      <a16:colId xmlns:a16="http://schemas.microsoft.com/office/drawing/2014/main" val="3845887104"/>
                    </a:ext>
                  </a:extLst>
                </a:gridCol>
                <a:gridCol w="780087">
                  <a:extLst>
                    <a:ext uri="{9D8B030D-6E8A-4147-A177-3AD203B41FA5}">
                      <a16:colId xmlns:a16="http://schemas.microsoft.com/office/drawing/2014/main" val="2706290948"/>
                    </a:ext>
                  </a:extLst>
                </a:gridCol>
                <a:gridCol w="764369">
                  <a:extLst>
                    <a:ext uri="{9D8B030D-6E8A-4147-A177-3AD203B41FA5}">
                      <a16:colId xmlns:a16="http://schemas.microsoft.com/office/drawing/2014/main" val="4059278194"/>
                    </a:ext>
                  </a:extLst>
                </a:gridCol>
              </a:tblGrid>
              <a:tr h="83557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ที่</a:t>
                      </a: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E7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E7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ร้อยละหนี้เกินกำหนดชำระ </a:t>
                      </a:r>
                      <a:b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22 เม.ย. 66</a:t>
                      </a:r>
                      <a:endParaRPr lang="en-GB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ร้อยละหนี้เกินกำหนดชำระ</a:t>
                      </a:r>
                    </a:p>
                    <a:p>
                      <a:pPr algn="ctr" fontAlgn="b"/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15 พ.ค. 67</a:t>
                      </a:r>
                      <a:endParaRPr lang="en-GB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</a:t>
                      </a:r>
                    </a:p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เปรียบเทียบกับ </a:t>
                      </a:r>
                    </a:p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15 พ</a:t>
                      </a:r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.ค. 67</a:t>
                      </a:r>
                      <a:endParaRPr lang="en-GB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ที่</a:t>
                      </a: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E7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E7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ร้อยละหนี้เกินกำหนดชำระ </a:t>
                      </a:r>
                      <a:b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22 เม.ย. 66</a:t>
                      </a:r>
                      <a:endParaRPr lang="en-GB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ร้อยละหนี้เกินกำหนดชำระ</a:t>
                      </a:r>
                    </a:p>
                    <a:p>
                      <a:pPr algn="ctr" fontAlgn="b"/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15 พ.ค. 67</a:t>
                      </a:r>
                      <a:endParaRPr lang="en-GB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</a:t>
                      </a:r>
                    </a:p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เปรียบเทียบกับ </a:t>
                      </a:r>
                    </a:p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15 พ</a:t>
                      </a:r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.ค. 67</a:t>
                      </a:r>
                      <a:endParaRPr lang="en-GB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CC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ที่</a:t>
                      </a: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E7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E7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ร้อยละหนี้เกินกำหนดชำระ </a:t>
                      </a:r>
                      <a:b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22 เม.ย. 66</a:t>
                      </a:r>
                      <a:endParaRPr lang="en-GB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ร้อยละหนี้เกินกำหนดชำระ</a:t>
                      </a:r>
                    </a:p>
                    <a:p>
                      <a:pPr algn="ctr" fontAlgn="b"/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15 พ.ค. 67</a:t>
                      </a:r>
                      <a:endParaRPr lang="en-GB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</a:t>
                      </a:r>
                    </a:p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spc="-3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เปรียบเทียบกับ </a:t>
                      </a:r>
                    </a:p>
                    <a:p>
                      <a:pPr marL="0" marR="0" indent="0" algn="ctr" defTabSz="121917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900" b="1" i="0" u="none" strike="noStrike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15 พ</a:t>
                      </a:r>
                      <a:r>
                        <a:rPr lang="th-TH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.ค. 67</a:t>
                      </a:r>
                      <a:endParaRPr lang="en-GB" sz="900" b="1" i="0" u="none" strike="noStrike" kern="12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C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444233"/>
                  </a:ext>
                </a:extLst>
              </a:tr>
              <a:tr h="274593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ปราจีนบุรี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21.63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21.95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บึงกาฬ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37.67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38.19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สมุทรปราการ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22.44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23.27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4620945"/>
                  </a:ext>
                </a:extLst>
              </a:tr>
              <a:tr h="276953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ยะลา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6.90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7.25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สงขลา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7.82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8.35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พะเยา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15.12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15.98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5814410"/>
                  </a:ext>
                </a:extLst>
              </a:tr>
              <a:tr h="24611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นราธิวาส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2.51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2.87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ปทุมธานี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25.24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25.80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สระบุรี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17.87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18.77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033125"/>
                  </a:ext>
                </a:extLst>
              </a:tr>
              <a:tr h="25638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หนองคาย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32.89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33.26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พิจิตร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14.19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14.76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สมุทรสาคร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13.41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14.38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2090703"/>
                  </a:ext>
                </a:extLst>
              </a:tr>
              <a:tr h="25269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นครพนม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27.34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27.71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พัทลุง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18.34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18.91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แม่ฮ่องสอน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18.28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19.29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▲1.01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947480"/>
                  </a:ext>
                </a:extLst>
              </a:tr>
              <a:tr h="26177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ขอนแก่น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18.26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18.64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กาฬสินธุ์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14.60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15.16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ศรีสะเกษ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19.47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20.49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▲1.02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401133"/>
                  </a:ext>
                </a:extLst>
              </a:tr>
              <a:tr h="22913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ระยอง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7.50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7.88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900" b="1" i="0" u="none" strike="noStrike" spc="-100" baseline="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กรุงเทพมหานคร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85.39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86.02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ชุมพร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25.85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27.29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▲1.44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184613"/>
                  </a:ext>
                </a:extLst>
              </a:tr>
              <a:tr h="22913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ลำพูน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25.75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26.15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ปัตตานี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14.31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14.95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th-TH" sz="10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18.99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18.80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▼0.19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762985"/>
                  </a:ext>
                </a:extLst>
              </a:tr>
              <a:tr h="257938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พิษณุโลก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8.28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8.69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▲0.42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ตรัง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13.47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14.15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endParaRPr lang="th-TH" sz="1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b"/>
                      <a:endParaRPr lang="th-TH" sz="10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endParaRPr lang="th-TH" sz="10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th-TH" sz="10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"/>
                      <a:endParaRPr lang="th-TH" sz="10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493587"/>
                  </a:ext>
                </a:extLst>
              </a:tr>
              <a:tr h="23773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สมุทรสงคราม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10.89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11.34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กาญจนบุรี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21.89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22.60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th-TH" sz="1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th-TH" sz="10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b"/>
                      <a:endParaRPr lang="th-TH" sz="10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b"/>
                      <a:endParaRPr lang="th-TH" sz="10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th-TH" sz="10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859996"/>
                  </a:ext>
                </a:extLst>
              </a:tr>
              <a:tr h="23143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ลพบุรี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11.69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12.15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ชัยภูมิ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5.70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6.46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th-TH" sz="1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th-TH" sz="10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 fontAlgn="b"/>
                      <a:endParaRPr lang="th-TH" sz="10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 fontAlgn="b"/>
                      <a:endParaRPr lang="th-TH" sz="10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th-TH" sz="10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660378"/>
                  </a:ext>
                </a:extLst>
              </a:tr>
              <a:tr h="23710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สิงห์บุรี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15.29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15.76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เพชรบุรี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24.66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25.44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th-TH" sz="10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th-TH" sz="10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 rowSpan="3" gridSpan="2">
                  <a:txBody>
                    <a:bodyPr/>
                    <a:lstStyle/>
                    <a:p>
                      <a:pPr algn="ctr" fontAlgn="b"/>
                      <a:endParaRPr lang="th-TH" sz="10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algn="ctr" fontAlgn="b"/>
                      <a:endParaRPr lang="th-TH" sz="10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264859"/>
                  </a:ext>
                </a:extLst>
              </a:tr>
              <a:tr h="27258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สตูล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17.43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17.92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900" b="1" i="0" u="none" strike="noStrike" spc="-100" baseline="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11.58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12.37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th-TH" sz="10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th-TH" sz="10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 fontAlgn="b"/>
                      <a:endParaRPr lang="th-TH" sz="10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 fontAlgn="b"/>
                      <a:endParaRPr lang="th-TH" sz="10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761697"/>
                  </a:ext>
                </a:extLst>
              </a:tr>
              <a:tr h="237107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นครนายก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8.60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9.10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พังงา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15.81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16.62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00" b="1" i="0" u="none" strike="noStrike" dirty="0">
                          <a:solidFill>
                            <a:srgbClr val="C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▲0.81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0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th-TH" sz="10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th-TH" sz="10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E1E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ctr" fontAlgn="b"/>
                      <a:endParaRPr lang="th-TH" sz="10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 fontAlgn="b"/>
                      <a:endParaRPr lang="th-TH" sz="1000" b="0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938" marR="7938" marT="7938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602335"/>
                  </a:ext>
                </a:extLst>
              </a:tr>
            </a:tbl>
          </a:graphicData>
        </a:graphic>
      </p:graphicFrame>
      <p:sp>
        <p:nvSpPr>
          <p:cNvPr id="38" name="สี่เหลี่ยมผืนผ้ามุมมน 31"/>
          <p:cNvSpPr/>
          <p:nvPr/>
        </p:nvSpPr>
        <p:spPr>
          <a:xfrm>
            <a:off x="7245011" y="5065477"/>
            <a:ext cx="2454598" cy="305012"/>
          </a:xfrm>
          <a:prstGeom prst="rect">
            <a:avLst/>
          </a:prstGeom>
          <a:solidFill>
            <a:srgbClr val="D1D7E1">
              <a:alpha val="80000"/>
            </a:srgbClr>
          </a:solidFill>
          <a:ln w="15875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ctr"/>
            <a:r>
              <a:rPr lang="th-TH" sz="12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ข้อมูล ณ วันที่ 15 พ.ค. 2567</a:t>
            </a:r>
          </a:p>
        </p:txBody>
      </p:sp>
      <p:graphicFrame>
        <p:nvGraphicFramePr>
          <p:cNvPr id="1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4468701"/>
              </p:ext>
            </p:extLst>
          </p:nvPr>
        </p:nvGraphicFramePr>
        <p:xfrm>
          <a:off x="7391880" y="3727789"/>
          <a:ext cx="1898974" cy="1448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"/>
          <p:cNvSpPr txBox="1"/>
          <p:nvPr/>
        </p:nvSpPr>
        <p:spPr>
          <a:xfrm>
            <a:off x="8129138" y="4298582"/>
            <a:ext cx="979240" cy="31418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b="1" dirty="0" smtClean="0">
                <a:solidFill>
                  <a:schemeClr val="accent6">
                    <a:lumMod val="50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37.66</a:t>
            </a:r>
            <a:endParaRPr lang="th-TH" b="1" dirty="0">
              <a:solidFill>
                <a:schemeClr val="accent6">
                  <a:lumMod val="50000"/>
                </a:schemeClr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7" name="TextBox 1"/>
          <p:cNvSpPr txBox="1"/>
          <p:nvPr/>
        </p:nvSpPr>
        <p:spPr>
          <a:xfrm>
            <a:off x="8835813" y="3797061"/>
            <a:ext cx="1311234" cy="480065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th-TH" sz="900" b="1" dirty="0">
                <a:solidFill>
                  <a:schemeClr val="accent6">
                    <a:lumMod val="50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จังหวัดหนี้เกิน</a:t>
            </a:r>
            <a:br>
              <a:rPr lang="th-TH" sz="900" b="1" dirty="0">
                <a:solidFill>
                  <a:schemeClr val="accent6">
                    <a:lumMod val="50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900" b="1" dirty="0">
                <a:solidFill>
                  <a:schemeClr val="accent6">
                    <a:lumMod val="50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กำหนดชำระลดลง</a:t>
            </a:r>
            <a:br>
              <a:rPr lang="th-TH" sz="900" b="1" dirty="0">
                <a:solidFill>
                  <a:schemeClr val="accent6">
                    <a:lumMod val="50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900" b="1" dirty="0">
                <a:solidFill>
                  <a:schemeClr val="accent6">
                    <a:lumMod val="50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จำนวน </a:t>
            </a:r>
            <a:r>
              <a:rPr lang="th-TH" sz="900" b="1" dirty="0" smtClean="0">
                <a:solidFill>
                  <a:schemeClr val="accent6">
                    <a:lumMod val="50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29 </a:t>
            </a:r>
            <a:r>
              <a:rPr lang="th-TH" sz="900" b="1" dirty="0">
                <a:solidFill>
                  <a:schemeClr val="accent6">
                    <a:lumMod val="50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จังหวัด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0A5FF0B-A882-66AD-65F3-27806C7401F6}"/>
              </a:ext>
            </a:extLst>
          </p:cNvPr>
          <p:cNvSpPr/>
          <p:nvPr/>
        </p:nvSpPr>
        <p:spPr>
          <a:xfrm>
            <a:off x="6468302" y="3875864"/>
            <a:ext cx="1536700" cy="4598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th-TH" sz="900" b="1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จังหวัดหนี้เกิน</a:t>
            </a:r>
            <a:br>
              <a:rPr lang="th-TH" sz="900" b="1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900" b="1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กำหนดชำระเพิ่มขึ้น</a:t>
            </a:r>
            <a:br>
              <a:rPr lang="th-TH" sz="900" b="1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900" b="1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จำนวน </a:t>
            </a:r>
            <a:r>
              <a:rPr lang="th-TH" sz="900" b="1" dirty="0" smtClean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48 </a:t>
            </a:r>
            <a:r>
              <a:rPr lang="th-TH" sz="900" b="1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จังหวัด</a:t>
            </a:r>
          </a:p>
        </p:txBody>
      </p:sp>
      <p:cxnSp>
        <p:nvCxnSpPr>
          <p:cNvPr id="20" name="ลูกศรเชื่อมต่อแบบตรง 8"/>
          <p:cNvCxnSpPr/>
          <p:nvPr/>
        </p:nvCxnSpPr>
        <p:spPr>
          <a:xfrm>
            <a:off x="7557554" y="4417127"/>
            <a:ext cx="282054" cy="11112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ลูกศรเชื่อมต่อแบบตรง 8"/>
          <p:cNvCxnSpPr/>
          <p:nvPr/>
        </p:nvCxnSpPr>
        <p:spPr>
          <a:xfrm flipH="1">
            <a:off x="8747113" y="4052457"/>
            <a:ext cx="264867" cy="178573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3" name="สี่เหลี่ยมผืนผ้า 3">
            <a:extLst>
              <a:ext uri="{FF2B5EF4-FFF2-40B4-BE49-F238E27FC236}">
                <a16:creationId xmlns:a16="http://schemas.microsoft.com/office/drawing/2014/main" id="{8493D4F4-6FD8-4552-904E-DB7274115DA0}"/>
              </a:ext>
            </a:extLst>
          </p:cNvPr>
          <p:cNvSpPr/>
          <p:nvPr/>
        </p:nvSpPr>
        <p:spPr>
          <a:xfrm>
            <a:off x="1818824" y="-5963"/>
            <a:ext cx="6477577" cy="480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ผลการบริหารจัดการหนี้ เปรียบเทียบ 22 เมษายน 2567 กับ 15 พฤษภาคม 2567 (ต่อ)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28869" y="2392"/>
            <a:ext cx="9160684" cy="618162"/>
            <a:chOff x="428868" y="118504"/>
            <a:chExt cx="9160684" cy="618162"/>
          </a:xfrm>
        </p:grpSpPr>
        <p:sp>
          <p:nvSpPr>
            <p:cNvPr id="22" name="AutoShape 6"/>
            <p:cNvSpPr/>
            <p:nvPr/>
          </p:nvSpPr>
          <p:spPr>
            <a:xfrm>
              <a:off x="2382625" y="472624"/>
              <a:ext cx="5250829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23" name="Group 7"/>
            <p:cNvGrpSpPr/>
            <p:nvPr/>
          </p:nvGrpSpPr>
          <p:grpSpPr>
            <a:xfrm>
              <a:off x="428868" y="118504"/>
              <a:ext cx="2085269" cy="618162"/>
              <a:chOff x="-74764" y="-38100"/>
              <a:chExt cx="1085040" cy="321652"/>
            </a:xfrm>
          </p:grpSpPr>
          <p:sp>
            <p:nvSpPr>
              <p:cNvPr id="31" name="Freeform 8"/>
              <p:cNvSpPr/>
              <p:nvPr/>
            </p:nvSpPr>
            <p:spPr>
              <a:xfrm>
                <a:off x="-74764" y="775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3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24" name="Group 10"/>
            <p:cNvGrpSpPr/>
            <p:nvPr/>
          </p:nvGrpSpPr>
          <p:grpSpPr>
            <a:xfrm>
              <a:off x="7647965" y="118504"/>
              <a:ext cx="1941587" cy="603268"/>
              <a:chOff x="-1" y="-38100"/>
              <a:chExt cx="1010277" cy="313902"/>
            </a:xfrm>
          </p:grpSpPr>
          <p:sp>
            <p:nvSpPr>
              <p:cNvPr id="29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  <p:sp>
            <p:nvSpPr>
              <p:cNvPr id="30" name="Freeform 11"/>
              <p:cNvSpPr/>
              <p:nvPr/>
            </p:nvSpPr>
            <p:spPr>
              <a:xfrm>
                <a:off x="-1" y="0"/>
                <a:ext cx="1010276" cy="253617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</p:grpSp>
        <p:sp>
          <p:nvSpPr>
            <p:cNvPr id="25" name="TextBox 13"/>
            <p:cNvSpPr txBox="1"/>
            <p:nvPr/>
          </p:nvSpPr>
          <p:spPr>
            <a:xfrm>
              <a:off x="590734" y="283436"/>
              <a:ext cx="1749456" cy="4103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26" name="TextBox 15"/>
            <p:cNvSpPr txBox="1"/>
            <p:nvPr/>
          </p:nvSpPr>
          <p:spPr>
            <a:xfrm>
              <a:off x="8282489" y="393702"/>
              <a:ext cx="672543" cy="148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51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27" name="Freeform 16"/>
            <p:cNvSpPr/>
            <p:nvPr/>
          </p:nvSpPr>
          <p:spPr>
            <a:xfrm>
              <a:off x="9011979" y="334046"/>
              <a:ext cx="245407" cy="24540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17"/>
            <p:cNvSpPr/>
            <p:nvPr/>
          </p:nvSpPr>
          <p:spPr>
            <a:xfrm flipH="1">
              <a:off x="7980133" y="334046"/>
              <a:ext cx="245407" cy="24540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5" name="Group 54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56" name="Group 55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8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64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65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9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60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61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62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/>
                  </a:stretch>
                </a:blipFill>
              </p:spPr>
            </p:sp>
            <p:sp>
              <p:nvSpPr>
                <p:cNvPr id="63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9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57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538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409828"/>
              </p:ext>
            </p:extLst>
          </p:nvPr>
        </p:nvGraphicFramePr>
        <p:xfrm>
          <a:off x="0" y="679428"/>
          <a:ext cx="10153534" cy="46402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249">
                  <a:extLst>
                    <a:ext uri="{9D8B030D-6E8A-4147-A177-3AD203B41FA5}">
                      <a16:colId xmlns:a16="http://schemas.microsoft.com/office/drawing/2014/main" val="1630948032"/>
                    </a:ext>
                  </a:extLst>
                </a:gridCol>
                <a:gridCol w="723626">
                  <a:extLst>
                    <a:ext uri="{9D8B030D-6E8A-4147-A177-3AD203B41FA5}">
                      <a16:colId xmlns:a16="http://schemas.microsoft.com/office/drawing/2014/main" val="3101460004"/>
                    </a:ext>
                  </a:extLst>
                </a:gridCol>
                <a:gridCol w="1112303">
                  <a:extLst>
                    <a:ext uri="{9D8B030D-6E8A-4147-A177-3AD203B41FA5}">
                      <a16:colId xmlns:a16="http://schemas.microsoft.com/office/drawing/2014/main" val="2035488076"/>
                    </a:ext>
                  </a:extLst>
                </a:gridCol>
                <a:gridCol w="1161090">
                  <a:extLst>
                    <a:ext uri="{9D8B030D-6E8A-4147-A177-3AD203B41FA5}">
                      <a16:colId xmlns:a16="http://schemas.microsoft.com/office/drawing/2014/main" val="2032447378"/>
                    </a:ext>
                  </a:extLst>
                </a:gridCol>
                <a:gridCol w="1161090">
                  <a:extLst>
                    <a:ext uri="{9D8B030D-6E8A-4147-A177-3AD203B41FA5}">
                      <a16:colId xmlns:a16="http://schemas.microsoft.com/office/drawing/2014/main" val="726747450"/>
                    </a:ext>
                  </a:extLst>
                </a:gridCol>
                <a:gridCol w="1112304">
                  <a:extLst>
                    <a:ext uri="{9D8B030D-6E8A-4147-A177-3AD203B41FA5}">
                      <a16:colId xmlns:a16="http://schemas.microsoft.com/office/drawing/2014/main" val="202237379"/>
                    </a:ext>
                  </a:extLst>
                </a:gridCol>
                <a:gridCol w="1122060">
                  <a:extLst>
                    <a:ext uri="{9D8B030D-6E8A-4147-A177-3AD203B41FA5}">
                      <a16:colId xmlns:a16="http://schemas.microsoft.com/office/drawing/2014/main" val="246568643"/>
                    </a:ext>
                  </a:extLst>
                </a:gridCol>
                <a:gridCol w="995220">
                  <a:extLst>
                    <a:ext uri="{9D8B030D-6E8A-4147-A177-3AD203B41FA5}">
                      <a16:colId xmlns:a16="http://schemas.microsoft.com/office/drawing/2014/main" val="2889303155"/>
                    </a:ext>
                  </a:extLst>
                </a:gridCol>
                <a:gridCol w="1014733">
                  <a:extLst>
                    <a:ext uri="{9D8B030D-6E8A-4147-A177-3AD203B41FA5}">
                      <a16:colId xmlns:a16="http://schemas.microsoft.com/office/drawing/2014/main" val="4286912854"/>
                    </a:ext>
                  </a:extLst>
                </a:gridCol>
                <a:gridCol w="1264859">
                  <a:extLst>
                    <a:ext uri="{9D8B030D-6E8A-4147-A177-3AD203B41FA5}">
                      <a16:colId xmlns:a16="http://schemas.microsoft.com/office/drawing/2014/main" val="1831641637"/>
                    </a:ext>
                  </a:extLst>
                </a:gridCol>
              </a:tblGrid>
              <a:tr h="290242">
                <a:tc rowSpan="2">
                  <a:txBody>
                    <a:bodyPr/>
                    <a:lstStyle/>
                    <a:p>
                      <a:pPr marL="0" marR="0" lvl="0" indent="0" algn="ctr" defTabSz="76197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marR="0" lvl="0" indent="0" algn="ctr" defTabSz="76197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FD3">
                        <a:alpha val="8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FD3">
                        <a:alpha val="80000"/>
                      </a:srgbClr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รวมทั้งหมด 2556 - 2566 (ข้อมูล ณ</a:t>
                      </a:r>
                      <a:r>
                        <a:rPr lang="th-TH" sz="14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วันที่ 15 พ</a:t>
                      </a:r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.ค 67)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FD3">
                        <a:alpha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508092"/>
                  </a:ext>
                </a:extLst>
              </a:tr>
              <a:tr h="1447584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เงินที่อนุมัติ 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2556 - 2566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FD3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ลูกหนี้คงเหลือ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ณ 1 ต.ค. 66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FD3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ชำระคืน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FD3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ลูกหนี้คงเหลือ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FD3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หนี้ยังไม่ถึง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FD3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ดำเนินคดี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FD3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หนี้เกิน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</a:t>
                      </a:r>
                      <a:b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ของหนี้เกิน</a:t>
                      </a:r>
                      <a:b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(ฐานจากลูกหนี้คงเหลือ)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FD3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34452"/>
                  </a:ext>
                </a:extLst>
              </a:tr>
              <a:tr h="29024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นราธิวาส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141,577,494.00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59,040,773.33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89,948,546.08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51,628,947.92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49,402,465.32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532,436.71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1,694,045.89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2.87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130893"/>
                  </a:ext>
                </a:extLst>
              </a:tr>
              <a:tr h="29024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950" b="1" i="0" u="none" strike="noStrike" spc="-100" baseline="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นครศรีธรรมราช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318,631,400.00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72,431,955.62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258,747,251.19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59,884,148.81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26,648,287.26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30,752,932.81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2,482,928.74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3.43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582032"/>
                  </a:ext>
                </a:extLst>
              </a:tr>
              <a:tr h="29024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800" b="1" i="0" u="none" strike="noStrike" spc="-100" baseline="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พระนครศรีอยุธยา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175,672,301.00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50,097,923.58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132,844,895.26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42,827,405.74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31,633,198.65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8,116,402.11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3,077,804.98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6.14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808893"/>
                  </a:ext>
                </a:extLst>
              </a:tr>
              <a:tr h="29024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ชัยภูมิ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427,623,174.00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39,164,773.40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398,382,206.49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29,240,967.51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21,534,863.60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5,176,237.47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2,529,866.44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6.46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485161"/>
                  </a:ext>
                </a:extLst>
              </a:tr>
              <a:tr h="29024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อ่างทอง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181,660,365.00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41,871,927.80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147,354,481.33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34,305,883.67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20,355,488.82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11,056,993.20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2,893,401.65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6.91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069562"/>
                  </a:ext>
                </a:extLst>
              </a:tr>
              <a:tr h="29024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นครสวรรค์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288,468,348.00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51,212,591.24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246,878,341.18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41,590,006.82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34,250,828.84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3,640,799.26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3,698,378.72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7.22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655652"/>
                  </a:ext>
                </a:extLst>
              </a:tr>
              <a:tr h="29024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ยะลา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135,592,990.00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52,442,359.33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86,556,415.72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49,036,574.28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30,531,950.63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14,702,063.65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3,802,560.00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7.25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452409"/>
                  </a:ext>
                </a:extLst>
              </a:tr>
              <a:tr h="29024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ระยอง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176,118,699.00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23,522,963.38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158,878,790.39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17,239,908.61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11,074,897.69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4,311,377.21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1,853,633.71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7.88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036521"/>
                  </a:ext>
                </a:extLst>
              </a:tr>
              <a:tr h="29024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สกลนคร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385,651,521.00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87,298,749.32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310,109,518.61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75,542,002.39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54,803,040.84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13,641,791.24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7,097,170.31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8.13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491998"/>
                  </a:ext>
                </a:extLst>
              </a:tr>
              <a:tr h="29024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อุบลราชธานี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311,706,590.00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61,173,211.87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259,997,275.55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51,709,314.45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43,464,195.19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3,169,259.57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5,075,859.69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8.30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8CD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706610"/>
                  </a:ext>
                </a:extLst>
              </a:tr>
            </a:tbl>
          </a:graphicData>
        </a:graphic>
      </p:graphicFrame>
      <p:sp>
        <p:nvSpPr>
          <p:cNvPr id="9" name="สี่เหลี่ยมผืนผ้า 3">
            <a:extLst>
              <a:ext uri="{FF2B5EF4-FFF2-40B4-BE49-F238E27FC236}">
                <a16:creationId xmlns:a16="http://schemas.microsoft.com/office/drawing/2014/main" id="{8493D4F4-6FD8-4552-904E-DB7274115DA0}"/>
              </a:ext>
            </a:extLst>
          </p:cNvPr>
          <p:cNvSpPr/>
          <p:nvPr/>
        </p:nvSpPr>
        <p:spPr>
          <a:xfrm>
            <a:off x="2731552" y="112724"/>
            <a:ext cx="4470400" cy="24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ผลการจัดอันดับการบริหารหนี้ของจังหวัด ประจำปีงบประมาณ พ.ศ. 2567</a:t>
            </a:r>
          </a:p>
        </p:txBody>
      </p:sp>
      <p:grpSp>
        <p:nvGrpSpPr>
          <p:cNvPr id="22" name="Group 5"/>
          <p:cNvGrpSpPr/>
          <p:nvPr/>
        </p:nvGrpSpPr>
        <p:grpSpPr>
          <a:xfrm>
            <a:off x="458252" y="2938"/>
            <a:ext cx="9017000" cy="603268"/>
            <a:chOff x="0" y="-175733"/>
            <a:chExt cx="21640800" cy="1447844"/>
          </a:xfrm>
        </p:grpSpPr>
        <p:sp>
          <p:nvSpPr>
            <p:cNvPr id="23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24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32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33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25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30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31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26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27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52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28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5" name="Group 54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56" name="Group 55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8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64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65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9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60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61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62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63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57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85881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921043"/>
              </p:ext>
            </p:extLst>
          </p:nvPr>
        </p:nvGraphicFramePr>
        <p:xfrm>
          <a:off x="0" y="705665"/>
          <a:ext cx="10153534" cy="45391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249">
                  <a:extLst>
                    <a:ext uri="{9D8B030D-6E8A-4147-A177-3AD203B41FA5}">
                      <a16:colId xmlns:a16="http://schemas.microsoft.com/office/drawing/2014/main" val="1630948032"/>
                    </a:ext>
                  </a:extLst>
                </a:gridCol>
                <a:gridCol w="723626">
                  <a:extLst>
                    <a:ext uri="{9D8B030D-6E8A-4147-A177-3AD203B41FA5}">
                      <a16:colId xmlns:a16="http://schemas.microsoft.com/office/drawing/2014/main" val="3101460004"/>
                    </a:ext>
                  </a:extLst>
                </a:gridCol>
                <a:gridCol w="1112303">
                  <a:extLst>
                    <a:ext uri="{9D8B030D-6E8A-4147-A177-3AD203B41FA5}">
                      <a16:colId xmlns:a16="http://schemas.microsoft.com/office/drawing/2014/main" val="2035488076"/>
                    </a:ext>
                  </a:extLst>
                </a:gridCol>
                <a:gridCol w="1161090">
                  <a:extLst>
                    <a:ext uri="{9D8B030D-6E8A-4147-A177-3AD203B41FA5}">
                      <a16:colId xmlns:a16="http://schemas.microsoft.com/office/drawing/2014/main" val="2032447378"/>
                    </a:ext>
                  </a:extLst>
                </a:gridCol>
                <a:gridCol w="1161090">
                  <a:extLst>
                    <a:ext uri="{9D8B030D-6E8A-4147-A177-3AD203B41FA5}">
                      <a16:colId xmlns:a16="http://schemas.microsoft.com/office/drawing/2014/main" val="726747450"/>
                    </a:ext>
                  </a:extLst>
                </a:gridCol>
                <a:gridCol w="1112304">
                  <a:extLst>
                    <a:ext uri="{9D8B030D-6E8A-4147-A177-3AD203B41FA5}">
                      <a16:colId xmlns:a16="http://schemas.microsoft.com/office/drawing/2014/main" val="202237379"/>
                    </a:ext>
                  </a:extLst>
                </a:gridCol>
                <a:gridCol w="1122060">
                  <a:extLst>
                    <a:ext uri="{9D8B030D-6E8A-4147-A177-3AD203B41FA5}">
                      <a16:colId xmlns:a16="http://schemas.microsoft.com/office/drawing/2014/main" val="246568643"/>
                    </a:ext>
                  </a:extLst>
                </a:gridCol>
                <a:gridCol w="995220">
                  <a:extLst>
                    <a:ext uri="{9D8B030D-6E8A-4147-A177-3AD203B41FA5}">
                      <a16:colId xmlns:a16="http://schemas.microsoft.com/office/drawing/2014/main" val="2889303155"/>
                    </a:ext>
                  </a:extLst>
                </a:gridCol>
                <a:gridCol w="1014733">
                  <a:extLst>
                    <a:ext uri="{9D8B030D-6E8A-4147-A177-3AD203B41FA5}">
                      <a16:colId xmlns:a16="http://schemas.microsoft.com/office/drawing/2014/main" val="4286912854"/>
                    </a:ext>
                  </a:extLst>
                </a:gridCol>
                <a:gridCol w="1264859">
                  <a:extLst>
                    <a:ext uri="{9D8B030D-6E8A-4147-A177-3AD203B41FA5}">
                      <a16:colId xmlns:a16="http://schemas.microsoft.com/office/drawing/2014/main" val="1831641637"/>
                    </a:ext>
                  </a:extLst>
                </a:gridCol>
              </a:tblGrid>
              <a:tr h="290246">
                <a:tc rowSpan="2">
                  <a:txBody>
                    <a:bodyPr/>
                    <a:lstStyle/>
                    <a:p>
                      <a:pPr marL="0" marR="0" lvl="0" indent="0" algn="ctr" defTabSz="76197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รวมทั้งหมด 2556 - 2566 (ข้อมูล ณ</a:t>
                      </a:r>
                      <a:r>
                        <a:rPr lang="th-TH" sz="14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วันที่ 15 พ</a:t>
                      </a:r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.ค 67)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508092"/>
                  </a:ext>
                </a:extLst>
              </a:tr>
              <a:tr h="1447598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เงินที่อนุมัติ 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2556 - 2566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ลูกหนี้คงเหลือ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ณ 1 ต.ค. 66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ชำระคืน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ลูกหนี้คงเหลือ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หนี้ยังไม่ถึง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ดำเนินคดี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หนี้เกิน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</a:t>
                      </a:r>
                      <a:b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ของหนี้เกิน</a:t>
                      </a:r>
                      <a:b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(ฐานจากลูกหนี้คงเหลือ)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34452"/>
                  </a:ext>
                </a:extLst>
              </a:tr>
              <a:tr h="29024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สงขลา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303,056,024.00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90,477,314.96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222,846,446.30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80,209,577.70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30,953,356.85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41,704,933.44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7,551,287.41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8.35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130893"/>
                  </a:ext>
                </a:extLst>
              </a:tr>
              <a:tr h="29024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ชลบุรี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171,169,490.00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35,209,323.53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142,534,354.63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28,635,135.37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8,841,584.76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16,834,094.48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2,959,456.13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8.41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582032"/>
                  </a:ext>
                </a:extLst>
              </a:tr>
              <a:tr h="18909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พิษณุโลก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198,407,200.00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35,544,101.03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172,945,983.76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25,461,216.24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18,263,192.57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4,107,668.95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3,090,354.72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8.69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808893"/>
                  </a:ext>
                </a:extLst>
              </a:tr>
              <a:tr h="29024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อุทัยธานี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148,862,865.00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29,851,354.24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128,162,564.97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20,700,300.03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13,571,709.78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4,485,027.12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2,643,563.13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8.86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485161"/>
                  </a:ext>
                </a:extLst>
              </a:tr>
              <a:tr h="29024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นครนายก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123,584,119.00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41,631,257.12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85,706,305.53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37,877,813.47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26,951,853.89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7,137,355.62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3,788,603.96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9.10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069562"/>
                  </a:ext>
                </a:extLst>
              </a:tr>
              <a:tr h="29024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ตาก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195,496,931.00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35,072,257.05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170,617,724.95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24,879,206.05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20,696,569.28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959,350.43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3,223,286.34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9.19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655652"/>
                  </a:ext>
                </a:extLst>
              </a:tr>
              <a:tr h="29024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มหาสารคาม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266,737,948.00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47,697,725.00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231,410,939.00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35,327,009.00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28,717,291.00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1,882,951.00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4,726,767.00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9.91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452409"/>
                  </a:ext>
                </a:extLst>
              </a:tr>
              <a:tr h="29024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เชียงราย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290,401,303.00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33,109,323.18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270,713,406.00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19,687,897.00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14,710,482.60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1,557,812.60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3,419,601.80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10.33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036521"/>
                  </a:ext>
                </a:extLst>
              </a:tr>
              <a:tr h="29024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จันทบุรี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145,234,889.75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45,001,740.86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105,691,199.82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39,543,689.93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23,311,556.41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11,472,168.92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4,759,964.60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10.58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491998"/>
                  </a:ext>
                </a:extLst>
              </a:tr>
              <a:tr h="29024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สระแก้ว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201,986,522.00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32,280,176.19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175,964,597.84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26,021,924.16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21,992,168.40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495,288.26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3,534,467.50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10.95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706610"/>
                  </a:ext>
                </a:extLst>
              </a:tr>
            </a:tbl>
          </a:graphicData>
        </a:graphic>
      </p:graphicFrame>
      <p:sp>
        <p:nvSpPr>
          <p:cNvPr id="22" name="สี่เหลี่ยมผืนผ้า 3">
            <a:extLst>
              <a:ext uri="{FF2B5EF4-FFF2-40B4-BE49-F238E27FC236}">
                <a16:creationId xmlns:a16="http://schemas.microsoft.com/office/drawing/2014/main" id="{8493D4F4-6FD8-4552-904E-DB7274115DA0}"/>
              </a:ext>
            </a:extLst>
          </p:cNvPr>
          <p:cNvSpPr/>
          <p:nvPr/>
        </p:nvSpPr>
        <p:spPr>
          <a:xfrm>
            <a:off x="2708713" y="169028"/>
            <a:ext cx="4621748" cy="135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ผลการจัดอันดับการบริหารหนี้ของจังหวัด ประจำปีงบประมาณ พ.ศ. 2567 (ต่อ)</a:t>
            </a:r>
          </a:p>
        </p:txBody>
      </p:sp>
      <p:grpSp>
        <p:nvGrpSpPr>
          <p:cNvPr id="23" name="Group 5"/>
          <p:cNvGrpSpPr/>
          <p:nvPr/>
        </p:nvGrpSpPr>
        <p:grpSpPr>
          <a:xfrm>
            <a:off x="458252" y="2938"/>
            <a:ext cx="9017000" cy="603268"/>
            <a:chOff x="0" y="-175733"/>
            <a:chExt cx="21640800" cy="1447844"/>
          </a:xfrm>
        </p:grpSpPr>
        <p:sp>
          <p:nvSpPr>
            <p:cNvPr id="24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25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33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34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26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31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32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27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28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53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29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6" name="Group 55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57" name="Group 56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9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65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66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60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61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62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63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64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58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10012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796692"/>
              </p:ext>
            </p:extLst>
          </p:nvPr>
        </p:nvGraphicFramePr>
        <p:xfrm>
          <a:off x="0" y="744785"/>
          <a:ext cx="10153534" cy="45822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249">
                  <a:extLst>
                    <a:ext uri="{9D8B030D-6E8A-4147-A177-3AD203B41FA5}">
                      <a16:colId xmlns:a16="http://schemas.microsoft.com/office/drawing/2014/main" val="1630948032"/>
                    </a:ext>
                  </a:extLst>
                </a:gridCol>
                <a:gridCol w="723626">
                  <a:extLst>
                    <a:ext uri="{9D8B030D-6E8A-4147-A177-3AD203B41FA5}">
                      <a16:colId xmlns:a16="http://schemas.microsoft.com/office/drawing/2014/main" val="3101460004"/>
                    </a:ext>
                  </a:extLst>
                </a:gridCol>
                <a:gridCol w="1112303">
                  <a:extLst>
                    <a:ext uri="{9D8B030D-6E8A-4147-A177-3AD203B41FA5}">
                      <a16:colId xmlns:a16="http://schemas.microsoft.com/office/drawing/2014/main" val="2035488076"/>
                    </a:ext>
                  </a:extLst>
                </a:gridCol>
                <a:gridCol w="1161090">
                  <a:extLst>
                    <a:ext uri="{9D8B030D-6E8A-4147-A177-3AD203B41FA5}">
                      <a16:colId xmlns:a16="http://schemas.microsoft.com/office/drawing/2014/main" val="2032447378"/>
                    </a:ext>
                  </a:extLst>
                </a:gridCol>
                <a:gridCol w="1161090">
                  <a:extLst>
                    <a:ext uri="{9D8B030D-6E8A-4147-A177-3AD203B41FA5}">
                      <a16:colId xmlns:a16="http://schemas.microsoft.com/office/drawing/2014/main" val="726747450"/>
                    </a:ext>
                  </a:extLst>
                </a:gridCol>
                <a:gridCol w="1112304">
                  <a:extLst>
                    <a:ext uri="{9D8B030D-6E8A-4147-A177-3AD203B41FA5}">
                      <a16:colId xmlns:a16="http://schemas.microsoft.com/office/drawing/2014/main" val="202237379"/>
                    </a:ext>
                  </a:extLst>
                </a:gridCol>
                <a:gridCol w="1122060">
                  <a:extLst>
                    <a:ext uri="{9D8B030D-6E8A-4147-A177-3AD203B41FA5}">
                      <a16:colId xmlns:a16="http://schemas.microsoft.com/office/drawing/2014/main" val="246568643"/>
                    </a:ext>
                  </a:extLst>
                </a:gridCol>
                <a:gridCol w="995220">
                  <a:extLst>
                    <a:ext uri="{9D8B030D-6E8A-4147-A177-3AD203B41FA5}">
                      <a16:colId xmlns:a16="http://schemas.microsoft.com/office/drawing/2014/main" val="2889303155"/>
                    </a:ext>
                  </a:extLst>
                </a:gridCol>
                <a:gridCol w="1014733">
                  <a:extLst>
                    <a:ext uri="{9D8B030D-6E8A-4147-A177-3AD203B41FA5}">
                      <a16:colId xmlns:a16="http://schemas.microsoft.com/office/drawing/2014/main" val="4286912854"/>
                    </a:ext>
                  </a:extLst>
                </a:gridCol>
                <a:gridCol w="1264859">
                  <a:extLst>
                    <a:ext uri="{9D8B030D-6E8A-4147-A177-3AD203B41FA5}">
                      <a16:colId xmlns:a16="http://schemas.microsoft.com/office/drawing/2014/main" val="1831641637"/>
                    </a:ext>
                  </a:extLst>
                </a:gridCol>
              </a:tblGrid>
              <a:tr h="289489">
                <a:tc rowSpan="2">
                  <a:txBody>
                    <a:bodyPr/>
                    <a:lstStyle/>
                    <a:p>
                      <a:pPr marL="0" marR="0" lvl="0" indent="0" algn="ctr" defTabSz="76197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รวมทั้งหมด 2556 - 2566 (ข้อมูล ณ</a:t>
                      </a:r>
                      <a:r>
                        <a:rPr lang="th-TH" sz="14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วันที่ 15 พ</a:t>
                      </a:r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.ค 67)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508092"/>
                  </a:ext>
                </a:extLst>
              </a:tr>
              <a:tr h="1397903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เงินที่อนุมัติ 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2556 - 2566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ลูกหนี้คงเหลือ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ณ 1 ต.ค. 66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ชำระคืน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ลูกหนี้คงเหลือ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หนี้ยังไม่ถึง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ดำเนินคดี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หนี้เกิน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</a:t>
                      </a:r>
                      <a:b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ของหนี้เกิน</a:t>
                      </a:r>
                      <a:b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(ฐานจากลูกหนี้คงเหลือ)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34452"/>
                  </a:ext>
                </a:extLst>
              </a:tr>
              <a:tr h="28948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บุรีรัมย์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359,069,020.00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61,797,480.48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312,498,264.10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46,570,755.90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36,948,643.44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2,689,319.97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6,932,792.49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11.22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130893"/>
                  </a:ext>
                </a:extLst>
              </a:tr>
              <a:tr h="28948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 spc="-100" baseline="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สมุทรสงคราม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92,071,422.00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26,419,451.07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69,505,973.32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22,565,448.68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10,642,233.62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8,927,723.76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2,995,491.30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11.34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582032"/>
                  </a:ext>
                </a:extLst>
              </a:tr>
              <a:tr h="28948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ตราด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173,600,044.00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36,728,828.49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143,062,459.80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30,537,584.20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17,411,917.58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8,874,817.42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4,250,849.20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11.57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808893"/>
                  </a:ext>
                </a:extLst>
              </a:tr>
              <a:tr h="28948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ลพบุรี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178,159,197.00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48,060,293.26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139,164,197.62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38,994,999.38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33,154,228.19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5,840,771.19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12.15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485161"/>
                  </a:ext>
                </a:extLst>
              </a:tr>
              <a:tr h="28948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900" b="1" i="0" u="none" strike="noStrike" kern="0" spc="-100" baseline="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ประจวบคีรีขันธ์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154,510,770.00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40,127,542.06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122,636,979.83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31,873,790.17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22,921,008.83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3,988,986.44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4,963,794.90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12.37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069562"/>
                  </a:ext>
                </a:extLst>
              </a:tr>
              <a:tr h="28948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ยโสธร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199,462,139.00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36,848,024.19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170,070,854.73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29,391,284.27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22,317,655.36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2,321,634.72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4,751,994.19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12.90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655652"/>
                  </a:ext>
                </a:extLst>
              </a:tr>
              <a:tr h="28948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เพชรบูรณ์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321,525,371.00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27,921,390.87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302,381,139.15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19,144,231.85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14,520,390.23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921,737.04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3,702,104.58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13.26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452409"/>
                  </a:ext>
                </a:extLst>
              </a:tr>
              <a:tr h="28948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ระนอง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123,764,200.00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46,046,905.73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82,977,805.18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40,786,394.82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17,294,792.39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17,129,275.90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6,362,326.53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13.82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036521"/>
                  </a:ext>
                </a:extLst>
              </a:tr>
              <a:tr h="28948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ตรัง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192,153,330.00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62,195,240.02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139,488,906.26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52,664,423.74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32,684,679.72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11,176,913.82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8,802,830.20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14.15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491998"/>
                  </a:ext>
                </a:extLst>
              </a:tr>
              <a:tr h="28948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สมุทรสาคร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113,782,864.00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38,932,833.10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80,744,202.20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33,038,661.80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22,058,145.63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5,383,799.46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5,596,716.71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14.38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706610"/>
                  </a:ext>
                </a:extLst>
              </a:tr>
            </a:tbl>
          </a:graphicData>
        </a:graphic>
      </p:graphicFrame>
      <p:sp>
        <p:nvSpPr>
          <p:cNvPr id="8" name="สี่เหลี่ยมผืนผ้า 3">
            <a:extLst>
              <a:ext uri="{FF2B5EF4-FFF2-40B4-BE49-F238E27FC236}">
                <a16:creationId xmlns:a16="http://schemas.microsoft.com/office/drawing/2014/main" id="{8493D4F4-6FD8-4552-904E-DB7274115DA0}"/>
              </a:ext>
            </a:extLst>
          </p:cNvPr>
          <p:cNvSpPr/>
          <p:nvPr/>
        </p:nvSpPr>
        <p:spPr>
          <a:xfrm>
            <a:off x="2708713" y="169028"/>
            <a:ext cx="4621748" cy="135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ผลการจัดอันดับการบริหารหนี้ของจังหวัด ประจำปีงบประมาณ พ.ศ. 2567 (ต่อ)</a:t>
            </a:r>
          </a:p>
        </p:txBody>
      </p:sp>
      <p:grpSp>
        <p:nvGrpSpPr>
          <p:cNvPr id="11" name="Group 5"/>
          <p:cNvGrpSpPr/>
          <p:nvPr/>
        </p:nvGrpSpPr>
        <p:grpSpPr>
          <a:xfrm>
            <a:off x="458252" y="2938"/>
            <a:ext cx="9017000" cy="603268"/>
            <a:chOff x="0" y="-175733"/>
            <a:chExt cx="21640800" cy="1447844"/>
          </a:xfrm>
        </p:grpSpPr>
        <p:sp>
          <p:nvSpPr>
            <p:cNvPr id="12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3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2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2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4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1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2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5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54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7" name="Group 46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8" name="Group 47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0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6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7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1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2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53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4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55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53932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093879"/>
              </p:ext>
            </p:extLst>
          </p:nvPr>
        </p:nvGraphicFramePr>
        <p:xfrm>
          <a:off x="0" y="744785"/>
          <a:ext cx="10153534" cy="46011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249">
                  <a:extLst>
                    <a:ext uri="{9D8B030D-6E8A-4147-A177-3AD203B41FA5}">
                      <a16:colId xmlns:a16="http://schemas.microsoft.com/office/drawing/2014/main" val="1630948032"/>
                    </a:ext>
                  </a:extLst>
                </a:gridCol>
                <a:gridCol w="723626">
                  <a:extLst>
                    <a:ext uri="{9D8B030D-6E8A-4147-A177-3AD203B41FA5}">
                      <a16:colId xmlns:a16="http://schemas.microsoft.com/office/drawing/2014/main" val="3101460004"/>
                    </a:ext>
                  </a:extLst>
                </a:gridCol>
                <a:gridCol w="1112303">
                  <a:extLst>
                    <a:ext uri="{9D8B030D-6E8A-4147-A177-3AD203B41FA5}">
                      <a16:colId xmlns:a16="http://schemas.microsoft.com/office/drawing/2014/main" val="2035488076"/>
                    </a:ext>
                  </a:extLst>
                </a:gridCol>
                <a:gridCol w="1161090">
                  <a:extLst>
                    <a:ext uri="{9D8B030D-6E8A-4147-A177-3AD203B41FA5}">
                      <a16:colId xmlns:a16="http://schemas.microsoft.com/office/drawing/2014/main" val="2032447378"/>
                    </a:ext>
                  </a:extLst>
                </a:gridCol>
                <a:gridCol w="1161090">
                  <a:extLst>
                    <a:ext uri="{9D8B030D-6E8A-4147-A177-3AD203B41FA5}">
                      <a16:colId xmlns:a16="http://schemas.microsoft.com/office/drawing/2014/main" val="726747450"/>
                    </a:ext>
                  </a:extLst>
                </a:gridCol>
                <a:gridCol w="1112304">
                  <a:extLst>
                    <a:ext uri="{9D8B030D-6E8A-4147-A177-3AD203B41FA5}">
                      <a16:colId xmlns:a16="http://schemas.microsoft.com/office/drawing/2014/main" val="202237379"/>
                    </a:ext>
                  </a:extLst>
                </a:gridCol>
                <a:gridCol w="1122060">
                  <a:extLst>
                    <a:ext uri="{9D8B030D-6E8A-4147-A177-3AD203B41FA5}">
                      <a16:colId xmlns:a16="http://schemas.microsoft.com/office/drawing/2014/main" val="246568643"/>
                    </a:ext>
                  </a:extLst>
                </a:gridCol>
                <a:gridCol w="995220">
                  <a:extLst>
                    <a:ext uri="{9D8B030D-6E8A-4147-A177-3AD203B41FA5}">
                      <a16:colId xmlns:a16="http://schemas.microsoft.com/office/drawing/2014/main" val="2889303155"/>
                    </a:ext>
                  </a:extLst>
                </a:gridCol>
                <a:gridCol w="1014733">
                  <a:extLst>
                    <a:ext uri="{9D8B030D-6E8A-4147-A177-3AD203B41FA5}">
                      <a16:colId xmlns:a16="http://schemas.microsoft.com/office/drawing/2014/main" val="4286912854"/>
                    </a:ext>
                  </a:extLst>
                </a:gridCol>
                <a:gridCol w="1264859">
                  <a:extLst>
                    <a:ext uri="{9D8B030D-6E8A-4147-A177-3AD203B41FA5}">
                      <a16:colId xmlns:a16="http://schemas.microsoft.com/office/drawing/2014/main" val="1831641637"/>
                    </a:ext>
                  </a:extLst>
                </a:gridCol>
              </a:tblGrid>
              <a:tr h="290683">
                <a:tc rowSpan="2">
                  <a:txBody>
                    <a:bodyPr/>
                    <a:lstStyle/>
                    <a:p>
                      <a:pPr marL="0" marR="0" lvl="0" indent="0" algn="ctr" defTabSz="76197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รวมทั้งหมด 2556 - 2566 (ข้อมูล ณ</a:t>
                      </a:r>
                      <a:r>
                        <a:rPr lang="th-TH" sz="14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วันที่ 15 พ</a:t>
                      </a:r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.ค 67)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508092"/>
                  </a:ext>
                </a:extLst>
              </a:tr>
              <a:tr h="1403669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เงินที่อนุมัติ 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2556 - 2566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ลูกหนี้คงเหลือ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ณ 1 ต.ค. 66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ชำระคืน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ลูกหนี้คงเหลือ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หนี้ยังไม่ถึง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ดำเนินคดี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หนี้เกิน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</a:t>
                      </a:r>
                      <a:b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ของหนี้เกิน</a:t>
                      </a:r>
                      <a:b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(ฐานจากลูกหนี้คงเหลือ)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34452"/>
                  </a:ext>
                </a:extLst>
              </a:tr>
              <a:tr h="290683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พิจิตร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180,656,575.00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42,657,661.33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147,395,155.04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33,261,419.96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21,468,140.93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5,499,120.94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6,294,158.09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14.76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130893"/>
                  </a:ext>
                </a:extLst>
              </a:tr>
              <a:tr h="290683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ปัตตานี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195,223,802.00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63,216,989.41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137,464,173.08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57,759,628.92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39,035,763.18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9,274,846.71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9,449,019.03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14.95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582032"/>
                  </a:ext>
                </a:extLst>
              </a:tr>
              <a:tr h="290683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กาฬสินธุ์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282,948,330.00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56,617,667.37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237,532,060.96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45,416,269.04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35,806,983.41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1,024,692.00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8,584,593.63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15.16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808893"/>
                  </a:ext>
                </a:extLst>
              </a:tr>
              <a:tr h="290683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เชียงใหม่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297,434,952.00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39,764,333.04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272,012,355.59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25,422,596.41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16,443,413.71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2,850,161.73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6,129,020.97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15.41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485161"/>
                  </a:ext>
                </a:extLst>
              </a:tr>
              <a:tr h="290683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สิงห์บุรี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111,149,787.00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34,651,528.47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78,913,616.76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32,236,170.24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25,953,168.61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820,653.24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5,462,348.39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15.76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069562"/>
                  </a:ext>
                </a:extLst>
              </a:tr>
              <a:tr h="290683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พะเยา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192,609,105.00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23,460,810.87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175,042,624.98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17,566,480.02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12,161,755.40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1,655,037.82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3,749,686.80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15.98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655652"/>
                  </a:ext>
                </a:extLst>
              </a:tr>
              <a:tr h="290683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สุรินทร์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346,838,065.00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61,316,575.49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300,089,253.36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46,748,811.64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35,796,517.71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1,114,872.26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9,837,421.67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16.04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452409"/>
                  </a:ext>
                </a:extLst>
              </a:tr>
              <a:tr h="290683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สุพรรณบุรี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209,736,399.00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26,487,496.54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191,902,491.21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17,833,907.79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11,833,744.85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1,659,963.75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4,340,199.19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16.39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036521"/>
                  </a:ext>
                </a:extLst>
              </a:tr>
              <a:tr h="290683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พังงา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135,303,894.00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52,664,779.50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88,900,555.68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46,403,338.32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29,261,652.96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8,389,071.60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8,752,613.76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16.62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491998"/>
                  </a:ext>
                </a:extLst>
              </a:tr>
              <a:tr h="290683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น่าน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224,865,701.00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19,264,141.16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211,481,684.31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13,384,016.69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8,398,739.70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1,723,224.08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3,262,052.91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16.93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706610"/>
                  </a:ext>
                </a:extLst>
              </a:tr>
            </a:tbl>
          </a:graphicData>
        </a:graphic>
      </p:graphicFrame>
      <p:sp>
        <p:nvSpPr>
          <p:cNvPr id="8" name="สี่เหลี่ยมผืนผ้า 3">
            <a:extLst>
              <a:ext uri="{FF2B5EF4-FFF2-40B4-BE49-F238E27FC236}">
                <a16:creationId xmlns:a16="http://schemas.microsoft.com/office/drawing/2014/main" id="{8493D4F4-6FD8-4552-904E-DB7274115DA0}"/>
              </a:ext>
            </a:extLst>
          </p:cNvPr>
          <p:cNvSpPr/>
          <p:nvPr/>
        </p:nvSpPr>
        <p:spPr>
          <a:xfrm>
            <a:off x="2708713" y="169028"/>
            <a:ext cx="4621748" cy="135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ผลการจัดอันดับการบริหารหนี้ของจังหวัด ประจำปีงบประมาณ พ.ศ. 2567 (ต่อ)</a:t>
            </a:r>
          </a:p>
        </p:txBody>
      </p:sp>
      <p:grpSp>
        <p:nvGrpSpPr>
          <p:cNvPr id="10" name="Group 5"/>
          <p:cNvGrpSpPr/>
          <p:nvPr/>
        </p:nvGrpSpPr>
        <p:grpSpPr>
          <a:xfrm>
            <a:off x="458252" y="2938"/>
            <a:ext cx="9017000" cy="603268"/>
            <a:chOff x="0" y="-175733"/>
            <a:chExt cx="21640800" cy="1447844"/>
          </a:xfrm>
        </p:grpSpPr>
        <p:sp>
          <p:nvSpPr>
            <p:cNvPr id="11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2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20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21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3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18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9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55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6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7" name="Group 46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8" name="Group 47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0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6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7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1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2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53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4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55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34343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794626"/>
              </p:ext>
            </p:extLst>
          </p:nvPr>
        </p:nvGraphicFramePr>
        <p:xfrm>
          <a:off x="0" y="765318"/>
          <a:ext cx="10153534" cy="4568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249">
                  <a:extLst>
                    <a:ext uri="{9D8B030D-6E8A-4147-A177-3AD203B41FA5}">
                      <a16:colId xmlns:a16="http://schemas.microsoft.com/office/drawing/2014/main" val="1630948032"/>
                    </a:ext>
                  </a:extLst>
                </a:gridCol>
                <a:gridCol w="723626">
                  <a:extLst>
                    <a:ext uri="{9D8B030D-6E8A-4147-A177-3AD203B41FA5}">
                      <a16:colId xmlns:a16="http://schemas.microsoft.com/office/drawing/2014/main" val="3101460004"/>
                    </a:ext>
                  </a:extLst>
                </a:gridCol>
                <a:gridCol w="1112303">
                  <a:extLst>
                    <a:ext uri="{9D8B030D-6E8A-4147-A177-3AD203B41FA5}">
                      <a16:colId xmlns:a16="http://schemas.microsoft.com/office/drawing/2014/main" val="2035488076"/>
                    </a:ext>
                  </a:extLst>
                </a:gridCol>
                <a:gridCol w="1161090">
                  <a:extLst>
                    <a:ext uri="{9D8B030D-6E8A-4147-A177-3AD203B41FA5}">
                      <a16:colId xmlns:a16="http://schemas.microsoft.com/office/drawing/2014/main" val="2032447378"/>
                    </a:ext>
                  </a:extLst>
                </a:gridCol>
                <a:gridCol w="1161090">
                  <a:extLst>
                    <a:ext uri="{9D8B030D-6E8A-4147-A177-3AD203B41FA5}">
                      <a16:colId xmlns:a16="http://schemas.microsoft.com/office/drawing/2014/main" val="726747450"/>
                    </a:ext>
                  </a:extLst>
                </a:gridCol>
                <a:gridCol w="1112304">
                  <a:extLst>
                    <a:ext uri="{9D8B030D-6E8A-4147-A177-3AD203B41FA5}">
                      <a16:colId xmlns:a16="http://schemas.microsoft.com/office/drawing/2014/main" val="202237379"/>
                    </a:ext>
                  </a:extLst>
                </a:gridCol>
                <a:gridCol w="1122060">
                  <a:extLst>
                    <a:ext uri="{9D8B030D-6E8A-4147-A177-3AD203B41FA5}">
                      <a16:colId xmlns:a16="http://schemas.microsoft.com/office/drawing/2014/main" val="246568643"/>
                    </a:ext>
                  </a:extLst>
                </a:gridCol>
                <a:gridCol w="995220">
                  <a:extLst>
                    <a:ext uri="{9D8B030D-6E8A-4147-A177-3AD203B41FA5}">
                      <a16:colId xmlns:a16="http://schemas.microsoft.com/office/drawing/2014/main" val="2889303155"/>
                    </a:ext>
                  </a:extLst>
                </a:gridCol>
                <a:gridCol w="1014733">
                  <a:extLst>
                    <a:ext uri="{9D8B030D-6E8A-4147-A177-3AD203B41FA5}">
                      <a16:colId xmlns:a16="http://schemas.microsoft.com/office/drawing/2014/main" val="4286912854"/>
                    </a:ext>
                  </a:extLst>
                </a:gridCol>
                <a:gridCol w="1264859">
                  <a:extLst>
                    <a:ext uri="{9D8B030D-6E8A-4147-A177-3AD203B41FA5}">
                      <a16:colId xmlns:a16="http://schemas.microsoft.com/office/drawing/2014/main" val="1831641637"/>
                    </a:ext>
                  </a:extLst>
                </a:gridCol>
              </a:tblGrid>
              <a:tr h="286735">
                <a:tc rowSpan="2">
                  <a:txBody>
                    <a:bodyPr/>
                    <a:lstStyle/>
                    <a:p>
                      <a:pPr marL="0" marR="0" lvl="0" indent="0" algn="ctr" defTabSz="76197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รวมทั้งหมด 2556 - 2566 (ข้อมูล ณ</a:t>
                      </a:r>
                      <a:r>
                        <a:rPr lang="th-TH" sz="14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วันที่ 15 พ</a:t>
                      </a:r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.ค 67)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508092"/>
                  </a:ext>
                </a:extLst>
              </a:tr>
              <a:tr h="1414463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เงินที่อนุมัติ 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2556 - 2566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ลูกหนี้คงเหลือ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ณ 1 ต.ค. 66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ชำระคืน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ลูกหนี้คงเหลือ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หนี้ยังไม่ถึง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ดำเนินคดี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หนี้เกิน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</a:t>
                      </a:r>
                      <a:b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ของหนี้เกิน</a:t>
                      </a:r>
                      <a:b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(ฐานจากลูกหนี้คงเหลือ)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DA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34452"/>
                  </a:ext>
                </a:extLst>
              </a:tr>
              <a:tr h="28673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อำนาจเจริญ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226,479,930.00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41,222,677.16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190,055,507.02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36,424,422.98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17,118,256.83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12,198,592.52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7,107,573.63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17.24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130893"/>
                  </a:ext>
                </a:extLst>
              </a:tr>
              <a:tr h="28673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ชัยนาท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222,661,698.00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56,803,408.69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171,983,625.73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50,678,072.27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39,527,210.40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1,341,334.82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9,809,527.05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17.27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582032"/>
                  </a:ext>
                </a:extLst>
              </a:tr>
              <a:tr h="28673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ราชบุรี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229,999,056.00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36,716,943.74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201,376,713.84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28,622,342.16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20,523,890.13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1,742,541.00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6,355,911.03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17.31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808893"/>
                  </a:ext>
                </a:extLst>
              </a:tr>
              <a:tr h="28673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เลย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284,345,526.00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75,735,000.35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218,512,557.49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65,832,968.51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37,162,478.06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15,478,846.73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13,191,643.72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17.42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485161"/>
                  </a:ext>
                </a:extLst>
              </a:tr>
              <a:tr h="28673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สตูล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117,459,363.00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28,774,099.23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91,560,300.16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25,899,062.84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12,985,289.81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7,756,300.29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5,157,472.74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17.92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069562"/>
                  </a:ext>
                </a:extLst>
              </a:tr>
              <a:tr h="28673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แพร่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178,999,500.00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27,235,234.82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160,343,614.23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18,655,885.77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13,674,257.10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74,718.26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4,906,910.41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18.02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655652"/>
                  </a:ext>
                </a:extLst>
              </a:tr>
              <a:tr h="28673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สุโขทัย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265,881,415.00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36,575,829.17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240,512,770.10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25,368,644.90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18,561,641.81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6,807,003.09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18.61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452409"/>
                  </a:ext>
                </a:extLst>
              </a:tr>
              <a:tr h="28673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ขอนแก่น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328,457,889.00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52,529,770.16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285,452,599.47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43,005,289.53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32,367,869.95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847,856.87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9,789,562.71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18.64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036521"/>
                  </a:ext>
                </a:extLst>
              </a:tr>
              <a:tr h="28673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สระบุรี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211,223,380.00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57,570,036.86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160,734,517.87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50,488,862.13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37,934,718.86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1,745,692.33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10,808,450.94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18.77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491998"/>
                  </a:ext>
                </a:extLst>
              </a:tr>
              <a:tr h="28673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กระบี่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144,107,351.00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50,328,870.54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98,401,077.79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45,706,273.21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14,754,959.40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21,445,901.08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9,505,412.73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18.89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706610"/>
                  </a:ext>
                </a:extLst>
              </a:tr>
            </a:tbl>
          </a:graphicData>
        </a:graphic>
      </p:graphicFrame>
      <p:sp>
        <p:nvSpPr>
          <p:cNvPr id="13" name="สี่เหลี่ยมผืนผ้า 3">
            <a:extLst>
              <a:ext uri="{FF2B5EF4-FFF2-40B4-BE49-F238E27FC236}">
                <a16:creationId xmlns:a16="http://schemas.microsoft.com/office/drawing/2014/main" id="{8493D4F4-6FD8-4552-904E-DB7274115DA0}"/>
              </a:ext>
            </a:extLst>
          </p:cNvPr>
          <p:cNvSpPr/>
          <p:nvPr/>
        </p:nvSpPr>
        <p:spPr>
          <a:xfrm>
            <a:off x="2708713" y="169028"/>
            <a:ext cx="4621748" cy="135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ผลการจัดอันดับการบริหารหนี้ของจังหวัด ประจำปีงบประมาณ พ.ศ. 2567 (ต่อ)</a:t>
            </a:r>
          </a:p>
        </p:txBody>
      </p:sp>
      <p:grpSp>
        <p:nvGrpSpPr>
          <p:cNvPr id="14" name="Group 5"/>
          <p:cNvGrpSpPr/>
          <p:nvPr/>
        </p:nvGrpSpPr>
        <p:grpSpPr>
          <a:xfrm>
            <a:off x="458252" y="2938"/>
            <a:ext cx="9017000" cy="603268"/>
            <a:chOff x="0" y="-175733"/>
            <a:chExt cx="21640800" cy="1447844"/>
          </a:xfrm>
        </p:grpSpPr>
        <p:sp>
          <p:nvSpPr>
            <p:cNvPr id="15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6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24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25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7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22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23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56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0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7" name="Group 46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8" name="Group 47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0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6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7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1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2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53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4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55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33553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965978"/>
              </p:ext>
            </p:extLst>
          </p:nvPr>
        </p:nvGraphicFramePr>
        <p:xfrm>
          <a:off x="0" y="744785"/>
          <a:ext cx="10153534" cy="46251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249">
                  <a:extLst>
                    <a:ext uri="{9D8B030D-6E8A-4147-A177-3AD203B41FA5}">
                      <a16:colId xmlns:a16="http://schemas.microsoft.com/office/drawing/2014/main" val="1630948032"/>
                    </a:ext>
                  </a:extLst>
                </a:gridCol>
                <a:gridCol w="723626">
                  <a:extLst>
                    <a:ext uri="{9D8B030D-6E8A-4147-A177-3AD203B41FA5}">
                      <a16:colId xmlns:a16="http://schemas.microsoft.com/office/drawing/2014/main" val="3101460004"/>
                    </a:ext>
                  </a:extLst>
                </a:gridCol>
                <a:gridCol w="1112303">
                  <a:extLst>
                    <a:ext uri="{9D8B030D-6E8A-4147-A177-3AD203B41FA5}">
                      <a16:colId xmlns:a16="http://schemas.microsoft.com/office/drawing/2014/main" val="2035488076"/>
                    </a:ext>
                  </a:extLst>
                </a:gridCol>
                <a:gridCol w="1161090">
                  <a:extLst>
                    <a:ext uri="{9D8B030D-6E8A-4147-A177-3AD203B41FA5}">
                      <a16:colId xmlns:a16="http://schemas.microsoft.com/office/drawing/2014/main" val="2032447378"/>
                    </a:ext>
                  </a:extLst>
                </a:gridCol>
                <a:gridCol w="1161090">
                  <a:extLst>
                    <a:ext uri="{9D8B030D-6E8A-4147-A177-3AD203B41FA5}">
                      <a16:colId xmlns:a16="http://schemas.microsoft.com/office/drawing/2014/main" val="726747450"/>
                    </a:ext>
                  </a:extLst>
                </a:gridCol>
                <a:gridCol w="1112304">
                  <a:extLst>
                    <a:ext uri="{9D8B030D-6E8A-4147-A177-3AD203B41FA5}">
                      <a16:colId xmlns:a16="http://schemas.microsoft.com/office/drawing/2014/main" val="202237379"/>
                    </a:ext>
                  </a:extLst>
                </a:gridCol>
                <a:gridCol w="1122060">
                  <a:extLst>
                    <a:ext uri="{9D8B030D-6E8A-4147-A177-3AD203B41FA5}">
                      <a16:colId xmlns:a16="http://schemas.microsoft.com/office/drawing/2014/main" val="246568643"/>
                    </a:ext>
                  </a:extLst>
                </a:gridCol>
                <a:gridCol w="995220">
                  <a:extLst>
                    <a:ext uri="{9D8B030D-6E8A-4147-A177-3AD203B41FA5}">
                      <a16:colId xmlns:a16="http://schemas.microsoft.com/office/drawing/2014/main" val="2889303155"/>
                    </a:ext>
                  </a:extLst>
                </a:gridCol>
                <a:gridCol w="1014733">
                  <a:extLst>
                    <a:ext uri="{9D8B030D-6E8A-4147-A177-3AD203B41FA5}">
                      <a16:colId xmlns:a16="http://schemas.microsoft.com/office/drawing/2014/main" val="4286912854"/>
                    </a:ext>
                  </a:extLst>
                </a:gridCol>
                <a:gridCol w="1264859">
                  <a:extLst>
                    <a:ext uri="{9D8B030D-6E8A-4147-A177-3AD203B41FA5}">
                      <a16:colId xmlns:a16="http://schemas.microsoft.com/office/drawing/2014/main" val="1831641637"/>
                    </a:ext>
                  </a:extLst>
                </a:gridCol>
              </a:tblGrid>
              <a:tr h="292195">
                <a:tc rowSpan="2">
                  <a:txBody>
                    <a:bodyPr/>
                    <a:lstStyle/>
                    <a:p>
                      <a:pPr marL="0" marR="0" lvl="0" indent="0" algn="ctr" defTabSz="76197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รวมทั้งหมด 2556 - 2566 (ข้อมูล ณ</a:t>
                      </a:r>
                      <a:r>
                        <a:rPr lang="th-TH" sz="14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วันที่ 15 พ</a:t>
                      </a:r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.ค 67)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508092"/>
                  </a:ext>
                </a:extLst>
              </a:tr>
              <a:tr h="1410974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เงินที่อนุมัติ 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2556 - 2566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ลูกหนี้คงเหลือ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ณ 1 ต.ค. 66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ชำระคืน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ลูกหนี้คงเหลือ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หนี้ยังไม่ถึง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ดำเนินคดี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หนี้เกิน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</a:t>
                      </a:r>
                      <a:b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ของหนี้เกิน</a:t>
                      </a:r>
                      <a:b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(ฐานจากลูกหนี้คงเหลือ)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34452"/>
                  </a:ext>
                </a:extLst>
              </a:tr>
              <a:tr h="29219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พัทลุง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115,236,449.00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30,190,139.63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89,044,430.98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26,192,018.02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11,284,471.75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9,199,733.08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5,707,813.19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18.91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130893"/>
                  </a:ext>
                </a:extLst>
              </a:tr>
              <a:tr h="29219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แม่ฮ่องสอน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192,502,513.00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37,266,504.22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164,141,675.07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28,360,837.93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21,170,835.34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7,190,002.59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19.29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4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582032"/>
                  </a:ext>
                </a:extLst>
              </a:tr>
              <a:tr h="29219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มุกดาหาร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184,190,854.00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54,865,589.77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135,595,705.48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48,595,148.52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23,942,794.40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13,529,308.35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11,123,045.77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20.27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808893"/>
                  </a:ext>
                </a:extLst>
              </a:tr>
              <a:tr h="29219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ศรีสะเกษ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387,404,148.00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56,729,544.56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344,098,673.98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43,305,474.02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23,174,549.41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8,506,493.78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11,624,430.83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20.49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485161"/>
                  </a:ext>
                </a:extLst>
              </a:tr>
              <a:tr h="29219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กำแพงเพชร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279,222,520.00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32,471,711.94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254,181,516.06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25,041,003.94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14,545,058.27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3,418,975.67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7,076,970.00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21.79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069562"/>
                  </a:ext>
                </a:extLst>
              </a:tr>
              <a:tr h="29219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ปราจีนบุรี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189,511,725.00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42,223,355.43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152,320,614.92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37,191,110.08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23,084,168.32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4,837,098.85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9,269,842.91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21.95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655652"/>
                  </a:ext>
                </a:extLst>
              </a:tr>
              <a:tr h="29219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ร้อยเอ็ด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357,092,600.00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24,785,831.94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340,326,356.40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16,766,243.60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9,373,646.57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1,800,331.88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5,592,265.15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22.56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452409"/>
                  </a:ext>
                </a:extLst>
              </a:tr>
              <a:tr h="29219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กาญจนบุรี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275,512,119.00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33,200,335.18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253,014,479.34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22,497,639.66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13,178,759.62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1,816,444.18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7,502,435.86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22.60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036521"/>
                  </a:ext>
                </a:extLst>
              </a:tr>
              <a:tr h="29219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อุตรดิตถ์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237,789,690.00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29,134,704.95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217,194,510.07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20,595,179.93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13,658,208.27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293,528.94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6,643,442.72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22.80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491998"/>
                  </a:ext>
                </a:extLst>
              </a:tr>
              <a:tr h="29219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ภูเก็ต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105,205,517.00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31,333,465.04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76,522,694.50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28,682,822.50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9,602,877.06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11,860,805.97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7,219,139.47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23.04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706610"/>
                  </a:ext>
                </a:extLst>
              </a:tr>
            </a:tbl>
          </a:graphicData>
        </a:graphic>
      </p:graphicFrame>
      <p:sp>
        <p:nvSpPr>
          <p:cNvPr id="8" name="สี่เหลี่ยมผืนผ้า 3">
            <a:extLst>
              <a:ext uri="{FF2B5EF4-FFF2-40B4-BE49-F238E27FC236}">
                <a16:creationId xmlns:a16="http://schemas.microsoft.com/office/drawing/2014/main" id="{8493D4F4-6FD8-4552-904E-DB7274115DA0}"/>
              </a:ext>
            </a:extLst>
          </p:cNvPr>
          <p:cNvSpPr/>
          <p:nvPr/>
        </p:nvSpPr>
        <p:spPr>
          <a:xfrm>
            <a:off x="2708713" y="169028"/>
            <a:ext cx="4621748" cy="135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ผลการจัดอันดับการบริหารหนี้ของจังหวัด ประจำปีงบประมาณ พ.ศ. 2567 (ต่อ)</a:t>
            </a:r>
          </a:p>
        </p:txBody>
      </p:sp>
      <p:grpSp>
        <p:nvGrpSpPr>
          <p:cNvPr id="10" name="Group 5"/>
          <p:cNvGrpSpPr/>
          <p:nvPr/>
        </p:nvGrpSpPr>
        <p:grpSpPr>
          <a:xfrm>
            <a:off x="458252" y="2938"/>
            <a:ext cx="9017000" cy="603268"/>
            <a:chOff x="0" y="-175733"/>
            <a:chExt cx="21640800" cy="1447844"/>
          </a:xfrm>
        </p:grpSpPr>
        <p:sp>
          <p:nvSpPr>
            <p:cNvPr id="11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2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20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21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3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18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9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57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6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7" name="Group 46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8" name="Group 47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0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6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7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1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2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53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4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55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78340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13338"/>
              </p:ext>
            </p:extLst>
          </p:nvPr>
        </p:nvGraphicFramePr>
        <p:xfrm>
          <a:off x="0" y="744785"/>
          <a:ext cx="10153534" cy="4625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249">
                  <a:extLst>
                    <a:ext uri="{9D8B030D-6E8A-4147-A177-3AD203B41FA5}">
                      <a16:colId xmlns:a16="http://schemas.microsoft.com/office/drawing/2014/main" val="1630948032"/>
                    </a:ext>
                  </a:extLst>
                </a:gridCol>
                <a:gridCol w="723626">
                  <a:extLst>
                    <a:ext uri="{9D8B030D-6E8A-4147-A177-3AD203B41FA5}">
                      <a16:colId xmlns:a16="http://schemas.microsoft.com/office/drawing/2014/main" val="3101460004"/>
                    </a:ext>
                  </a:extLst>
                </a:gridCol>
                <a:gridCol w="1112303">
                  <a:extLst>
                    <a:ext uri="{9D8B030D-6E8A-4147-A177-3AD203B41FA5}">
                      <a16:colId xmlns:a16="http://schemas.microsoft.com/office/drawing/2014/main" val="2035488076"/>
                    </a:ext>
                  </a:extLst>
                </a:gridCol>
                <a:gridCol w="1161090">
                  <a:extLst>
                    <a:ext uri="{9D8B030D-6E8A-4147-A177-3AD203B41FA5}">
                      <a16:colId xmlns:a16="http://schemas.microsoft.com/office/drawing/2014/main" val="2032447378"/>
                    </a:ext>
                  </a:extLst>
                </a:gridCol>
                <a:gridCol w="1161090">
                  <a:extLst>
                    <a:ext uri="{9D8B030D-6E8A-4147-A177-3AD203B41FA5}">
                      <a16:colId xmlns:a16="http://schemas.microsoft.com/office/drawing/2014/main" val="726747450"/>
                    </a:ext>
                  </a:extLst>
                </a:gridCol>
                <a:gridCol w="1112304">
                  <a:extLst>
                    <a:ext uri="{9D8B030D-6E8A-4147-A177-3AD203B41FA5}">
                      <a16:colId xmlns:a16="http://schemas.microsoft.com/office/drawing/2014/main" val="202237379"/>
                    </a:ext>
                  </a:extLst>
                </a:gridCol>
                <a:gridCol w="1122060">
                  <a:extLst>
                    <a:ext uri="{9D8B030D-6E8A-4147-A177-3AD203B41FA5}">
                      <a16:colId xmlns:a16="http://schemas.microsoft.com/office/drawing/2014/main" val="246568643"/>
                    </a:ext>
                  </a:extLst>
                </a:gridCol>
                <a:gridCol w="995220">
                  <a:extLst>
                    <a:ext uri="{9D8B030D-6E8A-4147-A177-3AD203B41FA5}">
                      <a16:colId xmlns:a16="http://schemas.microsoft.com/office/drawing/2014/main" val="2889303155"/>
                    </a:ext>
                  </a:extLst>
                </a:gridCol>
                <a:gridCol w="1014733">
                  <a:extLst>
                    <a:ext uri="{9D8B030D-6E8A-4147-A177-3AD203B41FA5}">
                      <a16:colId xmlns:a16="http://schemas.microsoft.com/office/drawing/2014/main" val="4286912854"/>
                    </a:ext>
                  </a:extLst>
                </a:gridCol>
                <a:gridCol w="1264859">
                  <a:extLst>
                    <a:ext uri="{9D8B030D-6E8A-4147-A177-3AD203B41FA5}">
                      <a16:colId xmlns:a16="http://schemas.microsoft.com/office/drawing/2014/main" val="1831641637"/>
                    </a:ext>
                  </a:extLst>
                </a:gridCol>
              </a:tblGrid>
              <a:tr h="292196">
                <a:tc rowSpan="2">
                  <a:txBody>
                    <a:bodyPr/>
                    <a:lstStyle/>
                    <a:p>
                      <a:pPr marL="0" marR="0" lvl="0" indent="0" algn="ctr" defTabSz="76197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รวมทั้งหมด 2556 - 2566 (ข้อมูล ณ</a:t>
                      </a:r>
                      <a:r>
                        <a:rPr lang="th-TH" sz="14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วันที่ 15 พ</a:t>
                      </a:r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.ค 67)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508092"/>
                  </a:ext>
                </a:extLst>
              </a:tr>
              <a:tr h="1410972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เงินที่อนุมัติ 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2556 - 2566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ลูกหนี้คงเหลือ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ณ 1 ต.ค. 66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ชำระคืน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ลูกหนี้คงเหลือ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หนี้ยังไม่ถึง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ดำเนินคดี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หนี้เกิน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</a:t>
                      </a:r>
                      <a:b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ของหนี้เกิน</a:t>
                      </a:r>
                      <a:b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(ฐานจากลูกหนี้คงเหลือ)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34452"/>
                  </a:ext>
                </a:extLst>
              </a:tr>
              <a:tr h="29219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 spc="-50" baseline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หนองบัวลำภู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180,195,743.00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53,840,746.86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134,543,516.96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45,652,226.04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29,018,661.92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4,169,639.52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12,463,924.60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23.15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130893"/>
                  </a:ext>
                </a:extLst>
              </a:tr>
              <a:tr h="29219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 spc="-70" baseline="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สมุทรปราการ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171,648,806.00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69,581,317.75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106,167,913.54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65,480,892.46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26,648,152.89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22,642,854.53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16,189,885.04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23.27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582032"/>
                  </a:ext>
                </a:extLst>
              </a:tr>
              <a:tr h="29219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นครราชสีมา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446,922,310.00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47,457,611.55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410,598,835.93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36,323,474.07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21,664,515.68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3,474,935.08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11,184,023.31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23.57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808893"/>
                  </a:ext>
                </a:extLst>
              </a:tr>
              <a:tr h="29219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เพชรบุรี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123,744,085.00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35,441,246.39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94,555,808.37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29,188,276.63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19,822,542.93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348,589.88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9,017,143.82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25.44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485161"/>
                  </a:ext>
                </a:extLst>
              </a:tr>
              <a:tr h="29219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ปทุมธานี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144,479,218.00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32,201,014.57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115,387,218.53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29,091,999.47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19,788,877.80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996,666.08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8,306,455.59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25.80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069562"/>
                  </a:ext>
                </a:extLst>
              </a:tr>
              <a:tr h="29219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นครปฐม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215,101,300.00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38,024,133.95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185,656,378.44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29,444,921.56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16,590,464.94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3,004,662.32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9,849,794.30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25.90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655652"/>
                  </a:ext>
                </a:extLst>
              </a:tr>
              <a:tr h="29219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ลำพูน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171,403,850.00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35,658,186.90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141,657,874.75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29,745,975.25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19,455,738.23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963,850.00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9,326,387.02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26.15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452409"/>
                  </a:ext>
                </a:extLst>
              </a:tr>
              <a:tr h="29219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ลำปาง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209,316,150.00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47,161,497.89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171,409,325.37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37,906,824.63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23,284,497.58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1,994,783.00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12,627,544.05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26.78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036521"/>
                  </a:ext>
                </a:extLst>
              </a:tr>
              <a:tr h="29219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ชุมพร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170,404,170.00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31,029,351.57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145,466,136.42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24,938,033.58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15,548,836.59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921,045.04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8,468,151.95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27.29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491998"/>
                  </a:ext>
                </a:extLst>
              </a:tr>
              <a:tr h="29219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นครพนม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363,760,366.00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49,710,399.72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325,087,763.54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38,672,602.46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22,550,773.65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2,346,057.63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13,775,771.18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27.71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1706610"/>
                  </a:ext>
                </a:extLst>
              </a:tr>
            </a:tbl>
          </a:graphicData>
        </a:graphic>
      </p:graphicFrame>
      <p:sp>
        <p:nvSpPr>
          <p:cNvPr id="8" name="สี่เหลี่ยมผืนผ้า 3">
            <a:extLst>
              <a:ext uri="{FF2B5EF4-FFF2-40B4-BE49-F238E27FC236}">
                <a16:creationId xmlns:a16="http://schemas.microsoft.com/office/drawing/2014/main" id="{8493D4F4-6FD8-4552-904E-DB7274115DA0}"/>
              </a:ext>
            </a:extLst>
          </p:cNvPr>
          <p:cNvSpPr/>
          <p:nvPr/>
        </p:nvSpPr>
        <p:spPr>
          <a:xfrm>
            <a:off x="2708713" y="169028"/>
            <a:ext cx="4621748" cy="135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ผลการจัดอันดับการบริหารหนี้ของจังหวัด ประจำปีงบประมาณ พ.ศ. 2567 (ต่อ)</a:t>
            </a:r>
          </a:p>
        </p:txBody>
      </p:sp>
      <p:grpSp>
        <p:nvGrpSpPr>
          <p:cNvPr id="10" name="Group 5"/>
          <p:cNvGrpSpPr/>
          <p:nvPr/>
        </p:nvGrpSpPr>
        <p:grpSpPr>
          <a:xfrm>
            <a:off x="458252" y="2938"/>
            <a:ext cx="9017000" cy="603268"/>
            <a:chOff x="0" y="-175733"/>
            <a:chExt cx="21640800" cy="1447844"/>
          </a:xfrm>
        </p:grpSpPr>
        <p:sp>
          <p:nvSpPr>
            <p:cNvPr id="11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2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20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21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3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18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9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58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6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7" name="Group 46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8" name="Group 47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0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6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7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1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2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53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4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55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3893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675649"/>
              </p:ext>
            </p:extLst>
          </p:nvPr>
        </p:nvGraphicFramePr>
        <p:xfrm>
          <a:off x="230629" y="801890"/>
          <a:ext cx="9702158" cy="45615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02628">
                  <a:extLst>
                    <a:ext uri="{9D8B030D-6E8A-4147-A177-3AD203B41FA5}">
                      <a16:colId xmlns:a16="http://schemas.microsoft.com/office/drawing/2014/main" val="2931929888"/>
                    </a:ext>
                  </a:extLst>
                </a:gridCol>
                <a:gridCol w="5099530">
                  <a:extLst>
                    <a:ext uri="{9D8B030D-6E8A-4147-A177-3AD203B41FA5}">
                      <a16:colId xmlns:a16="http://schemas.microsoft.com/office/drawing/2014/main" val="4135339946"/>
                    </a:ext>
                  </a:extLst>
                </a:gridCol>
              </a:tblGrid>
              <a:tr h="702251"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th-TH" sz="1600" b="1" i="0" u="sng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ระเบียบวาระที่ 4 เรื่องเพื่อทราบ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th-TH" sz="1200" b="1" kern="1200" spc="-3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4.3 รายงานผลการดำเนินงานการประเมินผลการดำเนินงานทุนหมุนเวียน ประจำปีบัญชี 2567 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th-TH" sz="1200" b="1" kern="1200" spc="-3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กองทุนพัฒนาบทบาทสตรี กรมการพัฒนาชุมชน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A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80162"/>
                  </a:ext>
                </a:extLst>
              </a:tr>
              <a:tr h="3252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15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เรื่อง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15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ผลการดำเนินการ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157069"/>
                  </a:ext>
                </a:extLst>
              </a:tr>
              <a:tr h="3513924"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</a:pPr>
                      <a:r>
                        <a:rPr lang="th-TH" sz="1500" b="1" u="sng" kern="1200" spc="-7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ที่ประชุมได้ร่วมพิจารณาและมีข้อเสนอแนะ/ข้อสังเกต ดังนี้</a:t>
                      </a:r>
                      <a:endParaRPr lang="en-US" sz="1500" b="1" kern="1200" spc="-70" baseline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463550" algn="l"/>
                        </a:tabLst>
                      </a:pPr>
                      <a:r>
                        <a:rPr lang="th-TH" sz="1500" b="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1. กำกับ ติดตามตัวชี้วัดที่ 1.2 อัตราหนี้ค้างชำระ (</a:t>
                      </a:r>
                      <a:r>
                        <a:rPr lang="en-US" sz="1500" b="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Non - Performing Loan : NPL) </a:t>
                      </a:r>
                      <a:r>
                        <a:rPr lang="th-TH" sz="1500" b="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เป็นประจำ เพื่อไม่ให้</a:t>
                      </a:r>
                      <a:br>
                        <a:rPr lang="th-TH" sz="1500" b="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500" b="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หนี้เกินกำหนดชำระเพิ่มขึ้น</a:t>
                      </a:r>
                      <a:endParaRPr lang="th-TH" sz="1500" b="0" kern="1200" baseline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76197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50" kern="1200" dirty="0">
                          <a:solidFill>
                            <a:schemeClr val="dk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1. สกส. ได้มีมาตรการช่วยเหลือลูกหนี้ ดังนี้ </a:t>
                      </a:r>
                      <a:endParaRPr lang="en-US" sz="1250" kern="1200" dirty="0">
                        <a:solidFill>
                          <a:schemeClr val="dk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marL="0" marR="0" lvl="0" indent="0" algn="thaiDist" defTabSz="76197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50" spc="0" baseline="0" dirty="0">
                          <a:effectLst/>
                          <a:latin typeface="Chulabhorn Likit Text" panose="00000500000000000000" pitchFamily="50" charset="-34"/>
                          <a:ea typeface="Batang"/>
                          <a:cs typeface="Chulabhorn Likit Text" panose="00000500000000000000" pitchFamily="50" charset="-34"/>
                        </a:rPr>
                        <a:t>   </a:t>
                      </a:r>
                      <a:r>
                        <a:rPr lang="th-TH" sz="1250" kern="1200" dirty="0">
                          <a:solidFill>
                            <a:schemeClr val="dk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1.</a:t>
                      </a:r>
                      <a:r>
                        <a:rPr lang="en-GB" sz="1250" kern="1200" dirty="0">
                          <a:solidFill>
                            <a:schemeClr val="dk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1</a:t>
                      </a:r>
                      <a:r>
                        <a:rPr lang="th-TH" sz="1250" kern="1200" dirty="0">
                          <a:solidFill>
                            <a:schemeClr val="dk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250" kern="1200" spc="-30" baseline="0" dirty="0">
                          <a:solidFill>
                            <a:schemeClr val="dk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ประกาศคณะกรรมการบริหารกองทุนพัฒนาบทบาทสตรี </a:t>
                      </a:r>
                      <a:r>
                        <a:rPr lang="th-TH" sz="1250" kern="1200" dirty="0">
                          <a:solidFill>
                            <a:schemeClr val="dk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เรื่อง </a:t>
                      </a:r>
                      <a:r>
                        <a:rPr lang="th-TH" sz="1250" kern="1200" spc="-30" baseline="0" dirty="0">
                          <a:solidFill>
                            <a:schemeClr val="dk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มาตรการยกเลิกสัญญาค้ำประกันเงินกู้รายบุคคล และการปลดหนี้</a:t>
                      </a:r>
                      <a:r>
                        <a:rPr lang="th-TH" sz="1250" kern="1200" dirty="0">
                          <a:solidFill>
                            <a:schemeClr val="dk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รายบุคคลของกองทุนพัฒนาบทบาทสตรี</a:t>
                      </a:r>
                      <a:endParaRPr lang="en-US" sz="1250" kern="1200" dirty="0">
                        <a:solidFill>
                          <a:schemeClr val="dk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marL="0" marR="0" lvl="0" indent="0" algn="thaiDist" defTabSz="76197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50" spc="0" baseline="0" dirty="0">
                          <a:effectLst/>
                          <a:latin typeface="Chulabhorn Likit Text" panose="00000500000000000000" pitchFamily="50" charset="-34"/>
                          <a:ea typeface="Batang"/>
                          <a:cs typeface="Chulabhorn Likit Text" panose="00000500000000000000" pitchFamily="50" charset="-34"/>
                        </a:rPr>
                        <a:t>   1.2 </a:t>
                      </a:r>
                      <a:r>
                        <a:rPr lang="th-TH" sz="1250" kern="1200" spc="-30" baseline="0" dirty="0">
                          <a:solidFill>
                            <a:schemeClr val="dk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ประกาศคณะกรรมการบริหารกองทุนพัฒนาบทบาทสตรี </a:t>
                      </a:r>
                      <a:r>
                        <a:rPr lang="th-TH" sz="1250" kern="1200" dirty="0">
                          <a:solidFill>
                            <a:schemeClr val="dk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เรื่อง หลักเกณฑ์ วิธีการ และเงื่อนไขการพิจารณา ลดหรืองดเบี้ยปรับ/ดอกเบี้ยผิดนัดตามสัญญากู้ยืมเงินของกองทุนพัฒนาบทบาทสตรี</a:t>
                      </a:r>
                      <a:endParaRPr lang="en-US" sz="1250" kern="1200" dirty="0">
                        <a:solidFill>
                          <a:schemeClr val="dk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marL="0" marR="0" lvl="0" indent="0" algn="thaiDist" defTabSz="76197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50" spc="0" baseline="0" dirty="0">
                          <a:effectLst/>
                          <a:latin typeface="Chulabhorn Likit Text" panose="00000500000000000000" pitchFamily="50" charset="-34"/>
                          <a:ea typeface="Batang"/>
                          <a:cs typeface="Chulabhorn Likit Text" panose="00000500000000000000" pitchFamily="50" charset="-34"/>
                        </a:rPr>
                        <a:t>   1.3 </a:t>
                      </a:r>
                      <a:r>
                        <a:rPr lang="th-TH" sz="1250" kern="1200" spc="-30" baseline="0" dirty="0">
                          <a:solidFill>
                            <a:schemeClr val="dk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ประกาศคณะกรรมการบริหารกองทุนพัฒนาบทบาทสตรี </a:t>
                      </a:r>
                      <a:r>
                        <a:rPr lang="th-TH" sz="1250" kern="1200" dirty="0">
                          <a:solidFill>
                            <a:schemeClr val="dk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เรื่อง หลักเกณฑ์ วิธีการ และเงื่อนไขเกี่ยวกับการลดอัตรา</a:t>
                      </a:r>
                      <a:r>
                        <a:rPr lang="th-TH" sz="1250" kern="1200" spc="-50" baseline="0" dirty="0">
                          <a:solidFill>
                            <a:schemeClr val="dk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ดอกเบี้ยเงินกู้และอัตราดอกเบี้ยผิดนัดกองทุนพัฒนาบทบาทสตรี </a:t>
                      </a:r>
                      <a:r>
                        <a:rPr lang="th-TH" sz="1250" kern="1200" dirty="0">
                          <a:solidFill>
                            <a:schemeClr val="dk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พ.ศ. </a:t>
                      </a:r>
                      <a:r>
                        <a:rPr lang="en-GB" sz="1250" kern="1200" dirty="0">
                          <a:solidFill>
                            <a:schemeClr val="dk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2566</a:t>
                      </a:r>
                      <a:endParaRPr lang="en-US" sz="1250" kern="1200" dirty="0">
                        <a:solidFill>
                          <a:schemeClr val="dk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1250" kern="1200" dirty="0">
                          <a:solidFill>
                            <a:schemeClr val="dk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2. ประชุมชี้แจง เร่งรัด กำกับ ติดตามชี้แจง เร่งรัด กำกับ ติดตาม การดำเนินงาน</a:t>
                      </a:r>
                      <a:r>
                        <a:rPr lang="th-TH" sz="1250" kern="1200" spc="-50" baseline="0" dirty="0">
                          <a:solidFill>
                            <a:schemeClr val="dk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กองทุนพัฒนาบทบาทสตรี ผ่านระบบ (</a:t>
                      </a:r>
                      <a:r>
                        <a:rPr lang="en-GB" sz="1250" kern="1200" spc="-50" baseline="0" dirty="0">
                          <a:solidFill>
                            <a:schemeClr val="dk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VIDEOCONFERENCE</a:t>
                      </a:r>
                      <a:r>
                        <a:rPr lang="th-TH" sz="1250" kern="1200" spc="-50" baseline="0" dirty="0">
                          <a:solidFill>
                            <a:schemeClr val="dk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)</a:t>
                      </a:r>
                      <a:r>
                        <a:rPr lang="th-TH" sz="1250" i="1" kern="1200" spc="-50" baseline="0" dirty="0">
                          <a:solidFill>
                            <a:schemeClr val="dk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250" kern="1200" spc="-50" baseline="0" dirty="0">
                          <a:solidFill>
                            <a:schemeClr val="dk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เป็นประจำทุกเดือน</a:t>
                      </a:r>
                    </a:p>
                    <a:p>
                      <a:pPr algn="thaiDi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th-TH" sz="1250" spc="0" baseline="0" dirty="0">
                          <a:effectLst/>
                          <a:latin typeface="Chulabhorn Likit Text" panose="00000500000000000000" pitchFamily="50" charset="-34"/>
                          <a:ea typeface="Batang"/>
                          <a:cs typeface="Chulabhorn Likit Text" panose="00000500000000000000" pitchFamily="50" charset="-34"/>
                        </a:rPr>
                        <a:t>3. ให้การสนับสนุนวิทยากรจากส่วนกลางเพื่อให้ความรู้ด้านกฎหมาย และการดำเนินงานกองทุนฯ ในส่วนของจังหวัด และกรุงเทพมหานคร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13969"/>
                  </a:ext>
                </a:extLst>
              </a:tr>
            </a:tbl>
          </a:graphicData>
        </a:graphic>
      </p:graphicFrame>
      <p:grpSp>
        <p:nvGrpSpPr>
          <p:cNvPr id="28" name="Group 5"/>
          <p:cNvGrpSpPr/>
          <p:nvPr/>
        </p:nvGrpSpPr>
        <p:grpSpPr>
          <a:xfrm>
            <a:off x="572552" y="168105"/>
            <a:ext cx="9017000" cy="603268"/>
            <a:chOff x="0" y="-175733"/>
            <a:chExt cx="21640800" cy="1447844"/>
          </a:xfrm>
        </p:grpSpPr>
        <p:sp>
          <p:nvSpPr>
            <p:cNvPr id="29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2" name="Group 7"/>
            <p:cNvGrpSpPr/>
            <p:nvPr/>
          </p:nvGrpSpPr>
          <p:grpSpPr>
            <a:xfrm>
              <a:off x="0" y="-175733"/>
              <a:ext cx="4659803" cy="1447844"/>
              <a:chOff x="0" y="-38100"/>
              <a:chExt cx="1010276" cy="313902"/>
            </a:xfrm>
          </p:grpSpPr>
          <p:sp>
            <p:nvSpPr>
              <p:cNvPr id="4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33" name="Group 10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3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34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3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สืบเนื่องจากการประชุม</a:t>
              </a:r>
            </a:p>
          </p:txBody>
        </p:sp>
        <p:sp>
          <p:nvSpPr>
            <p:cNvPr id="35" name="TextBox 14"/>
            <p:cNvSpPr txBox="1"/>
            <p:nvPr/>
          </p:nvSpPr>
          <p:spPr>
            <a:xfrm>
              <a:off x="4659804" y="167160"/>
              <a:ext cx="12321194" cy="389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2"/>
                </a:lnSpc>
              </a:pPr>
              <a:endParaRPr lang="en-US" sz="1222" b="1" dirty="0">
                <a:solidFill>
                  <a:srgbClr val="00296B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36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05</a:t>
              </a:r>
            </a:p>
          </p:txBody>
        </p:sp>
        <p:sp>
          <p:nvSpPr>
            <p:cNvPr id="3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4" name="Group 63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65" name="Group 64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67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80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81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68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76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77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78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79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66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235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ตาราง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559010"/>
              </p:ext>
            </p:extLst>
          </p:nvPr>
        </p:nvGraphicFramePr>
        <p:xfrm>
          <a:off x="0" y="761244"/>
          <a:ext cx="10153534" cy="4558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6249">
                  <a:extLst>
                    <a:ext uri="{9D8B030D-6E8A-4147-A177-3AD203B41FA5}">
                      <a16:colId xmlns:a16="http://schemas.microsoft.com/office/drawing/2014/main" val="1630948032"/>
                    </a:ext>
                  </a:extLst>
                </a:gridCol>
                <a:gridCol w="723626">
                  <a:extLst>
                    <a:ext uri="{9D8B030D-6E8A-4147-A177-3AD203B41FA5}">
                      <a16:colId xmlns:a16="http://schemas.microsoft.com/office/drawing/2014/main" val="3101460004"/>
                    </a:ext>
                  </a:extLst>
                </a:gridCol>
                <a:gridCol w="1112303">
                  <a:extLst>
                    <a:ext uri="{9D8B030D-6E8A-4147-A177-3AD203B41FA5}">
                      <a16:colId xmlns:a16="http://schemas.microsoft.com/office/drawing/2014/main" val="2035488076"/>
                    </a:ext>
                  </a:extLst>
                </a:gridCol>
                <a:gridCol w="1161090">
                  <a:extLst>
                    <a:ext uri="{9D8B030D-6E8A-4147-A177-3AD203B41FA5}">
                      <a16:colId xmlns:a16="http://schemas.microsoft.com/office/drawing/2014/main" val="2032447378"/>
                    </a:ext>
                  </a:extLst>
                </a:gridCol>
                <a:gridCol w="1161090">
                  <a:extLst>
                    <a:ext uri="{9D8B030D-6E8A-4147-A177-3AD203B41FA5}">
                      <a16:colId xmlns:a16="http://schemas.microsoft.com/office/drawing/2014/main" val="726747450"/>
                    </a:ext>
                  </a:extLst>
                </a:gridCol>
                <a:gridCol w="1112304">
                  <a:extLst>
                    <a:ext uri="{9D8B030D-6E8A-4147-A177-3AD203B41FA5}">
                      <a16:colId xmlns:a16="http://schemas.microsoft.com/office/drawing/2014/main" val="202237379"/>
                    </a:ext>
                  </a:extLst>
                </a:gridCol>
                <a:gridCol w="1122060">
                  <a:extLst>
                    <a:ext uri="{9D8B030D-6E8A-4147-A177-3AD203B41FA5}">
                      <a16:colId xmlns:a16="http://schemas.microsoft.com/office/drawing/2014/main" val="246568643"/>
                    </a:ext>
                  </a:extLst>
                </a:gridCol>
                <a:gridCol w="995220">
                  <a:extLst>
                    <a:ext uri="{9D8B030D-6E8A-4147-A177-3AD203B41FA5}">
                      <a16:colId xmlns:a16="http://schemas.microsoft.com/office/drawing/2014/main" val="2889303155"/>
                    </a:ext>
                  </a:extLst>
                </a:gridCol>
                <a:gridCol w="1014733">
                  <a:extLst>
                    <a:ext uri="{9D8B030D-6E8A-4147-A177-3AD203B41FA5}">
                      <a16:colId xmlns:a16="http://schemas.microsoft.com/office/drawing/2014/main" val="4286912854"/>
                    </a:ext>
                  </a:extLst>
                </a:gridCol>
                <a:gridCol w="1264859">
                  <a:extLst>
                    <a:ext uri="{9D8B030D-6E8A-4147-A177-3AD203B41FA5}">
                      <a16:colId xmlns:a16="http://schemas.microsoft.com/office/drawing/2014/main" val="1831641637"/>
                    </a:ext>
                  </a:extLst>
                </a:gridCol>
              </a:tblGrid>
              <a:tr h="326189">
                <a:tc rowSpan="2">
                  <a:txBody>
                    <a:bodyPr/>
                    <a:lstStyle/>
                    <a:p>
                      <a:pPr marL="0" marR="0" lvl="0" indent="0" algn="ctr" defTabSz="76197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ลำดับ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รวมทั้งหมด 2556 - 2566 (ข้อมูล ณ</a:t>
                      </a:r>
                      <a:r>
                        <a:rPr lang="th-TH" sz="14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วันที่ 15 พ</a:t>
                      </a:r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.ค 67)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508092"/>
                  </a:ext>
                </a:extLst>
              </a:tr>
              <a:tr h="1575117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เงินที่อนุมัติ 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2556 - 2566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ลูกหนี้คงเหลือ</a:t>
                      </a:r>
                    </a:p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ณ 1 ต.ค. 66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ชำระคืน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ลูกหนี้คงเหลือ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หนี้ยังไม่ถึง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endParaRPr lang="th-TH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ดำเนินคดี</a:t>
                      </a: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หนี้เกิน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50000"/>
                        </a:lnSpc>
                      </a:pPr>
                      <a: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</a:t>
                      </a:r>
                      <a:b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ของหนี้เกิน</a:t>
                      </a:r>
                      <a:br>
                        <a:rPr lang="th-TH" sz="1200" b="1" i="0" u="none" strike="noStrike" spc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กำหนดชำระ</a:t>
                      </a:r>
                      <a:b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(ฐานจากลูกหนี้คงเหลือ)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E8D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34452"/>
                  </a:ext>
                </a:extLst>
              </a:tr>
              <a:tr h="32618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ฉะเชิงเทรา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234,995,635.00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41,012,022.44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204,396,768.57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30,598,866.43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15,827,654.92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2,738,766.29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12,032,445.22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29.34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130893"/>
                  </a:ext>
                </a:extLst>
              </a:tr>
              <a:tr h="33727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สุราษฎร์ธานี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229,679,653.00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69,140,330.63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170,345,088.36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59,334,564.64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25,250,852.05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12,909,482.74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21,174,229.85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30.63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582032"/>
                  </a:ext>
                </a:extLst>
              </a:tr>
              <a:tr h="32618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นนทบุรี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207,781,411.00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67,441,186.16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146,501,721.99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61,279,689.01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32,344,113.05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6,529,717.99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22,405,857.97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33.22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0808893"/>
                  </a:ext>
                </a:extLst>
              </a:tr>
              <a:tr h="32618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หนองคาย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255,893,040.00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68,564,770.95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195,608,217.30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60,284,822.70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37,483,375.42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22,801,447.28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33.26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5485161"/>
                  </a:ext>
                </a:extLst>
              </a:tr>
              <a:tr h="32618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อุดรธานี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287,797,510.00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63,788,701.13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233,387,816.08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54,409,693.92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29,055,857.08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1,062,095.20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24,291,741.64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38.08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069562"/>
                  </a:ext>
                </a:extLst>
              </a:tr>
              <a:tr h="362714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บึงกาฬ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173,986,580.00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48,152,661.82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132,578,281.47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41,408,298.53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22,694,478.41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325,069.57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18,388,750.55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38.19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3655652"/>
                  </a:ext>
                </a:extLst>
              </a:tr>
              <a:tr h="32618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900" b="1" i="0" u="none" strike="noStrike" spc="-100" baseline="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กรุงเทพมหานคร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216,533,676.94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87,355,711.81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132,493,455.28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84,040,221.66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8,899,116.34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0.00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75,141,105.32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86.02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E4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452409"/>
                  </a:ext>
                </a:extLst>
              </a:tr>
              <a:tr h="326189">
                <a:tc grid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>
                        <a:lnSpc>
                          <a:spcPct val="150000"/>
                        </a:lnSpc>
                      </a:pPr>
                      <a:endParaRPr lang="th-TH" sz="11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 spc="-100" baseline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17,009,431,887.69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 spc="-100" baseline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3,530,565,719.95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 spc="-100" baseline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14,090,772,059.16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 spc="-100" baseline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2,918,659,828.53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 spc="-100" baseline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1,791,377,008.67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 spc="-100" baseline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463,485,516.18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 spc="-100" baseline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663,797,303.68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 spc="-100" baseline="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18.80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FD5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036521"/>
                  </a:ext>
                </a:extLst>
              </a:tr>
            </a:tbl>
          </a:graphicData>
        </a:graphic>
      </p:graphicFrame>
      <p:sp>
        <p:nvSpPr>
          <p:cNvPr id="8" name="สี่เหลี่ยมผืนผ้า 3">
            <a:extLst>
              <a:ext uri="{FF2B5EF4-FFF2-40B4-BE49-F238E27FC236}">
                <a16:creationId xmlns:a16="http://schemas.microsoft.com/office/drawing/2014/main" id="{8493D4F4-6FD8-4552-904E-DB7274115DA0}"/>
              </a:ext>
            </a:extLst>
          </p:cNvPr>
          <p:cNvSpPr/>
          <p:nvPr/>
        </p:nvSpPr>
        <p:spPr>
          <a:xfrm>
            <a:off x="2708713" y="169028"/>
            <a:ext cx="4621748" cy="135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ผลการจัดอันดับการบริหารหนี้ของจังหวัด ประจำปีงบประมาณ พ.ศ. 2567 (ต่อ)</a:t>
            </a:r>
          </a:p>
        </p:txBody>
      </p:sp>
      <p:grpSp>
        <p:nvGrpSpPr>
          <p:cNvPr id="10" name="Group 5"/>
          <p:cNvGrpSpPr/>
          <p:nvPr/>
        </p:nvGrpSpPr>
        <p:grpSpPr>
          <a:xfrm>
            <a:off x="458252" y="2938"/>
            <a:ext cx="9017000" cy="603268"/>
            <a:chOff x="0" y="-175733"/>
            <a:chExt cx="21640800" cy="1447844"/>
          </a:xfrm>
        </p:grpSpPr>
        <p:sp>
          <p:nvSpPr>
            <p:cNvPr id="11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2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20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21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3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18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9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59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6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7" name="Group 46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8" name="Group 47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0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6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7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1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2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53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4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55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01706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72552" y="249130"/>
            <a:ext cx="9017000" cy="603268"/>
            <a:chOff x="0" y="-175733"/>
            <a:chExt cx="21640800" cy="1447844"/>
          </a:xfrm>
        </p:grpSpPr>
        <p:sp>
          <p:nvSpPr>
            <p:cNvPr id="6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60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Rectangle 33"/>
          <p:cNvSpPr/>
          <p:nvPr/>
        </p:nvSpPr>
        <p:spPr>
          <a:xfrm>
            <a:off x="919286" y="2640752"/>
            <a:ext cx="8323531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h-TH" sz="2000" b="1" dirty="0" smtClean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4.6 </a:t>
            </a:r>
            <a:r>
              <a:rPr lang="th-TH" sz="2000" b="1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การบริหารจัดการหนี้ของกองทุนพัฒนาบทบาทสตรีกรุงเทพมหานคร</a:t>
            </a:r>
            <a:endParaRPr lang="en-US" sz="2000" b="1" dirty="0">
              <a:ln>
                <a:solidFill>
                  <a:schemeClr val="tx1"/>
                </a:solidFill>
              </a:ln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8" name="Group 47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0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6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7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1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2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53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54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5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17058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สี่เหลี่ยมผืนผ้ามุมมน 18"/>
          <p:cNvSpPr/>
          <p:nvPr/>
        </p:nvSpPr>
        <p:spPr>
          <a:xfrm>
            <a:off x="7988152" y="4892715"/>
            <a:ext cx="1941585" cy="365178"/>
          </a:xfrm>
          <a:prstGeom prst="roundRect">
            <a:avLst/>
          </a:prstGeom>
          <a:solidFill>
            <a:srgbClr val="002060"/>
          </a:solidFill>
          <a:ln w="190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00" b="1" spc="-42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ข้อมูล ณ วันที่ 1 พฤษภาคม 2567</a:t>
            </a:r>
          </a:p>
        </p:txBody>
      </p:sp>
      <p:cxnSp>
        <p:nvCxnSpPr>
          <p:cNvPr id="15" name="ตัวเชื่อมต่อตรง 37">
            <a:extLst>
              <a:ext uri="{FF2B5EF4-FFF2-40B4-BE49-F238E27FC236}">
                <a16:creationId xmlns:a16="http://schemas.microsoft.com/office/drawing/2014/main" id="{59F8F964-F519-2F08-7F1B-93D93C249E49}"/>
              </a:ext>
            </a:extLst>
          </p:cNvPr>
          <p:cNvCxnSpPr>
            <a:cxnSpLocks/>
          </p:cNvCxnSpPr>
          <p:nvPr/>
        </p:nvCxnSpPr>
        <p:spPr>
          <a:xfrm>
            <a:off x="4950751" y="3963556"/>
            <a:ext cx="0" cy="304800"/>
          </a:xfrm>
          <a:prstGeom prst="line">
            <a:avLst/>
          </a:prstGeom>
          <a:solidFill>
            <a:srgbClr val="92D050"/>
          </a:solidFill>
          <a:ln w="5715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ตัวเชื่อมต่อตรง 50">
            <a:extLst>
              <a:ext uri="{FF2B5EF4-FFF2-40B4-BE49-F238E27FC236}">
                <a16:creationId xmlns:a16="http://schemas.microsoft.com/office/drawing/2014/main" id="{D3335C1E-9519-DC69-31BB-B8EC2A88C0F6}"/>
              </a:ext>
            </a:extLst>
          </p:cNvPr>
          <p:cNvCxnSpPr>
            <a:cxnSpLocks/>
          </p:cNvCxnSpPr>
          <p:nvPr/>
        </p:nvCxnSpPr>
        <p:spPr>
          <a:xfrm>
            <a:off x="8538899" y="2132071"/>
            <a:ext cx="0" cy="685800"/>
          </a:xfrm>
          <a:prstGeom prst="line">
            <a:avLst/>
          </a:prstGeom>
          <a:solidFill>
            <a:srgbClr val="92D050"/>
          </a:solidFill>
          <a:ln w="5715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ตัวเชื่อมต่อตรง 44">
            <a:extLst>
              <a:ext uri="{FF2B5EF4-FFF2-40B4-BE49-F238E27FC236}">
                <a16:creationId xmlns:a16="http://schemas.microsoft.com/office/drawing/2014/main" id="{1A394A33-4E98-22B3-DD77-2DBCCFEE2DB2}"/>
              </a:ext>
            </a:extLst>
          </p:cNvPr>
          <p:cNvCxnSpPr/>
          <p:nvPr/>
        </p:nvCxnSpPr>
        <p:spPr>
          <a:xfrm flipH="1">
            <a:off x="6713186" y="1500242"/>
            <a:ext cx="1" cy="533400"/>
          </a:xfrm>
          <a:prstGeom prst="line">
            <a:avLst/>
          </a:prstGeom>
          <a:solidFill>
            <a:srgbClr val="92D050"/>
          </a:solidFill>
          <a:ln w="5715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ตัวเชื่อมต่อตรง 37"/>
          <p:cNvCxnSpPr>
            <a:cxnSpLocks/>
          </p:cNvCxnSpPr>
          <p:nvPr/>
        </p:nvCxnSpPr>
        <p:spPr>
          <a:xfrm>
            <a:off x="6968199" y="3964197"/>
            <a:ext cx="0" cy="228600"/>
          </a:xfrm>
          <a:prstGeom prst="line">
            <a:avLst/>
          </a:prstGeom>
          <a:solidFill>
            <a:srgbClr val="92D050"/>
          </a:solidFill>
          <a:ln w="5715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ตัวเชื่อมต่อตรง 23"/>
          <p:cNvCxnSpPr>
            <a:cxnSpLocks/>
          </p:cNvCxnSpPr>
          <p:nvPr/>
        </p:nvCxnSpPr>
        <p:spPr>
          <a:xfrm>
            <a:off x="8538920" y="3801521"/>
            <a:ext cx="0" cy="190500"/>
          </a:xfrm>
          <a:prstGeom prst="line">
            <a:avLst/>
          </a:prstGeom>
          <a:solidFill>
            <a:srgbClr val="92D050"/>
          </a:solidFill>
          <a:ln w="5715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ตัวเชื่อมต่อตรง 33"/>
          <p:cNvCxnSpPr>
            <a:cxnSpLocks/>
          </p:cNvCxnSpPr>
          <p:nvPr/>
        </p:nvCxnSpPr>
        <p:spPr>
          <a:xfrm>
            <a:off x="4946857" y="2614672"/>
            <a:ext cx="0" cy="228600"/>
          </a:xfrm>
          <a:prstGeom prst="line">
            <a:avLst/>
          </a:prstGeom>
          <a:solidFill>
            <a:srgbClr val="92D050"/>
          </a:solidFill>
          <a:ln w="5715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สี่เหลี่ยมผืนผ้ามุมมน 28"/>
          <p:cNvSpPr/>
          <p:nvPr/>
        </p:nvSpPr>
        <p:spPr>
          <a:xfrm>
            <a:off x="4448902" y="2762010"/>
            <a:ext cx="1813461" cy="1044991"/>
          </a:xfrm>
          <a:prstGeom prst="roundRect">
            <a:avLst/>
          </a:prstGeom>
          <a:solidFill>
            <a:srgbClr val="F6F4D2">
              <a:alpha val="90000"/>
            </a:srgb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  <a:spcBef>
                <a:spcPts val="250"/>
              </a:spcBef>
            </a:pPr>
            <a:r>
              <a:rPr lang="th-TH" sz="1100" b="1" spc="-3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100" b="1" spc="-3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หนี้ที่ยังไม่ถึงกำหนดชำระ</a:t>
            </a:r>
            <a:endParaRPr lang="en-US" sz="1100" b="1" spc="-30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30000"/>
              </a:lnSpc>
              <a:spcBef>
                <a:spcPts val="250"/>
              </a:spcBef>
            </a:pPr>
            <a:r>
              <a:rPr lang="th-TH" sz="1100" b="1" spc="-20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9,618,767.62 บาท</a:t>
            </a:r>
            <a:endParaRPr lang="en-GB" sz="1100" b="1" spc="-20" dirty="0">
              <a:solidFill>
                <a:schemeClr val="tx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30000"/>
              </a:lnSpc>
              <a:spcBef>
                <a:spcPts val="250"/>
              </a:spcBef>
            </a:pPr>
            <a:r>
              <a:rPr lang="th-TH" sz="1100" b="1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(ร้อยละ </a:t>
            </a:r>
            <a:r>
              <a:rPr lang="en-US" sz="1100" b="1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11.02</a:t>
            </a:r>
            <a:r>
              <a:rPr lang="th-TH" sz="1100" b="1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)</a:t>
            </a:r>
          </a:p>
        </p:txBody>
      </p:sp>
      <p:sp>
        <p:nvSpPr>
          <p:cNvPr id="30" name="สี่เหลี่ยมผืนผ้ามุมมน 29"/>
          <p:cNvSpPr/>
          <p:nvPr/>
        </p:nvSpPr>
        <p:spPr>
          <a:xfrm>
            <a:off x="7159671" y="2782361"/>
            <a:ext cx="1872430" cy="1040799"/>
          </a:xfrm>
          <a:prstGeom prst="roundRect">
            <a:avLst/>
          </a:prstGeom>
          <a:solidFill>
            <a:srgbClr val="FFCDCE">
              <a:alpha val="80000"/>
            </a:srgb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  <a:spcBef>
                <a:spcPts val="250"/>
              </a:spcBef>
            </a:pPr>
            <a:r>
              <a:rPr lang="th-TH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หนี้เกินกำหนดชำระ</a:t>
            </a:r>
            <a:endParaRPr lang="en-US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30000"/>
              </a:lnSpc>
              <a:spcBef>
                <a:spcPts val="250"/>
              </a:spcBef>
            </a:pPr>
            <a:r>
              <a:rPr lang="th-TH" sz="11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74,439,647.05 บาท</a:t>
            </a:r>
            <a:endParaRPr lang="en-GB" sz="1100" b="1" dirty="0">
              <a:solidFill>
                <a:schemeClr val="tx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30000"/>
              </a:lnSpc>
              <a:spcBef>
                <a:spcPts val="250"/>
              </a:spcBef>
            </a:pPr>
            <a:r>
              <a:rPr lang="th-TH" sz="1100" b="1" spc="-50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(ร้อยละ 85.21)</a:t>
            </a:r>
            <a:endParaRPr lang="en-US" sz="1100" b="1" dirty="0">
              <a:solidFill>
                <a:srgbClr val="C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31" name="สี่เหลี่ยมผืนผ้ามุมมน 30"/>
          <p:cNvSpPr/>
          <p:nvPr/>
        </p:nvSpPr>
        <p:spPr>
          <a:xfrm>
            <a:off x="4016438" y="4159191"/>
            <a:ext cx="1889908" cy="1044993"/>
          </a:xfrm>
          <a:prstGeom prst="roundRect">
            <a:avLst/>
          </a:prstGeom>
          <a:solidFill>
            <a:srgbClr val="F2E5FF"/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spcBef>
                <a:spcPts val="250"/>
              </a:spcBef>
            </a:pPr>
            <a: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หนี้กองทุนเดิม</a:t>
            </a:r>
          </a:p>
          <a:p>
            <a:pPr algn="ctr">
              <a:lnSpc>
                <a:spcPct val="120000"/>
              </a:lnSpc>
              <a:spcBef>
                <a:spcPts val="250"/>
              </a:spcBef>
            </a:pPr>
            <a:r>
              <a:rPr lang="th-TH" sz="11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43,243,610.28 บาท</a:t>
            </a:r>
            <a:endParaRPr lang="en-GB" sz="1100" b="1" dirty="0">
              <a:solidFill>
                <a:schemeClr val="tx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20000"/>
              </a:lnSpc>
              <a:spcBef>
                <a:spcPts val="250"/>
              </a:spcBef>
            </a:pPr>
            <a:r>
              <a:rPr lang="th-TH" sz="1100" b="1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(ร้อยละ 49.50)</a:t>
            </a:r>
            <a:endParaRPr lang="en-US" sz="1100" b="1" dirty="0">
              <a:solidFill>
                <a:srgbClr val="C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32" name="สี่เหลี่ยมผืนผ้ามุมมน 31"/>
          <p:cNvSpPr/>
          <p:nvPr/>
        </p:nvSpPr>
        <p:spPr>
          <a:xfrm>
            <a:off x="6047850" y="4128528"/>
            <a:ext cx="1798798" cy="1099829"/>
          </a:xfrm>
          <a:prstGeom prst="roundRect">
            <a:avLst/>
          </a:prstGeom>
          <a:solidFill>
            <a:srgbClr val="FFE8D1"/>
          </a:solidFill>
          <a:ln w="3810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20000"/>
              </a:lnSpc>
              <a:spcBef>
                <a:spcPts val="250"/>
              </a:spcBef>
            </a:pPr>
            <a: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หนี้กองทุนใหม่</a:t>
            </a:r>
          </a:p>
          <a:p>
            <a:pPr algn="ctr">
              <a:lnSpc>
                <a:spcPct val="120000"/>
              </a:lnSpc>
              <a:spcBef>
                <a:spcPts val="250"/>
              </a:spcBef>
            </a:pPr>
            <a:r>
              <a:rPr lang="th-TH" sz="11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31,196,036.77 บาท</a:t>
            </a:r>
            <a:endParaRPr lang="en-GB" sz="1100" b="1" dirty="0">
              <a:solidFill>
                <a:schemeClr val="tx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20000"/>
              </a:lnSpc>
              <a:spcBef>
                <a:spcPts val="250"/>
              </a:spcBef>
            </a:pPr>
            <a:r>
              <a:rPr lang="th-TH" sz="1100" b="1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(ร้อยละ 35.71)</a:t>
            </a:r>
            <a:endParaRPr lang="en-US" sz="1100" b="1" dirty="0">
              <a:solidFill>
                <a:srgbClr val="C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/>
            <a:endParaRPr lang="th-TH" sz="1100" b="1" dirty="0">
              <a:solidFill>
                <a:schemeClr val="tx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28" name="สี่เหลี่ยมผืนผ้ามุมมน 27"/>
          <p:cNvSpPr/>
          <p:nvPr/>
        </p:nvSpPr>
        <p:spPr>
          <a:xfrm>
            <a:off x="5843647" y="688405"/>
            <a:ext cx="1748376" cy="1026840"/>
          </a:xfrm>
          <a:prstGeom prst="roundRect">
            <a:avLst/>
          </a:prstGeom>
          <a:solidFill>
            <a:srgbClr val="FFFFD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</a:p>
          <a:p>
            <a:pPr algn="ctr">
              <a:lnSpc>
                <a:spcPct val="130000"/>
              </a:lnSpc>
              <a:spcBef>
                <a:spcPts val="250"/>
              </a:spcBef>
            </a:pPr>
            <a: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ยอดลูกหนี้คงเหลือ</a:t>
            </a:r>
            <a:endParaRPr lang="en-US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30000"/>
              </a:lnSpc>
              <a:spcBef>
                <a:spcPts val="250"/>
              </a:spcBef>
            </a:pPr>
            <a:r>
              <a:rPr lang="th-TH" sz="1100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(</a:t>
            </a:r>
            <a:r>
              <a:rPr lang="th-TH" sz="1100" u="sng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ณ วันที่ 30 ก.ย. 2566</a:t>
            </a:r>
            <a:r>
              <a:rPr lang="th-TH" sz="1100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)</a:t>
            </a:r>
            <a:endParaRPr lang="en-US" sz="1100" dirty="0">
              <a:solidFill>
                <a:schemeClr val="tx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30000"/>
              </a:lnSpc>
              <a:spcBef>
                <a:spcPts val="250"/>
              </a:spcBef>
            </a:pPr>
            <a:r>
              <a:rPr lang="th-TH" sz="11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87,355,711.81 บาท</a:t>
            </a:r>
            <a:endParaRPr lang="en-GB" sz="1100" b="1" dirty="0">
              <a:solidFill>
                <a:schemeClr val="tx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30000"/>
              </a:lnSpc>
            </a:pPr>
            <a:endParaRPr lang="th-TH" sz="1100" dirty="0">
              <a:solidFill>
                <a:schemeClr val="tx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cxnSp>
        <p:nvCxnSpPr>
          <p:cNvPr id="33" name="ตัวเชื่อมต่อตรง 32"/>
          <p:cNvCxnSpPr>
            <a:cxnSpLocks/>
          </p:cNvCxnSpPr>
          <p:nvPr/>
        </p:nvCxnSpPr>
        <p:spPr>
          <a:xfrm>
            <a:off x="4928810" y="2632363"/>
            <a:ext cx="3619500" cy="22860"/>
          </a:xfrm>
          <a:prstGeom prst="line">
            <a:avLst/>
          </a:prstGeom>
          <a:solidFill>
            <a:srgbClr val="92D050"/>
          </a:solidFill>
          <a:ln w="57150">
            <a:solidFill>
              <a:srgbClr val="002060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ตัวเชื่อมต่อตรง 36"/>
          <p:cNvCxnSpPr>
            <a:cxnSpLocks/>
          </p:cNvCxnSpPr>
          <p:nvPr/>
        </p:nvCxnSpPr>
        <p:spPr>
          <a:xfrm>
            <a:off x="4931703" y="3977460"/>
            <a:ext cx="3627120" cy="0"/>
          </a:xfrm>
          <a:prstGeom prst="line">
            <a:avLst/>
          </a:prstGeom>
          <a:solidFill>
            <a:srgbClr val="92D050"/>
          </a:solidFill>
          <a:ln w="57150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ตัวเชื่อมต่อตรง 45">
            <a:extLst>
              <a:ext uri="{FF2B5EF4-FFF2-40B4-BE49-F238E27FC236}">
                <a16:creationId xmlns:a16="http://schemas.microsoft.com/office/drawing/2014/main" id="{C5330703-FA2F-7287-807D-ECD005952CBB}"/>
              </a:ext>
            </a:extLst>
          </p:cNvPr>
          <p:cNvCxnSpPr>
            <a:cxnSpLocks/>
          </p:cNvCxnSpPr>
          <p:nvPr/>
        </p:nvCxnSpPr>
        <p:spPr>
          <a:xfrm>
            <a:off x="5727859" y="2006580"/>
            <a:ext cx="1961588" cy="16296"/>
          </a:xfrm>
          <a:prstGeom prst="line">
            <a:avLst/>
          </a:prstGeom>
          <a:solidFill>
            <a:srgbClr val="92D050"/>
          </a:solidFill>
          <a:ln w="57150">
            <a:solidFill>
              <a:srgbClr val="002060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สี่เหลี่ยมผืนผ้ามุมมน 27">
            <a:extLst>
              <a:ext uri="{FF2B5EF4-FFF2-40B4-BE49-F238E27FC236}">
                <a16:creationId xmlns:a16="http://schemas.microsoft.com/office/drawing/2014/main" id="{7383D712-2CD8-D5D3-7918-1941D64EC3D8}"/>
              </a:ext>
            </a:extLst>
          </p:cNvPr>
          <p:cNvSpPr/>
          <p:nvPr/>
        </p:nvSpPr>
        <p:spPr>
          <a:xfrm>
            <a:off x="3981099" y="1389310"/>
            <a:ext cx="1748376" cy="11165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  <a:spcBef>
                <a:spcPts val="250"/>
              </a:spcBef>
            </a:pPr>
            <a: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รับชำระคืนเงิน</a:t>
            </a:r>
          </a:p>
          <a:p>
            <a:pPr algn="ctr">
              <a:lnSpc>
                <a:spcPct val="130000"/>
              </a:lnSpc>
              <a:spcBef>
                <a:spcPts val="250"/>
              </a:spcBef>
            </a:pPr>
            <a:r>
              <a:rPr lang="th-TH" sz="1100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(</a:t>
            </a:r>
            <a:r>
              <a:rPr lang="th-TH" sz="1100" u="sng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ในปีบัญชี พ.ศ. 2567</a:t>
            </a:r>
            <a:r>
              <a:rPr lang="th-TH" sz="1100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)</a:t>
            </a:r>
            <a:endParaRPr lang="en-US" sz="1100" dirty="0">
              <a:solidFill>
                <a:schemeClr val="tx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30000"/>
              </a:lnSpc>
              <a:spcBef>
                <a:spcPts val="250"/>
              </a:spcBef>
            </a:pPr>
            <a:r>
              <a:rPr lang="th-TH" sz="1100" b="1" i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1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3,297,297.14 บาท</a:t>
            </a:r>
            <a:endParaRPr lang="en-GB" sz="1100" b="1" dirty="0">
              <a:solidFill>
                <a:schemeClr val="tx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30000"/>
              </a:lnSpc>
              <a:spcBef>
                <a:spcPts val="250"/>
              </a:spcBef>
            </a:pPr>
            <a:r>
              <a:rPr lang="th-TH" sz="1100" b="1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(ร้อยละ 3.77)</a:t>
            </a:r>
            <a:endParaRPr lang="th-TH" sz="1100" dirty="0">
              <a:solidFill>
                <a:srgbClr val="C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3" name="สี่เหลี่ยมผืนผ้ามุมมน 27">
            <a:extLst>
              <a:ext uri="{FF2B5EF4-FFF2-40B4-BE49-F238E27FC236}">
                <a16:creationId xmlns:a16="http://schemas.microsoft.com/office/drawing/2014/main" id="{64697FB7-E0A2-4C59-B2D6-0BD0EFA7383B}"/>
              </a:ext>
            </a:extLst>
          </p:cNvPr>
          <p:cNvSpPr/>
          <p:nvPr/>
        </p:nvSpPr>
        <p:spPr>
          <a:xfrm>
            <a:off x="7687833" y="1440326"/>
            <a:ext cx="1748376" cy="1077736"/>
          </a:xfrm>
          <a:prstGeom prst="roundRect">
            <a:avLst/>
          </a:prstGeom>
          <a:solidFill>
            <a:srgbClr val="EDDBC9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th-TH" sz="11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</a:p>
          <a:p>
            <a:pPr algn="ctr">
              <a:lnSpc>
                <a:spcPct val="130000"/>
              </a:lnSpc>
              <a:spcBef>
                <a:spcPts val="167"/>
              </a:spcBef>
            </a:pPr>
            <a: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ยอดลูกหนี้คงเหลือ</a:t>
            </a:r>
            <a:endParaRPr lang="en-US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30000"/>
              </a:lnSpc>
              <a:spcBef>
                <a:spcPts val="167"/>
              </a:spcBef>
            </a:pPr>
            <a:r>
              <a:rPr lang="th-TH" sz="1100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(</a:t>
            </a:r>
            <a:r>
              <a:rPr lang="th-TH" sz="1100" u="sng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ณ วันที่ 1 พ.ค. 2567</a:t>
            </a:r>
            <a:r>
              <a:rPr lang="th-TH" sz="1100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)</a:t>
            </a:r>
            <a:endParaRPr lang="en-US" sz="1100" dirty="0">
              <a:solidFill>
                <a:schemeClr val="tx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30000"/>
              </a:lnSpc>
              <a:spcBef>
                <a:spcPts val="167"/>
              </a:spcBef>
            </a:pPr>
            <a:r>
              <a:rPr lang="th-TH" sz="11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84,058,414.67 </a:t>
            </a:r>
            <a:r>
              <a:rPr lang="th-TH" sz="1100" b="1" spc="-50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บาท</a:t>
            </a:r>
            <a:br>
              <a:rPr lang="th-TH" sz="1100" b="1" spc="-50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100" b="1" spc="-20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(ร้อยละ 96.23)</a:t>
            </a:r>
            <a:endParaRPr lang="en-GB" sz="1100" b="1" spc="-20" dirty="0">
              <a:solidFill>
                <a:srgbClr val="C0000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 algn="ctr">
              <a:lnSpc>
                <a:spcPct val="130000"/>
              </a:lnSpc>
            </a:pPr>
            <a:endParaRPr lang="th-TH" sz="1100" dirty="0">
              <a:solidFill>
                <a:schemeClr val="tx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56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0924529"/>
              </p:ext>
            </p:extLst>
          </p:nvPr>
        </p:nvGraphicFramePr>
        <p:xfrm>
          <a:off x="407810" y="1138111"/>
          <a:ext cx="3250984" cy="3908952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1542637">
                  <a:extLst>
                    <a:ext uri="{9D8B030D-6E8A-4147-A177-3AD203B41FA5}">
                      <a16:colId xmlns:a16="http://schemas.microsoft.com/office/drawing/2014/main" val="60828630"/>
                    </a:ext>
                  </a:extLst>
                </a:gridCol>
                <a:gridCol w="1708347">
                  <a:extLst>
                    <a:ext uri="{9D8B030D-6E8A-4147-A177-3AD203B41FA5}">
                      <a16:colId xmlns:a16="http://schemas.microsoft.com/office/drawing/2014/main" val="274901648"/>
                    </a:ext>
                  </a:extLst>
                </a:gridCol>
              </a:tblGrid>
              <a:tr h="1633798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0000"/>
                        </a:lnSpc>
                        <a:spcBef>
                          <a:spcPts val="600"/>
                        </a:spcBef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อนุมัติ</a:t>
                      </a:r>
                    </a:p>
                    <a:p>
                      <a:pPr marL="0" indent="0" algn="ctr">
                        <a:lnSpc>
                          <a:spcPct val="120000"/>
                        </a:lnSpc>
                        <a:spcBef>
                          <a:spcPts val="600"/>
                        </a:spcBef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เงินทุนหมุนเวียน</a:t>
                      </a:r>
                      <a:endParaRPr lang="th-TH" sz="1200" b="1" baseline="0" dirty="0">
                        <a:solidFill>
                          <a:srgbClr val="00206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marL="0" indent="0" algn="ctr">
                        <a:lnSpc>
                          <a:spcPct val="120000"/>
                        </a:lnSpc>
                        <a:spcBef>
                          <a:spcPts val="600"/>
                        </a:spcBef>
                      </a:pPr>
                      <a:r>
                        <a:rPr lang="th-TH" sz="1200" b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</a:t>
                      </a:r>
                      <a:r>
                        <a:rPr lang="th-TH" sz="1200" b="0" u="sng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ปี 2556 - 2567</a:t>
                      </a:r>
                      <a:r>
                        <a:rPr lang="th-TH" sz="1200" b="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)</a:t>
                      </a:r>
                      <a:endParaRPr lang="th-TH" sz="1200" b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BFC9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spcBef>
                          <a:spcPts val="600"/>
                        </a:spcBef>
                      </a:pPr>
                      <a:endParaRPr lang="th-TH" sz="1200" b="1" i="0" u="none" strike="noStrike" spc="-30" baseline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  <a:p>
                      <a:pPr algn="ctr" fontAlgn="ctr">
                        <a:spcBef>
                          <a:spcPts val="600"/>
                        </a:spcBef>
                      </a:pPr>
                      <a:r>
                        <a:rPr lang="th-TH" sz="1200" b="1" i="0" u="none" strike="noStrike" spc="-3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216,533,676.94 </a:t>
                      </a:r>
                      <a:r>
                        <a:rPr lang="th-TH" sz="1200" b="1" i="0" u="none" strike="noStrike" spc="-5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บาท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CE1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7598374"/>
                  </a:ext>
                </a:extLst>
              </a:tr>
              <a:tr h="940863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รับชำระคืนเงินต้น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</a:pPr>
                      <a:r>
                        <a:rPr lang="th-TH" sz="1200" b="0" spc="-9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</a:t>
                      </a:r>
                      <a:r>
                        <a:rPr lang="th-TH" sz="1200" b="0" u="sng" spc="-9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ณ</a:t>
                      </a:r>
                      <a:r>
                        <a:rPr lang="th-TH" sz="1200" b="0" u="sng" spc="-9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วันที่ 1 พ.ค. 2567</a:t>
                      </a:r>
                      <a:r>
                        <a:rPr lang="th-TH" sz="1200" b="0" spc="-9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)</a:t>
                      </a:r>
                      <a:endParaRPr lang="th-TH" sz="1200" b="0" spc="-9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DEE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</a:pPr>
                      <a:r>
                        <a:rPr lang="th-TH" sz="1200" b="1" i="0" u="none" strike="noStrike" spc="-3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132,475,262.27 บาท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CF6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314620"/>
                  </a:ext>
                </a:extLst>
              </a:tr>
              <a:tr h="133429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th-TH" sz="1200" b="1" dirty="0">
                          <a:solidFill>
                            <a:srgbClr val="00206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ยอดลูกหนี้คงเหลือ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0" spc="-9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</a:t>
                      </a:r>
                      <a:r>
                        <a:rPr lang="th-TH" sz="1200" b="0" u="sng" spc="-9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ณ วันที่ 1 พ.ค. 2567</a:t>
                      </a:r>
                      <a:r>
                        <a:rPr lang="th-TH" sz="1200" b="0" spc="-9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)</a:t>
                      </a:r>
                      <a:endParaRPr lang="th-TH" sz="1200" b="0" spc="-9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F0D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600"/>
                        </a:spcBef>
                      </a:pPr>
                      <a:r>
                        <a:rPr lang="th-TH" sz="12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84,058,414.67 </a:t>
                      </a:r>
                      <a:r>
                        <a:rPr lang="th-TH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บาท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7E9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252482"/>
                  </a:ext>
                </a:extLst>
              </a:tr>
            </a:tbl>
          </a:graphicData>
        </a:graphic>
      </p:graphicFrame>
      <p:sp>
        <p:nvSpPr>
          <p:cNvPr id="88" name="Rectangle 87"/>
          <p:cNvSpPr/>
          <p:nvPr/>
        </p:nvSpPr>
        <p:spPr>
          <a:xfrm>
            <a:off x="2644334" y="139925"/>
            <a:ext cx="4883610" cy="33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h-TH" sz="12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4.6 การบริหารจัดการหนี้ของกองทุนพัฒนาบทบาทสตรีกรุงเทพมหานคร</a:t>
            </a:r>
            <a:endParaRPr lang="en-US" sz="1200" b="1" dirty="0">
              <a:solidFill>
                <a:srgbClr val="002060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grpSp>
        <p:nvGrpSpPr>
          <p:cNvPr id="14" name="Group 5">
            <a:extLst>
              <a:ext uri="{FF2B5EF4-FFF2-40B4-BE49-F238E27FC236}">
                <a16:creationId xmlns:a16="http://schemas.microsoft.com/office/drawing/2014/main" id="{6A12D4F2-247B-A8DD-F35C-9B1E6181A116}"/>
              </a:ext>
            </a:extLst>
          </p:cNvPr>
          <p:cNvGrpSpPr/>
          <p:nvPr/>
        </p:nvGrpSpPr>
        <p:grpSpPr>
          <a:xfrm>
            <a:off x="572552" y="102238"/>
            <a:ext cx="9017000" cy="603268"/>
            <a:chOff x="0" y="-175733"/>
            <a:chExt cx="21640800" cy="1447844"/>
          </a:xfrm>
        </p:grpSpPr>
        <p:sp>
          <p:nvSpPr>
            <p:cNvPr id="16" name="AutoShape 6">
              <a:extLst>
                <a:ext uri="{FF2B5EF4-FFF2-40B4-BE49-F238E27FC236}">
                  <a16:creationId xmlns:a16="http://schemas.microsoft.com/office/drawing/2014/main" id="{F3998641-3A2B-F2EA-DCDA-C05363E10910}"/>
                </a:ext>
              </a:extLst>
            </p:cNvPr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7" name="Group 7">
              <a:extLst>
                <a:ext uri="{FF2B5EF4-FFF2-40B4-BE49-F238E27FC236}">
                  <a16:creationId xmlns:a16="http://schemas.microsoft.com/office/drawing/2014/main" id="{DD7ED31C-768D-6D5F-C0DD-02C038539CB0}"/>
                </a:ext>
              </a:extLst>
            </p:cNvPr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36" name="Freeform 8">
                <a:extLst>
                  <a:ext uri="{FF2B5EF4-FFF2-40B4-BE49-F238E27FC236}">
                    <a16:creationId xmlns:a16="http://schemas.microsoft.com/office/drawing/2014/main" id="{E2F5624F-49C2-A169-7816-BD7861295D5C}"/>
                  </a:ext>
                </a:extLst>
              </p:cNvPr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38" name="TextBox 9">
                <a:extLst>
                  <a:ext uri="{FF2B5EF4-FFF2-40B4-BE49-F238E27FC236}">
                    <a16:creationId xmlns:a16="http://schemas.microsoft.com/office/drawing/2014/main" id="{20FA8257-BCE0-4405-E292-369260FB6BE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8" name="Group 10">
              <a:extLst>
                <a:ext uri="{FF2B5EF4-FFF2-40B4-BE49-F238E27FC236}">
                  <a16:creationId xmlns:a16="http://schemas.microsoft.com/office/drawing/2014/main" id="{F692864F-CECA-4E18-8812-7EEE55D498F3}"/>
                </a:ext>
              </a:extLst>
            </p:cNvPr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26" name="Freeform 11">
                <a:extLst>
                  <a:ext uri="{FF2B5EF4-FFF2-40B4-BE49-F238E27FC236}">
                    <a16:creationId xmlns:a16="http://schemas.microsoft.com/office/drawing/2014/main" id="{33AE0846-386A-50A6-7C0A-9F0346C843C5}"/>
                  </a:ext>
                </a:extLst>
              </p:cNvPr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35" name="TextBox 12">
                <a:extLst>
                  <a:ext uri="{FF2B5EF4-FFF2-40B4-BE49-F238E27FC236}">
                    <a16:creationId xmlns:a16="http://schemas.microsoft.com/office/drawing/2014/main" id="{0A259C20-A851-2F3B-3F63-E09946662311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20" name="TextBox 13">
              <a:extLst>
                <a:ext uri="{FF2B5EF4-FFF2-40B4-BE49-F238E27FC236}">
                  <a16:creationId xmlns:a16="http://schemas.microsoft.com/office/drawing/2014/main" id="{513125F5-9B31-A62F-1177-0C980FA73A8A}"/>
                </a:ext>
              </a:extLst>
            </p:cNvPr>
            <p:cNvSpPr txBox="1"/>
            <p:nvPr/>
          </p:nvSpPr>
          <p:spPr>
            <a:xfrm>
              <a:off x="388478" y="184356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21" name="TextBox 15">
              <a:extLst>
                <a:ext uri="{FF2B5EF4-FFF2-40B4-BE49-F238E27FC236}">
                  <a16:creationId xmlns:a16="http://schemas.microsoft.com/office/drawing/2014/main" id="{68FBF66D-E2F5-32C9-99C6-03415E983C1C}"/>
                </a:ext>
              </a:extLst>
            </p:cNvPr>
            <p:cNvSpPr txBox="1"/>
            <p:nvPr/>
          </p:nvSpPr>
          <p:spPr>
            <a:xfrm>
              <a:off x="18503851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61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578ED919-10BE-109E-93E7-FA46B2A98041}"/>
                </a:ext>
              </a:extLst>
            </p:cNvPr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554E53E1-FCDA-7102-1392-C8CE986481B2}"/>
                </a:ext>
              </a:extLst>
            </p:cNvPr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9" name="Group 46">
            <a:extLst>
              <a:ext uri="{FF2B5EF4-FFF2-40B4-BE49-F238E27FC236}">
                <a16:creationId xmlns:a16="http://schemas.microsoft.com/office/drawing/2014/main" id="{9B92D75B-9454-4AA5-9287-B4FC5637BED3}"/>
              </a:ext>
            </a:extLst>
          </p:cNvPr>
          <p:cNvGrpSpPr/>
          <p:nvPr/>
        </p:nvGrpSpPr>
        <p:grpSpPr>
          <a:xfrm>
            <a:off x="543571" y="5397831"/>
            <a:ext cx="9024932" cy="294286"/>
            <a:chOff x="543571" y="5397832"/>
            <a:chExt cx="9024932" cy="294286"/>
          </a:xfrm>
        </p:grpSpPr>
        <p:grpSp>
          <p:nvGrpSpPr>
            <p:cNvPr id="40" name="Group 47">
              <a:extLst>
                <a:ext uri="{FF2B5EF4-FFF2-40B4-BE49-F238E27FC236}">
                  <a16:creationId xmlns:a16="http://schemas.microsoft.com/office/drawing/2014/main" id="{F5FCE205-9F18-887A-DADD-4E2B5A55D785}"/>
                </a:ext>
              </a:extLst>
            </p:cNvPr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42" name="Group 2">
                <a:extLst>
                  <a:ext uri="{FF2B5EF4-FFF2-40B4-BE49-F238E27FC236}">
                    <a16:creationId xmlns:a16="http://schemas.microsoft.com/office/drawing/2014/main" id="{CE93A584-B907-AB45-C625-D91C8BDA013F}"/>
                  </a:ext>
                </a:extLst>
              </p:cNvPr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3" name="AutoShape 3">
                  <a:extLst>
                    <a:ext uri="{FF2B5EF4-FFF2-40B4-BE49-F238E27FC236}">
                      <a16:creationId xmlns:a16="http://schemas.microsoft.com/office/drawing/2014/main" id="{0DB271D8-F605-7475-871A-3C57931B8DA0}"/>
                    </a:ext>
                  </a:extLst>
                </p:cNvPr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4" name="TextBox 4">
                  <a:extLst>
                    <a:ext uri="{FF2B5EF4-FFF2-40B4-BE49-F238E27FC236}">
                      <a16:creationId xmlns:a16="http://schemas.microsoft.com/office/drawing/2014/main" id="{D1EE2E57-12FF-8FA1-DB87-3FFD93EA1BE5}"/>
                    </a:ext>
                  </a:extLst>
                </p:cNvPr>
                <p:cNvSpPr txBox="1"/>
                <p:nvPr/>
              </p:nvSpPr>
              <p:spPr>
                <a:xfrm>
                  <a:off x="3433718" y="-434215"/>
                  <a:ext cx="13934627" cy="492442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43" name="Group 19">
                <a:extLst>
                  <a:ext uri="{FF2B5EF4-FFF2-40B4-BE49-F238E27FC236}">
                    <a16:creationId xmlns:a16="http://schemas.microsoft.com/office/drawing/2014/main" id="{40D9ABDA-68E2-9DB8-B78D-473A98F76330}"/>
                  </a:ext>
                </a:extLst>
              </p:cNvPr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44" name="Freeform 20">
                  <a:extLst>
                    <a:ext uri="{FF2B5EF4-FFF2-40B4-BE49-F238E27FC236}">
                      <a16:creationId xmlns:a16="http://schemas.microsoft.com/office/drawing/2014/main" id="{C1DD6389-9B41-1425-7961-7E11E911B621}"/>
                    </a:ext>
                  </a:extLst>
                </p:cNvPr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47" name="Freeform 22">
                  <a:extLst>
                    <a:ext uri="{FF2B5EF4-FFF2-40B4-BE49-F238E27FC236}">
                      <a16:creationId xmlns:a16="http://schemas.microsoft.com/office/drawing/2014/main" id="{34EBB77A-8808-1C99-DD35-D59268709C5E}"/>
                    </a:ext>
                  </a:extLst>
                </p:cNvPr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0" name="Freeform 23">
                  <a:extLst>
                    <a:ext uri="{FF2B5EF4-FFF2-40B4-BE49-F238E27FC236}">
                      <a16:creationId xmlns:a16="http://schemas.microsoft.com/office/drawing/2014/main" id="{1157A03E-CCB1-B45B-283E-6AEF4F8F8E55}"/>
                    </a:ext>
                  </a:extLst>
                </p:cNvPr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52" name="Freeform 24">
                  <a:extLst>
                    <a:ext uri="{FF2B5EF4-FFF2-40B4-BE49-F238E27FC236}">
                      <a16:creationId xmlns:a16="http://schemas.microsoft.com/office/drawing/2014/main" id="{D3BB6692-3D3E-2617-F4D2-8D1D60054F9E}"/>
                    </a:ext>
                  </a:extLst>
                </p:cNvPr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1" name="Picture 36">
              <a:extLst>
                <a:ext uri="{FF2B5EF4-FFF2-40B4-BE49-F238E27FC236}">
                  <a16:creationId xmlns:a16="http://schemas.microsoft.com/office/drawing/2014/main" id="{AB06D4AF-D7E1-F60D-E0E7-953DB4DCF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87536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001152127"/>
              </p:ext>
            </p:extLst>
          </p:nvPr>
        </p:nvGraphicFramePr>
        <p:xfrm>
          <a:off x="315491" y="1019286"/>
          <a:ext cx="9517747" cy="42174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6" name="สี่เหลี่ยมผืนผ้า 3">
            <a:extLst>
              <a:ext uri="{FF2B5EF4-FFF2-40B4-BE49-F238E27FC236}">
                <a16:creationId xmlns:a16="http://schemas.microsoft.com/office/drawing/2014/main" id="{8493D4F4-6FD8-4552-904E-DB7274115DA0}"/>
              </a:ext>
            </a:extLst>
          </p:cNvPr>
          <p:cNvSpPr/>
          <p:nvPr/>
        </p:nvSpPr>
        <p:spPr>
          <a:xfrm>
            <a:off x="1589390" y="178729"/>
            <a:ext cx="7004682" cy="480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042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สำนักงานเลขานุการคณะอนุกรรมการบริหารกองทุนพัฒนาบทบาทสตรีกรุงเทพมหานคร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543571" y="5397831"/>
            <a:ext cx="9024932" cy="294286"/>
            <a:chOff x="543571" y="5397832"/>
            <a:chExt cx="9024932" cy="294286"/>
          </a:xfrm>
        </p:grpSpPr>
        <p:grpSp>
          <p:nvGrpSpPr>
            <p:cNvPr id="48" name="Group 47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0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6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7" name="TextBox 4"/>
                <p:cNvSpPr txBox="1"/>
                <p:nvPr/>
              </p:nvSpPr>
              <p:spPr>
                <a:xfrm>
                  <a:off x="3433718" y="-434215"/>
                  <a:ext cx="13934627" cy="492442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1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2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/>
                  </a:stretch>
                </a:blipFill>
              </p:spPr>
            </p:sp>
            <p:sp>
              <p:nvSpPr>
                <p:cNvPr id="53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9"/>
                  <a:stretch>
                    <a:fillRect/>
                  </a:stretch>
                </a:blipFill>
              </p:spPr>
            </p:sp>
            <p:sp>
              <p:nvSpPr>
                <p:cNvPr id="54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0"/>
                  <a:stretch>
                    <a:fillRect/>
                  </a:stretch>
                </a:blipFill>
              </p:spPr>
            </p:sp>
            <p:sp>
              <p:nvSpPr>
                <p:cNvPr id="55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1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  <p:grpSp>
        <p:nvGrpSpPr>
          <p:cNvPr id="3" name="Group 5">
            <a:extLst>
              <a:ext uri="{FF2B5EF4-FFF2-40B4-BE49-F238E27FC236}">
                <a16:creationId xmlns:a16="http://schemas.microsoft.com/office/drawing/2014/main" id="{4585343E-AF5D-A56C-D359-B33F574F124C}"/>
              </a:ext>
            </a:extLst>
          </p:cNvPr>
          <p:cNvGrpSpPr/>
          <p:nvPr/>
        </p:nvGrpSpPr>
        <p:grpSpPr>
          <a:xfrm>
            <a:off x="572552" y="208568"/>
            <a:ext cx="9017000" cy="603268"/>
            <a:chOff x="0" y="-175733"/>
            <a:chExt cx="21640800" cy="1447844"/>
          </a:xfrm>
        </p:grpSpPr>
        <p:sp>
          <p:nvSpPr>
            <p:cNvPr id="4" name="AutoShape 6">
              <a:extLst>
                <a:ext uri="{FF2B5EF4-FFF2-40B4-BE49-F238E27FC236}">
                  <a16:creationId xmlns:a16="http://schemas.microsoft.com/office/drawing/2014/main" id="{F41DB04B-B693-E20A-DEBA-7672303CCF72}"/>
                </a:ext>
              </a:extLst>
            </p:cNvPr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5" name="Group 7">
              <a:extLst>
                <a:ext uri="{FF2B5EF4-FFF2-40B4-BE49-F238E27FC236}">
                  <a16:creationId xmlns:a16="http://schemas.microsoft.com/office/drawing/2014/main" id="{9D7451A8-5506-9196-D7A4-321CC2D88A70}"/>
                </a:ext>
              </a:extLst>
            </p:cNvPr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43C7DADD-E7DA-3791-00C6-3BFC2473BB19}"/>
                  </a:ext>
                </a:extLst>
              </p:cNvPr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4" name="TextBox 9">
                <a:extLst>
                  <a:ext uri="{FF2B5EF4-FFF2-40B4-BE49-F238E27FC236}">
                    <a16:creationId xmlns:a16="http://schemas.microsoft.com/office/drawing/2014/main" id="{FFB76B24-D90E-F558-CDB4-C9EC2B0A0E6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6" name="Group 10">
              <a:extLst>
                <a:ext uri="{FF2B5EF4-FFF2-40B4-BE49-F238E27FC236}">
                  <a16:creationId xmlns:a16="http://schemas.microsoft.com/office/drawing/2014/main" id="{C20F0EDA-0AF7-E2FE-C34E-97B761ABF2B5}"/>
                </a:ext>
              </a:extLst>
            </p:cNvPr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51CF77AA-B521-0B5E-F8F8-40F76A4AAA02}"/>
                  </a:ext>
                </a:extLst>
              </p:cNvPr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DAD519AB-C396-906E-AB09-657B65B92709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7" name="TextBox 13">
              <a:extLst>
                <a:ext uri="{FF2B5EF4-FFF2-40B4-BE49-F238E27FC236}">
                  <a16:creationId xmlns:a16="http://schemas.microsoft.com/office/drawing/2014/main" id="{4AAC17CB-E71B-C9B2-9E16-470F382C461C}"/>
                </a:ext>
              </a:extLst>
            </p:cNvPr>
            <p:cNvSpPr txBox="1"/>
            <p:nvPr/>
          </p:nvSpPr>
          <p:spPr>
            <a:xfrm>
              <a:off x="388478" y="184356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8" name="TextBox 15">
              <a:extLst>
                <a:ext uri="{FF2B5EF4-FFF2-40B4-BE49-F238E27FC236}">
                  <a16:creationId xmlns:a16="http://schemas.microsoft.com/office/drawing/2014/main" id="{42E43EAB-62AE-FC38-620A-42680D706362}"/>
                </a:ext>
              </a:extLst>
            </p:cNvPr>
            <p:cNvSpPr txBox="1"/>
            <p:nvPr/>
          </p:nvSpPr>
          <p:spPr>
            <a:xfrm>
              <a:off x="18503851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62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9" name="Freeform 16">
              <a:extLst>
                <a:ext uri="{FF2B5EF4-FFF2-40B4-BE49-F238E27FC236}">
                  <a16:creationId xmlns:a16="http://schemas.microsoft.com/office/drawing/2014/main" id="{ED010213-30A5-68E0-085C-AE847BBAC956}"/>
                </a:ext>
              </a:extLst>
            </p:cNvPr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7">
              <a:extLst>
                <a:ext uri="{FF2B5EF4-FFF2-40B4-BE49-F238E27FC236}">
                  <a16:creationId xmlns:a16="http://schemas.microsoft.com/office/drawing/2014/main" id="{527A1B4A-C651-18DB-D2D3-70D2F5C42F67}"/>
                </a:ext>
              </a:extLst>
            </p:cNvPr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8" name="สี่เหลี่ยมผืนผ้ามุมมน 18">
            <a:extLst>
              <a:ext uri="{FF2B5EF4-FFF2-40B4-BE49-F238E27FC236}">
                <a16:creationId xmlns:a16="http://schemas.microsoft.com/office/drawing/2014/main" id="{C7D23155-0815-6986-F415-BA62A98B3D7B}"/>
              </a:ext>
            </a:extLst>
          </p:cNvPr>
          <p:cNvSpPr/>
          <p:nvPr/>
        </p:nvSpPr>
        <p:spPr>
          <a:xfrm>
            <a:off x="1843402" y="1309052"/>
            <a:ext cx="2242323" cy="560826"/>
          </a:xfrm>
          <a:prstGeom prst="roundRect">
            <a:avLst/>
          </a:prstGeom>
          <a:solidFill>
            <a:srgbClr val="002060">
              <a:alpha val="80000"/>
            </a:srgbClr>
          </a:solidFill>
          <a:ln w="15875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1333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เดือนเมษายน พ.ศ. 2567</a:t>
            </a:r>
          </a:p>
        </p:txBody>
      </p:sp>
    </p:spTree>
    <p:extLst>
      <p:ext uri="{BB962C8B-B14F-4D97-AF65-F5344CB8AC3E}">
        <p14:creationId xmlns:p14="http://schemas.microsoft.com/office/powerpoint/2010/main" val="26565618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สี่เหลี่ยมผืนผ้า 3">
            <a:extLst>
              <a:ext uri="{FF2B5EF4-FFF2-40B4-BE49-F238E27FC236}">
                <a16:creationId xmlns:a16="http://schemas.microsoft.com/office/drawing/2014/main" id="{8493D4F4-6FD8-4552-904E-DB7274115DA0}"/>
              </a:ext>
            </a:extLst>
          </p:cNvPr>
          <p:cNvSpPr/>
          <p:nvPr/>
        </p:nvSpPr>
        <p:spPr>
          <a:xfrm>
            <a:off x="2428989" y="239565"/>
            <a:ext cx="5304129" cy="3773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25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การตรวจสอบยอดเงินรอตรวจสอบ บัญชีกองทุนพัฒนาบทบาทสตรีกรุงเทพมหานคร</a:t>
            </a:r>
          </a:p>
        </p:txBody>
      </p:sp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2626393317"/>
              </p:ext>
            </p:extLst>
          </p:nvPr>
        </p:nvGraphicFramePr>
        <p:xfrm>
          <a:off x="543571" y="1185543"/>
          <a:ext cx="9381332" cy="420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4" name="Group 5"/>
          <p:cNvGrpSpPr/>
          <p:nvPr/>
        </p:nvGrpSpPr>
        <p:grpSpPr>
          <a:xfrm>
            <a:off x="572552" y="249131"/>
            <a:ext cx="9017000" cy="603268"/>
            <a:chOff x="0" y="-175733"/>
            <a:chExt cx="21640800" cy="1447844"/>
          </a:xfrm>
        </p:grpSpPr>
        <p:sp>
          <p:nvSpPr>
            <p:cNvPr id="35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6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47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8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37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42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3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38" name="TextBox 13"/>
            <p:cNvSpPr txBox="1"/>
            <p:nvPr/>
          </p:nvSpPr>
          <p:spPr>
            <a:xfrm>
              <a:off x="388478" y="184356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39" name="TextBox 15"/>
            <p:cNvSpPr txBox="1"/>
            <p:nvPr/>
          </p:nvSpPr>
          <p:spPr>
            <a:xfrm>
              <a:off x="18503851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63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40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9" name="Group 48"/>
          <p:cNvGrpSpPr/>
          <p:nvPr/>
        </p:nvGrpSpPr>
        <p:grpSpPr>
          <a:xfrm>
            <a:off x="543571" y="5397831"/>
            <a:ext cx="9024932" cy="294286"/>
            <a:chOff x="543571" y="5397832"/>
            <a:chExt cx="9024932" cy="294286"/>
          </a:xfrm>
        </p:grpSpPr>
        <p:grpSp>
          <p:nvGrpSpPr>
            <p:cNvPr id="50" name="Group 49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2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8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9" name="TextBox 4"/>
                <p:cNvSpPr txBox="1"/>
                <p:nvPr/>
              </p:nvSpPr>
              <p:spPr>
                <a:xfrm>
                  <a:off x="3433718" y="-434215"/>
                  <a:ext cx="13934627" cy="492442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3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4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0"/>
                  <a:stretch>
                    <a:fillRect/>
                  </a:stretch>
                </a:blipFill>
              </p:spPr>
            </p:sp>
            <p:sp>
              <p:nvSpPr>
                <p:cNvPr id="55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1"/>
                  <a:stretch>
                    <a:fillRect/>
                  </a:stretch>
                </a:blipFill>
              </p:spPr>
            </p:sp>
            <p:sp>
              <p:nvSpPr>
                <p:cNvPr id="56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2"/>
                  <a:stretch>
                    <a:fillRect/>
                  </a:stretch>
                </a:blipFill>
              </p:spPr>
            </p:sp>
            <p:sp>
              <p:nvSpPr>
                <p:cNvPr id="57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3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51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  <p:sp>
        <p:nvSpPr>
          <p:cNvPr id="2" name="Rectangle 33">
            <a:extLst>
              <a:ext uri="{FF2B5EF4-FFF2-40B4-BE49-F238E27FC236}">
                <a16:creationId xmlns:a16="http://schemas.microsoft.com/office/drawing/2014/main" id="{E38F6A11-2FB6-BD28-F819-4A5188DE02C1}"/>
              </a:ext>
            </a:extLst>
          </p:cNvPr>
          <p:cNvSpPr/>
          <p:nvPr/>
        </p:nvSpPr>
        <p:spPr>
          <a:xfrm>
            <a:off x="2242392" y="1392692"/>
            <a:ext cx="4829060" cy="759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h-TH" sz="3333" b="1" spc="42" dirty="0">
                <a:solidFill>
                  <a:srgbClr val="C0000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ยอดเงินรอตรวจสอบ</a:t>
            </a:r>
          </a:p>
        </p:txBody>
      </p:sp>
    </p:spTree>
    <p:extLst>
      <p:ext uri="{BB962C8B-B14F-4D97-AF65-F5344CB8AC3E}">
        <p14:creationId xmlns:p14="http://schemas.microsoft.com/office/powerpoint/2010/main" val="26999232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9914BF97-F881-4A74-EB16-4CB6F42E957C}"/>
              </a:ext>
            </a:extLst>
          </p:cNvPr>
          <p:cNvSpPr/>
          <p:nvPr/>
        </p:nvSpPr>
        <p:spPr>
          <a:xfrm>
            <a:off x="2319408" y="59387"/>
            <a:ext cx="5509980" cy="480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83"/>
              </a:lnSpc>
            </a:pPr>
            <a:r>
              <a:rPr lang="th-TH" sz="1167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การตรวจสอบข้อมูลเงินรอตรวจสอบในบัญชีธนาคารกองทุนพัฒนาบทบาทสตรี</a:t>
            </a: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EF8BD106-0BF6-9F5D-A642-86883FC7F45D}"/>
              </a:ext>
            </a:extLst>
          </p:cNvPr>
          <p:cNvGrpSpPr/>
          <p:nvPr/>
        </p:nvGrpSpPr>
        <p:grpSpPr>
          <a:xfrm>
            <a:off x="572552" y="133663"/>
            <a:ext cx="9017000" cy="603268"/>
            <a:chOff x="0" y="-175733"/>
            <a:chExt cx="21640800" cy="1447844"/>
          </a:xfrm>
        </p:grpSpPr>
        <p:sp>
          <p:nvSpPr>
            <p:cNvPr id="5" name="AutoShape 6">
              <a:extLst>
                <a:ext uri="{FF2B5EF4-FFF2-40B4-BE49-F238E27FC236}">
                  <a16:creationId xmlns:a16="http://schemas.microsoft.com/office/drawing/2014/main" id="{404BB68C-B49E-13CB-1185-EEFB3F7CDE25}"/>
                </a:ext>
              </a:extLst>
            </p:cNvPr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" name="Group 7">
              <a:extLst>
                <a:ext uri="{FF2B5EF4-FFF2-40B4-BE49-F238E27FC236}">
                  <a16:creationId xmlns:a16="http://schemas.microsoft.com/office/drawing/2014/main" id="{850D8B52-9C2E-A119-C1CB-E9D95B514C9A}"/>
                </a:ext>
              </a:extLst>
            </p:cNvPr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29F880B4-E500-0976-30D1-924390115DB5}"/>
                  </a:ext>
                </a:extLst>
              </p:cNvPr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5" name="TextBox 9">
                <a:extLst>
                  <a:ext uri="{FF2B5EF4-FFF2-40B4-BE49-F238E27FC236}">
                    <a16:creationId xmlns:a16="http://schemas.microsoft.com/office/drawing/2014/main" id="{F47C0BCF-D624-6B1A-62E5-E4E1D15FB72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7" name="Group 10">
              <a:extLst>
                <a:ext uri="{FF2B5EF4-FFF2-40B4-BE49-F238E27FC236}">
                  <a16:creationId xmlns:a16="http://schemas.microsoft.com/office/drawing/2014/main" id="{B8151844-C127-66E8-9934-BFDA991B9059}"/>
                </a:ext>
              </a:extLst>
            </p:cNvPr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EB15C379-0D70-96B9-E49D-F0926768B22E}"/>
                  </a:ext>
                </a:extLst>
              </p:cNvPr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F796E7F-F389-3FEF-707B-7E9C92CD7F9F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8" name="TextBox 13">
              <a:extLst>
                <a:ext uri="{FF2B5EF4-FFF2-40B4-BE49-F238E27FC236}">
                  <a16:creationId xmlns:a16="http://schemas.microsoft.com/office/drawing/2014/main" id="{92AA87F8-29DD-242A-F4B9-40D1E6815CFD}"/>
                </a:ext>
              </a:extLst>
            </p:cNvPr>
            <p:cNvSpPr txBox="1"/>
            <p:nvPr/>
          </p:nvSpPr>
          <p:spPr>
            <a:xfrm>
              <a:off x="388478" y="184356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9" name="TextBox 15">
              <a:extLst>
                <a:ext uri="{FF2B5EF4-FFF2-40B4-BE49-F238E27FC236}">
                  <a16:creationId xmlns:a16="http://schemas.microsoft.com/office/drawing/2014/main" id="{74F9327B-3001-7F12-EF57-B2E60C3F4BB8}"/>
                </a:ext>
              </a:extLst>
            </p:cNvPr>
            <p:cNvSpPr txBox="1"/>
            <p:nvPr/>
          </p:nvSpPr>
          <p:spPr>
            <a:xfrm>
              <a:off x="18503851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64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422333DF-1C3D-AA15-AADF-717B3A89FF93}"/>
                </a:ext>
              </a:extLst>
            </p:cNvPr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6FEA5076-D8D7-32A3-7F54-5676C7AF2897}"/>
                </a:ext>
              </a:extLst>
            </p:cNvPr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1" name="สี่เหลี่ยมผืนผ้ามุมมน 10">
            <a:extLst>
              <a:ext uri="{FF2B5EF4-FFF2-40B4-BE49-F238E27FC236}">
                <a16:creationId xmlns:a16="http://schemas.microsoft.com/office/drawing/2014/main" id="{B4187BEE-C52D-EDDA-D63E-F1CC08DFF1A6}"/>
              </a:ext>
            </a:extLst>
          </p:cNvPr>
          <p:cNvSpPr/>
          <p:nvPr/>
        </p:nvSpPr>
        <p:spPr>
          <a:xfrm>
            <a:off x="251307" y="1318624"/>
            <a:ext cx="8413994" cy="924884"/>
          </a:xfrm>
          <a:prstGeom prst="roundRect">
            <a:avLst/>
          </a:prstGeom>
          <a:solidFill>
            <a:srgbClr val="F0F4F4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761915">
              <a:lnSpc>
                <a:spcPct val="150000"/>
              </a:lnSpc>
              <a:defRPr/>
            </a:pPr>
            <a:endParaRPr lang="th-TH" sz="116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22" name="สี่เหลี่ยมผืนผ้ามุมมน 10">
            <a:extLst>
              <a:ext uri="{FF2B5EF4-FFF2-40B4-BE49-F238E27FC236}">
                <a16:creationId xmlns:a16="http://schemas.microsoft.com/office/drawing/2014/main" id="{9D67857A-9DB0-B0D5-76D2-377B904F9CFC}"/>
              </a:ext>
            </a:extLst>
          </p:cNvPr>
          <p:cNvSpPr/>
          <p:nvPr/>
        </p:nvSpPr>
        <p:spPr>
          <a:xfrm>
            <a:off x="792820" y="1318625"/>
            <a:ext cx="8413993" cy="924884"/>
          </a:xfrm>
          <a:prstGeom prst="roundRect">
            <a:avLst/>
          </a:prstGeom>
          <a:solidFill>
            <a:srgbClr val="C9DFDE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761915">
              <a:lnSpc>
                <a:spcPct val="150000"/>
              </a:lnSpc>
              <a:defRPr/>
            </a:pPr>
            <a:endParaRPr lang="th-TH" sz="116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23" name="สี่เหลี่ยมผืนผ้ามุมมน 10">
            <a:extLst>
              <a:ext uri="{FF2B5EF4-FFF2-40B4-BE49-F238E27FC236}">
                <a16:creationId xmlns:a16="http://schemas.microsoft.com/office/drawing/2014/main" id="{0E52D1B9-307B-103F-70EC-3C92602982E7}"/>
              </a:ext>
            </a:extLst>
          </p:cNvPr>
          <p:cNvSpPr/>
          <p:nvPr/>
        </p:nvSpPr>
        <p:spPr>
          <a:xfrm>
            <a:off x="1015872" y="1312848"/>
            <a:ext cx="8867333" cy="936378"/>
          </a:xfrm>
          <a:prstGeom prst="roundRect">
            <a:avLst/>
          </a:prstGeom>
          <a:solidFill>
            <a:srgbClr val="E6EEEE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th-TH" sz="1333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ดำเนินการ ส่งหนังสือถึง </a:t>
            </a:r>
            <a:r>
              <a:rPr lang="th-TH" sz="1333" b="1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ธนาคารกรุงไทย จำกัด (มหาชน) </a:t>
            </a:r>
            <a:r>
              <a:rPr lang="th-TH" sz="1333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ขอ </a:t>
            </a:r>
            <a:r>
              <a: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สำเนาใบนำฝากเงิน </a:t>
            </a:r>
            <a:r>
              <a:rPr lang="en-US" sz="1333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Bill Pay In</a:t>
            </a:r>
            <a:r>
              <a:rPr lang="th-TH" sz="1333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333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เพื่อนำมาตรวจสอบข้อมูล   การชำระเงินคืนผ่าน </a:t>
            </a:r>
            <a:r>
              <a: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บัญชีธนาคารกองทุนพัฒนาบทบาทสตรี (บัญชีเก่า)</a:t>
            </a:r>
            <a:r>
              <a:rPr lang="th-TH" sz="1333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ในรายการรับฝากเงินของบัญชีธนาคาร </a:t>
            </a:r>
            <a:r>
              <a:rPr lang="en-US" sz="1333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statement</a:t>
            </a:r>
            <a:endParaRPr lang="th-TH" sz="1333" dirty="0">
              <a:solidFill>
                <a:schemeClr val="tx1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24" name="สี่เหลี่ยมผืนผ้า 16">
            <a:extLst>
              <a:ext uri="{FF2B5EF4-FFF2-40B4-BE49-F238E27FC236}">
                <a16:creationId xmlns:a16="http://schemas.microsoft.com/office/drawing/2014/main" id="{4CCE8873-724F-19D3-2A54-0082BB8BA7E7}"/>
              </a:ext>
            </a:extLst>
          </p:cNvPr>
          <p:cNvSpPr/>
          <p:nvPr/>
        </p:nvSpPr>
        <p:spPr>
          <a:xfrm>
            <a:off x="251307" y="1623593"/>
            <a:ext cx="541513" cy="374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833" b="1" dirty="0">
                <a:solidFill>
                  <a:schemeClr val="tx1">
                    <a:lumMod val="85000"/>
                    <a:lumOff val="1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4.1</a:t>
            </a:r>
            <a:endParaRPr lang="th-TH" sz="1833" dirty="0">
              <a:solidFill>
                <a:schemeClr val="tx1">
                  <a:lumMod val="85000"/>
                  <a:lumOff val="15000"/>
                </a:schemeClr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42" name="Group 63">
            <a:extLst>
              <a:ext uri="{FF2B5EF4-FFF2-40B4-BE49-F238E27FC236}">
                <a16:creationId xmlns:a16="http://schemas.microsoft.com/office/drawing/2014/main" id="{7BCC2659-B4CD-64D1-58D3-2F4E8688805E}"/>
              </a:ext>
            </a:extLst>
          </p:cNvPr>
          <p:cNvGrpSpPr/>
          <p:nvPr/>
        </p:nvGrpSpPr>
        <p:grpSpPr>
          <a:xfrm>
            <a:off x="543571" y="5397825"/>
            <a:ext cx="9024932" cy="294286"/>
            <a:chOff x="543571" y="5397832"/>
            <a:chExt cx="9024932" cy="294286"/>
          </a:xfrm>
        </p:grpSpPr>
        <p:grpSp>
          <p:nvGrpSpPr>
            <p:cNvPr id="43" name="Group 64">
              <a:extLst>
                <a:ext uri="{FF2B5EF4-FFF2-40B4-BE49-F238E27FC236}">
                  <a16:creationId xmlns:a16="http://schemas.microsoft.com/office/drawing/2014/main" id="{DA1B9393-5F81-1E38-53E6-57A330468EEA}"/>
                </a:ext>
              </a:extLst>
            </p:cNvPr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45" name="Group 2">
                <a:extLst>
                  <a:ext uri="{FF2B5EF4-FFF2-40B4-BE49-F238E27FC236}">
                    <a16:creationId xmlns:a16="http://schemas.microsoft.com/office/drawing/2014/main" id="{742473D8-E617-FD2B-E4C2-A10B1BABC074}"/>
                  </a:ext>
                </a:extLst>
              </p:cNvPr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1" name="AutoShape 3">
                  <a:extLst>
                    <a:ext uri="{FF2B5EF4-FFF2-40B4-BE49-F238E27FC236}">
                      <a16:creationId xmlns:a16="http://schemas.microsoft.com/office/drawing/2014/main" id="{5EBE4A8D-EF31-618A-5711-2DAD0CA97A71}"/>
                    </a:ext>
                  </a:extLst>
                </p:cNvPr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2" name="TextBox 4">
                  <a:extLst>
                    <a:ext uri="{FF2B5EF4-FFF2-40B4-BE49-F238E27FC236}">
                      <a16:creationId xmlns:a16="http://schemas.microsoft.com/office/drawing/2014/main" id="{98C90B3F-A82E-1220-606F-D3AED050B10D}"/>
                    </a:ext>
                  </a:extLst>
                </p:cNvPr>
                <p:cNvSpPr txBox="1"/>
                <p:nvPr/>
              </p:nvSpPr>
              <p:spPr>
                <a:xfrm>
                  <a:off x="3433718" y="-434215"/>
                  <a:ext cx="13934627" cy="492442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46" name="Group 19">
                <a:extLst>
                  <a:ext uri="{FF2B5EF4-FFF2-40B4-BE49-F238E27FC236}">
                    <a16:creationId xmlns:a16="http://schemas.microsoft.com/office/drawing/2014/main" id="{292E881D-3AFA-3BE8-8259-6F17B81EA252}"/>
                  </a:ext>
                </a:extLst>
              </p:cNvPr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47" name="Freeform 20">
                  <a:extLst>
                    <a:ext uri="{FF2B5EF4-FFF2-40B4-BE49-F238E27FC236}">
                      <a16:creationId xmlns:a16="http://schemas.microsoft.com/office/drawing/2014/main" id="{2D57982F-D65B-53C1-2714-3FE63F3734DC}"/>
                    </a:ext>
                  </a:extLst>
                </p:cNvPr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48" name="Freeform 22">
                  <a:extLst>
                    <a:ext uri="{FF2B5EF4-FFF2-40B4-BE49-F238E27FC236}">
                      <a16:creationId xmlns:a16="http://schemas.microsoft.com/office/drawing/2014/main" id="{79CA6CC6-C7FC-73BE-E072-66D39EA41F71}"/>
                    </a:ext>
                  </a:extLst>
                </p:cNvPr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49" name="Freeform 23">
                  <a:extLst>
                    <a:ext uri="{FF2B5EF4-FFF2-40B4-BE49-F238E27FC236}">
                      <a16:creationId xmlns:a16="http://schemas.microsoft.com/office/drawing/2014/main" id="{769C425D-1923-67BE-94D2-CC6669AC3B09}"/>
                    </a:ext>
                  </a:extLst>
                </p:cNvPr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50" name="Freeform 24">
                  <a:extLst>
                    <a:ext uri="{FF2B5EF4-FFF2-40B4-BE49-F238E27FC236}">
                      <a16:creationId xmlns:a16="http://schemas.microsoft.com/office/drawing/2014/main" id="{6C8B22BE-67F4-07E2-9494-42F6D688C6B3}"/>
                    </a:ext>
                  </a:extLst>
                </p:cNvPr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4" name="Picture 36">
              <a:extLst>
                <a:ext uri="{FF2B5EF4-FFF2-40B4-BE49-F238E27FC236}">
                  <a16:creationId xmlns:a16="http://schemas.microsoft.com/office/drawing/2014/main" id="{3C6B83ED-AF84-B75B-1E3C-94AFFFD7B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  <p:sp>
        <p:nvSpPr>
          <p:cNvPr id="59" name="สี่เหลี่ยมผืนผ้ามุมมน 10">
            <a:extLst>
              <a:ext uri="{FF2B5EF4-FFF2-40B4-BE49-F238E27FC236}">
                <a16:creationId xmlns:a16="http://schemas.microsoft.com/office/drawing/2014/main" id="{4849BDED-DBEA-BDEB-8E2E-9AD2193ED75B}"/>
              </a:ext>
            </a:extLst>
          </p:cNvPr>
          <p:cNvSpPr/>
          <p:nvPr/>
        </p:nvSpPr>
        <p:spPr>
          <a:xfrm>
            <a:off x="251307" y="2336928"/>
            <a:ext cx="8413994" cy="924884"/>
          </a:xfrm>
          <a:prstGeom prst="roundRect">
            <a:avLst/>
          </a:prstGeom>
          <a:solidFill>
            <a:srgbClr val="FFF5D9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761915">
              <a:lnSpc>
                <a:spcPct val="150000"/>
              </a:lnSpc>
              <a:defRPr/>
            </a:pPr>
            <a:endParaRPr lang="th-TH" sz="116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60" name="สี่เหลี่ยมผืนผ้ามุมมน 10">
            <a:extLst>
              <a:ext uri="{FF2B5EF4-FFF2-40B4-BE49-F238E27FC236}">
                <a16:creationId xmlns:a16="http://schemas.microsoft.com/office/drawing/2014/main" id="{A15B6067-09C5-CCFE-A086-89D35AB13922}"/>
              </a:ext>
            </a:extLst>
          </p:cNvPr>
          <p:cNvSpPr/>
          <p:nvPr/>
        </p:nvSpPr>
        <p:spPr>
          <a:xfrm>
            <a:off x="792820" y="2336930"/>
            <a:ext cx="8413993" cy="924884"/>
          </a:xfrm>
          <a:prstGeom prst="roundRect">
            <a:avLst/>
          </a:prstGeom>
          <a:solidFill>
            <a:srgbClr val="FFDF85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761915">
              <a:lnSpc>
                <a:spcPct val="150000"/>
              </a:lnSpc>
              <a:defRPr/>
            </a:pPr>
            <a:endParaRPr lang="th-TH" sz="116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61" name="สี่เหลี่ยมผืนผ้ามุมมน 10">
            <a:extLst>
              <a:ext uri="{FF2B5EF4-FFF2-40B4-BE49-F238E27FC236}">
                <a16:creationId xmlns:a16="http://schemas.microsoft.com/office/drawing/2014/main" id="{0A235580-A500-4129-35F7-1CC3E07136D8}"/>
              </a:ext>
            </a:extLst>
          </p:cNvPr>
          <p:cNvSpPr/>
          <p:nvPr/>
        </p:nvSpPr>
        <p:spPr>
          <a:xfrm>
            <a:off x="1015872" y="2331154"/>
            <a:ext cx="8867333" cy="936378"/>
          </a:xfrm>
          <a:prstGeom prst="roundRect">
            <a:avLst/>
          </a:prstGeom>
          <a:solidFill>
            <a:srgbClr val="FFF4D5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ts val="2000"/>
              </a:lnSpc>
              <a:defRPr/>
            </a:pPr>
            <a:r>
              <a:rPr lang="th-TH" sz="1333" spc="-25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เมื่อได้รับข้อมูล </a:t>
            </a:r>
            <a:r>
              <a:rPr lang="th-TH" sz="1333" b="1" spc="-25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สำเนาใบนำฝากเงิน </a:t>
            </a:r>
            <a:r>
              <a:rPr lang="en-US" sz="1333" b="1" spc="-25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Bill Pay In </a:t>
            </a:r>
            <a:r>
              <a:rPr lang="th-TH" sz="1333" spc="-25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ที่ลูกหนี้ชำระเงินคืนแล้ว นำมาเปรียบเทียบกับ </a:t>
            </a:r>
            <a:r>
              <a:rPr lang="th-TH" sz="1333" b="1" spc="-25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รายการรับฝากเงิน </a:t>
            </a:r>
            <a:r>
              <a:rPr lang="en-US" sz="1333" b="1" spc="-25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Statement </a:t>
            </a:r>
            <a:r>
              <a:rPr lang="th-TH" sz="1333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หากข้อมูลถูกต้องตรงกัน จะดำเนินการ </a:t>
            </a:r>
            <a:r>
              <a:rPr lang="th-TH" sz="1333" b="1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ตัดรับชำระหนี้จากเงินรอตรวจสอบเพิ่มเติม </a:t>
            </a:r>
            <a:r>
              <a:rPr lang="th-TH" sz="1333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เพื่อให้หนี้เกินกำหนดชำระของกองทุนพัฒนาบทบาทสตรีกรุงเทพมหานครลดลง</a:t>
            </a:r>
          </a:p>
        </p:txBody>
      </p:sp>
      <p:sp>
        <p:nvSpPr>
          <p:cNvPr id="62" name="สี่เหลี่ยมผืนผ้า 16">
            <a:extLst>
              <a:ext uri="{FF2B5EF4-FFF2-40B4-BE49-F238E27FC236}">
                <a16:creationId xmlns:a16="http://schemas.microsoft.com/office/drawing/2014/main" id="{39C5F766-7836-DD27-6A5C-1D98B5B5C549}"/>
              </a:ext>
            </a:extLst>
          </p:cNvPr>
          <p:cNvSpPr/>
          <p:nvPr/>
        </p:nvSpPr>
        <p:spPr>
          <a:xfrm>
            <a:off x="251307" y="2641899"/>
            <a:ext cx="541513" cy="374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833" b="1" dirty="0">
                <a:solidFill>
                  <a:schemeClr val="tx1">
                    <a:lumMod val="85000"/>
                    <a:lumOff val="1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4.2</a:t>
            </a:r>
            <a:endParaRPr lang="th-TH" sz="1833" dirty="0">
              <a:solidFill>
                <a:schemeClr val="tx1">
                  <a:lumMod val="85000"/>
                  <a:lumOff val="15000"/>
                </a:schemeClr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72" name="สี่เหลี่ยมผืนผ้ามุมมน 10">
            <a:extLst>
              <a:ext uri="{FF2B5EF4-FFF2-40B4-BE49-F238E27FC236}">
                <a16:creationId xmlns:a16="http://schemas.microsoft.com/office/drawing/2014/main" id="{BDCF61D4-87B3-4A39-5652-4B8B2C139002}"/>
              </a:ext>
            </a:extLst>
          </p:cNvPr>
          <p:cNvSpPr/>
          <p:nvPr/>
        </p:nvSpPr>
        <p:spPr>
          <a:xfrm>
            <a:off x="246562" y="3365801"/>
            <a:ext cx="8413994" cy="924884"/>
          </a:xfrm>
          <a:prstGeom prst="roundRect">
            <a:avLst/>
          </a:prstGeom>
          <a:solidFill>
            <a:srgbClr val="E2F0D9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761915">
              <a:lnSpc>
                <a:spcPct val="150000"/>
              </a:lnSpc>
              <a:defRPr/>
            </a:pPr>
            <a:endParaRPr lang="th-TH" sz="116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73" name="สี่เหลี่ยมผืนผ้ามุมมน 10">
            <a:extLst>
              <a:ext uri="{FF2B5EF4-FFF2-40B4-BE49-F238E27FC236}">
                <a16:creationId xmlns:a16="http://schemas.microsoft.com/office/drawing/2014/main" id="{0182415E-FEE1-125C-9366-BC25AC2BA24B}"/>
              </a:ext>
            </a:extLst>
          </p:cNvPr>
          <p:cNvSpPr/>
          <p:nvPr/>
        </p:nvSpPr>
        <p:spPr>
          <a:xfrm>
            <a:off x="788075" y="3365802"/>
            <a:ext cx="8413993" cy="924884"/>
          </a:xfrm>
          <a:prstGeom prst="roundRect">
            <a:avLst/>
          </a:prstGeom>
          <a:solidFill>
            <a:srgbClr val="A8D072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761915">
              <a:lnSpc>
                <a:spcPct val="150000"/>
              </a:lnSpc>
              <a:defRPr/>
            </a:pPr>
            <a:endParaRPr lang="th-TH" sz="116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74" name="สี่เหลี่ยมผืนผ้ามุมมน 10">
            <a:extLst>
              <a:ext uri="{FF2B5EF4-FFF2-40B4-BE49-F238E27FC236}">
                <a16:creationId xmlns:a16="http://schemas.microsoft.com/office/drawing/2014/main" id="{DCBFA15F-5474-2924-14A3-42F84FE064D8}"/>
              </a:ext>
            </a:extLst>
          </p:cNvPr>
          <p:cNvSpPr/>
          <p:nvPr/>
        </p:nvSpPr>
        <p:spPr>
          <a:xfrm>
            <a:off x="1011127" y="3360026"/>
            <a:ext cx="8867333" cy="936378"/>
          </a:xfrm>
          <a:prstGeom prst="roundRect">
            <a:avLst/>
          </a:prstGeom>
          <a:solidFill>
            <a:srgbClr val="E4F1D3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th-TH" sz="1333" spc="-25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จากการส่งหนังสือถึง </a:t>
            </a:r>
            <a:r>
              <a:rPr lang="th-TH" sz="1333" b="1" spc="-25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ธนาคารกรุงไทย</a:t>
            </a:r>
            <a:r>
              <a:rPr lang="th-TH" sz="1333" spc="-25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333" spc="-25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พบว่า หลายสาขาแจ้งว่า ขณะนี้มี </a:t>
            </a:r>
            <a:r>
              <a:rPr lang="th-TH" sz="1333" b="1" spc="-25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กฎหมาย </a:t>
            </a:r>
            <a:r>
              <a:rPr lang="en-US" sz="1333" b="1" spc="-25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PDPA </a:t>
            </a:r>
            <a:r>
              <a:rPr lang="th-TH" sz="1333" spc="-25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ทำให้ไม่สามารถให้ข้อมูลเกี่ยวกับบัญชีได้ </a:t>
            </a:r>
            <a:r>
              <a:rPr lang="th-TH" sz="1333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จึงเป็นอุปสรรคในการตรวจสอบเงินรับรอตรวจสอบของกองทุนพัฒนาบทบาทสตรีกรุงเทพมหานคร</a:t>
            </a:r>
          </a:p>
        </p:txBody>
      </p:sp>
      <p:sp>
        <p:nvSpPr>
          <p:cNvPr id="75" name="สี่เหลี่ยมผืนผ้า 16">
            <a:extLst>
              <a:ext uri="{FF2B5EF4-FFF2-40B4-BE49-F238E27FC236}">
                <a16:creationId xmlns:a16="http://schemas.microsoft.com/office/drawing/2014/main" id="{1AC11FBE-12A7-7D87-C380-CAA151A785A2}"/>
              </a:ext>
            </a:extLst>
          </p:cNvPr>
          <p:cNvSpPr/>
          <p:nvPr/>
        </p:nvSpPr>
        <p:spPr>
          <a:xfrm>
            <a:off x="246562" y="3670772"/>
            <a:ext cx="541513" cy="374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833" b="1" dirty="0">
                <a:solidFill>
                  <a:schemeClr val="tx1">
                    <a:lumMod val="85000"/>
                    <a:lumOff val="1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</a:t>
            </a:r>
            <a:r>
              <a:rPr lang="en-US" sz="1833" b="1" dirty="0">
                <a:solidFill>
                  <a:schemeClr val="tx1">
                    <a:lumMod val="85000"/>
                    <a:lumOff val="1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</a:t>
            </a:r>
            <a:endParaRPr lang="th-TH" sz="1833" dirty="0">
              <a:solidFill>
                <a:schemeClr val="tx1">
                  <a:lumMod val="85000"/>
                  <a:lumOff val="15000"/>
                </a:schemeClr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84" name="สี่เหลี่ยมผืนผ้ามุมมน 10">
            <a:extLst>
              <a:ext uri="{FF2B5EF4-FFF2-40B4-BE49-F238E27FC236}">
                <a16:creationId xmlns:a16="http://schemas.microsoft.com/office/drawing/2014/main" id="{29C10066-461F-0BC3-8C38-354DD9A494EE}"/>
              </a:ext>
            </a:extLst>
          </p:cNvPr>
          <p:cNvSpPr/>
          <p:nvPr/>
        </p:nvSpPr>
        <p:spPr>
          <a:xfrm>
            <a:off x="246562" y="4384108"/>
            <a:ext cx="8413994" cy="924884"/>
          </a:xfrm>
          <a:prstGeom prst="roundRect">
            <a:avLst/>
          </a:prstGeom>
          <a:solidFill>
            <a:srgbClr val="E7E5DD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761915">
              <a:lnSpc>
                <a:spcPct val="150000"/>
              </a:lnSpc>
              <a:defRPr/>
            </a:pPr>
            <a:endParaRPr lang="th-TH" sz="116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85" name="สี่เหลี่ยมผืนผ้ามุมมน 10">
            <a:extLst>
              <a:ext uri="{FF2B5EF4-FFF2-40B4-BE49-F238E27FC236}">
                <a16:creationId xmlns:a16="http://schemas.microsoft.com/office/drawing/2014/main" id="{21DDC060-C720-67B2-511C-B23248F56421}"/>
              </a:ext>
            </a:extLst>
          </p:cNvPr>
          <p:cNvSpPr/>
          <p:nvPr/>
        </p:nvSpPr>
        <p:spPr>
          <a:xfrm>
            <a:off x="788075" y="4384110"/>
            <a:ext cx="8413993" cy="924884"/>
          </a:xfrm>
          <a:prstGeom prst="roundRect">
            <a:avLst/>
          </a:prstGeom>
          <a:solidFill>
            <a:srgbClr val="ABA387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761915">
              <a:lnSpc>
                <a:spcPct val="150000"/>
              </a:lnSpc>
              <a:defRPr/>
            </a:pPr>
            <a:endParaRPr lang="th-TH" sz="116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86" name="สี่เหลี่ยมผืนผ้ามุมมน 10">
            <a:extLst>
              <a:ext uri="{FF2B5EF4-FFF2-40B4-BE49-F238E27FC236}">
                <a16:creationId xmlns:a16="http://schemas.microsoft.com/office/drawing/2014/main" id="{42515648-30B8-453C-812F-B211F18CCCC8}"/>
              </a:ext>
            </a:extLst>
          </p:cNvPr>
          <p:cNvSpPr/>
          <p:nvPr/>
        </p:nvSpPr>
        <p:spPr>
          <a:xfrm>
            <a:off x="1011127" y="4378334"/>
            <a:ext cx="8867333" cy="936378"/>
          </a:xfrm>
          <a:prstGeom prst="roundRect">
            <a:avLst/>
          </a:prstGeom>
          <a:solidFill>
            <a:srgbClr val="ECEAE4"/>
          </a:solidFill>
          <a:ln>
            <a:noFill/>
          </a:ln>
          <a:effec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th-TH" sz="1333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ดำเนินการตรวจสอบ </a:t>
            </a:r>
            <a:r>
              <a: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บัญชีธนาคารกรุงไทย </a:t>
            </a:r>
            <a:r>
              <a:rPr lang="th-TH" sz="1333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เพิ่มเติม พบว่า มี </a:t>
            </a:r>
            <a:r>
              <a:rPr lang="th-TH" sz="1333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รายการ </a:t>
            </a:r>
            <a:r>
              <a:rPr lang="en-US" sz="1333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Direct Debit </a:t>
            </a:r>
            <a:r>
              <a:rPr lang="th-TH" sz="1333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ที่ลูกหนี้ได้ชำระเงินคืนแล้ว ซึ่งอยู่ระหว่างตรวจสอบรายละเอียดรายการ </a:t>
            </a:r>
            <a:r>
              <a:rPr lang="en-US" sz="1333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Direct Debit </a:t>
            </a:r>
            <a:r>
              <a:rPr lang="th-TH" sz="1333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ที่ได้รับจากทาง </a:t>
            </a:r>
            <a:r>
              <a:rPr lang="th-TH" sz="1333" b="1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ธนาคารกรุงไทย</a:t>
            </a:r>
            <a:r>
              <a:rPr lang="th-TH" sz="1333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333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เป็นเงินจำนวน </a:t>
            </a:r>
            <a:r>
              <a:rPr lang="th-TH" sz="1333" b="1" u="sng" dirty="0">
                <a:solidFill>
                  <a:srgbClr val="C0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4,210,657.99</a:t>
            </a:r>
            <a:r>
              <a:rPr lang="th-TH" sz="1333" b="1" dirty="0">
                <a:solidFill>
                  <a:srgbClr val="FF000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</a:t>
            </a:r>
            <a:r>
              <a:rPr lang="th-TH" sz="1333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บาท</a:t>
            </a:r>
          </a:p>
        </p:txBody>
      </p:sp>
      <p:sp>
        <p:nvSpPr>
          <p:cNvPr id="87" name="สี่เหลี่ยมผืนผ้า 16">
            <a:extLst>
              <a:ext uri="{FF2B5EF4-FFF2-40B4-BE49-F238E27FC236}">
                <a16:creationId xmlns:a16="http://schemas.microsoft.com/office/drawing/2014/main" id="{0EA2EFBA-036D-9C8F-9494-B5CE313A9261}"/>
              </a:ext>
            </a:extLst>
          </p:cNvPr>
          <p:cNvSpPr/>
          <p:nvPr/>
        </p:nvSpPr>
        <p:spPr>
          <a:xfrm>
            <a:off x="135035" y="4668084"/>
            <a:ext cx="764565" cy="374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833" b="1" dirty="0">
                <a:solidFill>
                  <a:schemeClr val="tx1">
                    <a:lumMod val="85000"/>
                    <a:lumOff val="15000"/>
                  </a:schemeClr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4.4</a:t>
            </a:r>
            <a:endParaRPr lang="th-TH" sz="1833" dirty="0">
              <a:solidFill>
                <a:schemeClr val="tx1">
                  <a:lumMod val="85000"/>
                  <a:lumOff val="15000"/>
                </a:schemeClr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aphicFrame>
        <p:nvGraphicFramePr>
          <p:cNvPr id="19" name="Table 1">
            <a:extLst>
              <a:ext uri="{FF2B5EF4-FFF2-40B4-BE49-F238E27FC236}">
                <a16:creationId xmlns:a16="http://schemas.microsoft.com/office/drawing/2014/main" id="{3A2B3BC5-E2FE-F074-2B95-607C70D192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621602"/>
              </p:ext>
            </p:extLst>
          </p:nvPr>
        </p:nvGraphicFramePr>
        <p:xfrm>
          <a:off x="0" y="829520"/>
          <a:ext cx="10160000" cy="4165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60000">
                  <a:extLst>
                    <a:ext uri="{9D8B030D-6E8A-4147-A177-3AD203B41FA5}">
                      <a16:colId xmlns:a16="http://schemas.microsoft.com/office/drawing/2014/main" val="2931929888"/>
                    </a:ext>
                  </a:extLst>
                </a:gridCol>
              </a:tblGrid>
              <a:tr h="416515">
                <a:tc>
                  <a:txBody>
                    <a:bodyPr/>
                    <a:lstStyle/>
                    <a:p>
                      <a:pPr marL="231775" indent="0" algn="ctr">
                        <a:lnSpc>
                          <a:spcPct val="120000"/>
                        </a:lnSpc>
                      </a:pPr>
                      <a:r>
                        <a:rPr lang="th-TH" sz="1700" b="1" i="0" u="none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  <a:sym typeface="Wingdings 2" panose="05020102010507070707" pitchFamily="18" charset="2"/>
                        </a:rPr>
                        <a:t>สำนักงานเลขานุการคณะอนุกรรมการบริหารกองทุนพัฒนาบทบาทสตรีกรุงเทพมหานคร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A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801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98990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72552" y="249130"/>
            <a:ext cx="9017000" cy="603268"/>
            <a:chOff x="0" y="-175733"/>
            <a:chExt cx="21640800" cy="1447844"/>
          </a:xfrm>
        </p:grpSpPr>
        <p:sp>
          <p:nvSpPr>
            <p:cNvPr id="6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65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Rectangle 33"/>
          <p:cNvSpPr/>
          <p:nvPr/>
        </p:nvSpPr>
        <p:spPr>
          <a:xfrm>
            <a:off x="919286" y="2640752"/>
            <a:ext cx="8323531" cy="869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h-TH" sz="2000" b="1" dirty="0" smtClean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4.7 </a:t>
            </a:r>
            <a:r>
              <a:rPr lang="th-TH" sz="2000" b="1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รายงานผลข้อมูลการดำเนินการทางกฎหมายเกี่ยวกับการดำเนินคดีแพ่ง และคดีอาญาของกองทุนพัฒนาบทบาทสตรี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8" name="Group 47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0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6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7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1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2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53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54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5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58919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2547934" y="158746"/>
            <a:ext cx="4790448" cy="439834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10000"/>
              </a:lnSpc>
            </a:pPr>
            <a:r>
              <a:rPr lang="th-TH" sz="10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4.7 </a:t>
            </a:r>
            <a: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รายงานผลข้อมูลการดำเนินการทางกฎหมายเกี่ยวกับการดำเนินคดีแพ่ง </a:t>
            </a:r>
            <a:b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และคดีอาญาของกองทุนพัฒนาบทบาทสตรี</a:t>
            </a:r>
          </a:p>
          <a:p>
            <a:pPr algn="ctr">
              <a:lnSpc>
                <a:spcPct val="110000"/>
              </a:lnSpc>
            </a:pPr>
            <a:endParaRPr lang="en-GB" sz="1100" b="1" dirty="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40" name="กล่องข้อความ 5">
            <a:extLst>
              <a:ext uri="{FF2B5EF4-FFF2-40B4-BE49-F238E27FC236}">
                <a16:creationId xmlns:a16="http://schemas.microsoft.com/office/drawing/2014/main" id="{2DD0237E-CB90-CDCB-D5AF-92A4413812AC}"/>
              </a:ext>
            </a:extLst>
          </p:cNvPr>
          <p:cNvSpPr txBox="1"/>
          <p:nvPr/>
        </p:nvSpPr>
        <p:spPr>
          <a:xfrm>
            <a:off x="6590747" y="4871157"/>
            <a:ext cx="3029769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th-TH" sz="14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ข้อมูล ณ วันที่ 16 พฤษภาคม 2567</a:t>
            </a:r>
          </a:p>
        </p:txBody>
      </p:sp>
      <p:grpSp>
        <p:nvGrpSpPr>
          <p:cNvPr id="61" name="Group 5"/>
          <p:cNvGrpSpPr/>
          <p:nvPr/>
        </p:nvGrpSpPr>
        <p:grpSpPr>
          <a:xfrm>
            <a:off x="572552" y="249131"/>
            <a:ext cx="9017000" cy="603268"/>
            <a:chOff x="0" y="-175733"/>
            <a:chExt cx="21640800" cy="1447844"/>
          </a:xfrm>
        </p:grpSpPr>
        <p:sp>
          <p:nvSpPr>
            <p:cNvPr id="62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3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7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64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6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65" name="TextBox 13"/>
            <p:cNvSpPr txBox="1"/>
            <p:nvPr/>
          </p:nvSpPr>
          <p:spPr>
            <a:xfrm>
              <a:off x="388478" y="184356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66" name="TextBox 15"/>
            <p:cNvSpPr txBox="1"/>
            <p:nvPr/>
          </p:nvSpPr>
          <p:spPr>
            <a:xfrm>
              <a:off x="18503851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66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6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0" name="Group 49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51" name="Group 50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3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9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60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4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5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56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57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8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52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" t="2056" b="47891"/>
          <a:stretch/>
        </p:blipFill>
        <p:spPr>
          <a:xfrm>
            <a:off x="151975" y="1150263"/>
            <a:ext cx="9734506" cy="349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304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72552" y="249130"/>
            <a:ext cx="9017000" cy="603268"/>
            <a:chOff x="0" y="-175733"/>
            <a:chExt cx="21640800" cy="1447844"/>
          </a:xfrm>
        </p:grpSpPr>
        <p:sp>
          <p:nvSpPr>
            <p:cNvPr id="6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67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Rectangle 33"/>
          <p:cNvSpPr/>
          <p:nvPr/>
        </p:nvSpPr>
        <p:spPr>
          <a:xfrm>
            <a:off x="919286" y="2640752"/>
            <a:ext cx="8323531" cy="869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h-TH" sz="2000" b="1" dirty="0" smtClean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4.8 </a:t>
            </a:r>
            <a:r>
              <a:rPr lang="th-TH" sz="2000" b="1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รายงานผลการดำเนินงานตามประกาศคณะกรรมการบริหารกองทุนพัฒนาบทบาทสตรีให้ความช่วยเหลือและบรรเทาความเดือดร้อนให้แก่ลูกหนี้ 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8" name="Group 47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0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6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7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1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2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53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54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5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97024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แผนภูมิ 12">
            <a:extLst>
              <a:ext uri="{FF2B5EF4-FFF2-40B4-BE49-F238E27FC236}">
                <a16:creationId xmlns:a16="http://schemas.microsoft.com/office/drawing/2014/main" id="{0C0900E2-8509-616E-9E09-76A79C7E31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6442935"/>
              </p:ext>
            </p:extLst>
          </p:nvPr>
        </p:nvGraphicFramePr>
        <p:xfrm>
          <a:off x="196771" y="1743481"/>
          <a:ext cx="9786216" cy="3560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A2980B4E-3250-3AD8-6C5D-95F2BCEA6976}"/>
              </a:ext>
            </a:extLst>
          </p:cNvPr>
          <p:cNvSpPr txBox="1"/>
          <p:nvPr/>
        </p:nvSpPr>
        <p:spPr>
          <a:xfrm>
            <a:off x="20542" y="896615"/>
            <a:ext cx="8991437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2.1 ประกาศคณะกรรมการบริหารกองทุนพัฒนาบทบาทสตรี เรื่อง มาตรการยกเลิก</a:t>
            </a:r>
            <a:b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สัญญาค้ำประกันเงินกู้รายบุคคล และการปลดหนี้รายบุคคลของกองทุนพัฒนาบทบาทสตรี พ.ศ 2565</a:t>
            </a:r>
            <a:b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ลูกหนี้เข้าร่วมมาตรการทั้งสิ้น 1,336 ราย เป็นจำนวนเงินทั้งสิ้น 35</a:t>
            </a:r>
            <a:r>
              <a:rPr lang="en-US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,073,249.34</a:t>
            </a:r>
            <a:r>
              <a:rPr lang="th-TH" sz="1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 บาท </a:t>
            </a:r>
          </a:p>
        </p:txBody>
      </p:sp>
      <p:sp>
        <p:nvSpPr>
          <p:cNvPr id="30" name="สี่เหลี่ยมผืนผ้ามุมมน 189"/>
          <p:cNvSpPr/>
          <p:nvPr/>
        </p:nvSpPr>
        <p:spPr>
          <a:xfrm>
            <a:off x="7591019" y="1392260"/>
            <a:ext cx="2480412" cy="319258"/>
          </a:xfrm>
          <a:prstGeom prst="roundRect">
            <a:avLst/>
          </a:prstGeom>
          <a:solidFill>
            <a:schemeClr val="accent2">
              <a:lumMod val="20000"/>
              <a:lumOff val="80000"/>
              <a:alpha val="69804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2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ข้อมูล ณ วันที่ 16 พฤษภาคม 2567</a:t>
            </a:r>
          </a:p>
        </p:txBody>
      </p:sp>
      <p:sp>
        <p:nvSpPr>
          <p:cNvPr id="43" name="TextBox 1"/>
          <p:cNvSpPr txBox="1"/>
          <p:nvPr/>
        </p:nvSpPr>
        <p:spPr>
          <a:xfrm>
            <a:off x="20542" y="5041887"/>
            <a:ext cx="889006" cy="33020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h-TH" sz="14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ราย</a:t>
            </a:r>
          </a:p>
        </p:txBody>
      </p:sp>
      <p:sp>
        <p:nvSpPr>
          <p:cNvPr id="42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2463777" y="99704"/>
            <a:ext cx="5127241" cy="471525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20000"/>
              </a:lnSpc>
            </a:pPr>
            <a:r>
              <a:rPr lang="th-TH" sz="10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4.8 </a:t>
            </a:r>
            <a: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รายงานผลการดำเนินงานตามประกาศคณะกรรมการบริหารกองทุนพัฒนาบทบาทสตรี</a:t>
            </a:r>
            <a:b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ให้ความช่วยเหลือและบรรเทาความเดือดร้อนให้แก่ลูกหนี้</a:t>
            </a:r>
          </a:p>
          <a:p>
            <a:pPr algn="ctr">
              <a:lnSpc>
                <a:spcPct val="120000"/>
              </a:lnSpc>
            </a:pPr>
            <a:endParaRPr lang="en-GB" sz="1100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62" name="Group 5"/>
          <p:cNvGrpSpPr/>
          <p:nvPr/>
        </p:nvGrpSpPr>
        <p:grpSpPr>
          <a:xfrm>
            <a:off x="572552" y="285232"/>
            <a:ext cx="9017000" cy="530046"/>
            <a:chOff x="0" y="0"/>
            <a:chExt cx="21640800" cy="1272111"/>
          </a:xfrm>
        </p:grpSpPr>
        <p:sp>
          <p:nvSpPr>
            <p:cNvPr id="63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4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73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4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65" name="Group 10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71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2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66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68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68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69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0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4" name="สี่เหลี่ยมผืนผ้ามุมมน 189"/>
          <p:cNvSpPr/>
          <p:nvPr/>
        </p:nvSpPr>
        <p:spPr>
          <a:xfrm>
            <a:off x="4045855" y="2951309"/>
            <a:ext cx="849458" cy="5800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th-TH" sz="9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เพิ่มขึ้น</a:t>
            </a:r>
            <a:br>
              <a:rPr lang="th-TH" sz="9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9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จาก ธ.ค. 66</a:t>
            </a:r>
          </a:p>
          <a:p>
            <a:pPr algn="ctr">
              <a:lnSpc>
                <a:spcPct val="120000"/>
              </a:lnSpc>
            </a:pPr>
            <a:r>
              <a:rPr lang="th-TH" sz="9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35 ราย</a:t>
            </a:r>
          </a:p>
        </p:txBody>
      </p:sp>
      <p:sp>
        <p:nvSpPr>
          <p:cNvPr id="39" name="สี่เหลี่ยมผืนผ้ามุมมน 189"/>
          <p:cNvSpPr/>
          <p:nvPr/>
        </p:nvSpPr>
        <p:spPr>
          <a:xfrm>
            <a:off x="2263732" y="2587008"/>
            <a:ext cx="860610" cy="634735"/>
          </a:xfrm>
          <a:prstGeom prst="roundRect">
            <a:avLst/>
          </a:prstGeom>
          <a:solidFill>
            <a:srgbClr val="FFD5D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th-TH" sz="9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ลดลง</a:t>
            </a:r>
            <a:br>
              <a:rPr lang="th-TH" sz="9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9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จาก ต.ค. 66</a:t>
            </a:r>
          </a:p>
          <a:p>
            <a:pPr algn="ctr">
              <a:lnSpc>
                <a:spcPct val="120000"/>
              </a:lnSpc>
            </a:pPr>
            <a:r>
              <a:rPr lang="th-TH" sz="9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85 ราย</a:t>
            </a:r>
          </a:p>
        </p:txBody>
      </p:sp>
      <p:sp>
        <p:nvSpPr>
          <p:cNvPr id="45" name="สี่เหลี่ยมผืนผ้ามุมมน 189"/>
          <p:cNvSpPr/>
          <p:nvPr/>
        </p:nvSpPr>
        <p:spPr>
          <a:xfrm>
            <a:off x="3124342" y="3457843"/>
            <a:ext cx="867279" cy="580939"/>
          </a:xfrm>
          <a:prstGeom prst="roundRect">
            <a:avLst/>
          </a:prstGeom>
          <a:solidFill>
            <a:srgbClr val="FFD5D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th-TH" sz="9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ลดลง</a:t>
            </a:r>
            <a:br>
              <a:rPr lang="th-TH" sz="9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9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จาก พ.ย. 66</a:t>
            </a:r>
          </a:p>
          <a:p>
            <a:pPr algn="ctr">
              <a:lnSpc>
                <a:spcPct val="120000"/>
              </a:lnSpc>
            </a:pPr>
            <a:r>
              <a:rPr lang="th-TH" sz="9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26 ราย</a:t>
            </a:r>
          </a:p>
        </p:txBody>
      </p:sp>
      <p:sp>
        <p:nvSpPr>
          <p:cNvPr id="46" name="สี่เหลี่ยมผืนผ้ามุมมน 189"/>
          <p:cNvSpPr/>
          <p:nvPr/>
        </p:nvSpPr>
        <p:spPr>
          <a:xfrm>
            <a:off x="5263278" y="3241319"/>
            <a:ext cx="525689" cy="41568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th-TH" sz="9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คงที่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59" name="Group 58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61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79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80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67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75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76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77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78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60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  <p:sp>
        <p:nvSpPr>
          <p:cNvPr id="34" name="สี่เหลี่ยมผืนผ้ามุมมน 189"/>
          <p:cNvSpPr/>
          <p:nvPr/>
        </p:nvSpPr>
        <p:spPr>
          <a:xfrm>
            <a:off x="6007271" y="2470103"/>
            <a:ext cx="872866" cy="58002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th-TH" sz="9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เพิ่มขึ้น</a:t>
            </a:r>
            <a:br>
              <a:rPr lang="th-TH" sz="9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9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จาก ก.พ. 67</a:t>
            </a:r>
          </a:p>
          <a:p>
            <a:pPr algn="ctr">
              <a:lnSpc>
                <a:spcPct val="120000"/>
              </a:lnSpc>
            </a:pPr>
            <a:r>
              <a:rPr lang="th-TH" sz="9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59 ราย</a:t>
            </a:r>
          </a:p>
        </p:txBody>
      </p:sp>
      <p:sp>
        <p:nvSpPr>
          <p:cNvPr id="35" name="สี่เหลี่ยมผืนผ้ามุมมน 189"/>
          <p:cNvSpPr/>
          <p:nvPr/>
        </p:nvSpPr>
        <p:spPr>
          <a:xfrm>
            <a:off x="7120309" y="1803301"/>
            <a:ext cx="915128" cy="66680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th-TH" sz="9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เพิ่มขึ้น</a:t>
            </a:r>
            <a:br>
              <a:rPr lang="th-TH" sz="9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9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จาก มี.ค. 67</a:t>
            </a:r>
          </a:p>
          <a:p>
            <a:pPr algn="ctr">
              <a:lnSpc>
                <a:spcPct val="120000"/>
              </a:lnSpc>
            </a:pPr>
            <a:r>
              <a:rPr lang="th-TH" sz="9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44 ราย</a:t>
            </a:r>
          </a:p>
        </p:txBody>
      </p:sp>
      <p:sp>
        <p:nvSpPr>
          <p:cNvPr id="36" name="สี่เหลี่ยมผืนผ้ามุมมน 189"/>
          <p:cNvSpPr/>
          <p:nvPr/>
        </p:nvSpPr>
        <p:spPr>
          <a:xfrm>
            <a:off x="8946601" y="2184822"/>
            <a:ext cx="888510" cy="577262"/>
          </a:xfrm>
          <a:prstGeom prst="roundRect">
            <a:avLst/>
          </a:prstGeom>
          <a:solidFill>
            <a:srgbClr val="FFD5D5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th-TH" sz="9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ลดลง</a:t>
            </a:r>
            <a:br>
              <a:rPr lang="th-TH" sz="9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9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จาก เม.ย. 67</a:t>
            </a:r>
          </a:p>
          <a:p>
            <a:pPr algn="ctr">
              <a:lnSpc>
                <a:spcPct val="120000"/>
              </a:lnSpc>
            </a:pPr>
            <a:r>
              <a:rPr lang="th-TH" sz="9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54 ราย</a:t>
            </a:r>
          </a:p>
        </p:txBody>
      </p:sp>
    </p:spTree>
    <p:extLst>
      <p:ext uri="{BB962C8B-B14F-4D97-AF65-F5344CB8AC3E}">
        <p14:creationId xmlns:p14="http://schemas.microsoft.com/office/powerpoint/2010/main" val="3542447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352328"/>
              </p:ext>
            </p:extLst>
          </p:nvPr>
        </p:nvGraphicFramePr>
        <p:xfrm>
          <a:off x="230629" y="801890"/>
          <a:ext cx="9702158" cy="45788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93821">
                  <a:extLst>
                    <a:ext uri="{9D8B030D-6E8A-4147-A177-3AD203B41FA5}">
                      <a16:colId xmlns:a16="http://schemas.microsoft.com/office/drawing/2014/main" val="2931929888"/>
                    </a:ext>
                  </a:extLst>
                </a:gridCol>
                <a:gridCol w="4808337">
                  <a:extLst>
                    <a:ext uri="{9D8B030D-6E8A-4147-A177-3AD203B41FA5}">
                      <a16:colId xmlns:a16="http://schemas.microsoft.com/office/drawing/2014/main" val="4135339946"/>
                    </a:ext>
                  </a:extLst>
                </a:gridCol>
              </a:tblGrid>
              <a:tr h="703863"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th-TH" sz="1600" b="1" i="0" u="sng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ระเบียบวาระที่ 4 เรื่องเพื่อทราบ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th-TH" sz="1200" b="1" kern="1200" spc="-3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4.3 รายงานผลการดำเนินงานการประเมินผลการดำเนินงานทุนหมุนเวียน ประจำปีบัญชี 2567 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th-TH" sz="1200" b="1" kern="1200" spc="-3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กองทุนพัฒนาบทบาทสตรี กรมการพัฒนาชุมชน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A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80162"/>
                  </a:ext>
                </a:extLst>
              </a:tr>
              <a:tr h="3062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15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เรื่อง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15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ผลการดำเนินการ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157069"/>
                  </a:ext>
                </a:extLst>
              </a:tr>
              <a:tr h="3471033"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</a:pPr>
                      <a:r>
                        <a:rPr lang="th-TH" sz="1500" b="1" u="sng" kern="1200" spc="-7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ที่ประชุมได้ร่วมพิจารณาและมีข้อเสนอแนะ/ข้อสังเกต ดังนี้ (ต่อ)</a:t>
                      </a:r>
                      <a:endParaRPr lang="en-US" sz="1500" b="1" kern="1200" spc="-70" baseline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463550" algn="l"/>
                          <a:tab pos="625475" algn="l"/>
                        </a:tabLst>
                      </a:pPr>
                      <a:r>
                        <a:rPr lang="th-TH" sz="1350" b="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2. ตัวชี้วัดที่ 3.3 ความสำเร็จในการปรับปรุงกระบวนการ</a:t>
                      </a:r>
                      <a:r>
                        <a:rPr lang="th-TH" sz="1350" b="0" kern="1200" spc="-6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บริหารลูกหนี้โครงการ เพื่อให้งบการเงินของกองทุนฯ ได้รับการรับรอง </a:t>
                      </a:r>
                      <a:r>
                        <a:rPr lang="th-TH" sz="1350" b="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เนื่องจากผลการดำเนินงานที่ผ่านมาในปีบัญชี 2566 ตัวชี้วัดที่ 3.3 </a:t>
                      </a:r>
                      <a:br>
                        <a:rPr lang="th-TH" sz="1350" b="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350" b="0" kern="0" spc="-5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มีค่าคะแนนอยู่ที่ “ระดับ 1.000” สำนักงานกองทุนพัฒนาบทบาทสตรี</a:t>
                      </a:r>
                      <a:r>
                        <a:rPr lang="th-TH" sz="1350" b="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ควรมีแผนการติดตามการดำเนินการของตัวชี้วัดดังกล่าวให้ชัดเจน เพื่อให้ตัวชี้วัดผ่านเกณฑ์การประเมินผล และไม่ให้ส่งผลกระทบต่อการดำเนินงานของกองทุนพัฒนาบทบาทสตรี</a:t>
                      </a: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625475" algn="l"/>
                        </a:tabLst>
                      </a:pPr>
                      <a:r>
                        <a:rPr lang="th-TH" sz="1350" b="0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3. สำนักงานกองทุนพัฒนาบทบาทสตรีควรให้ความสำคัญ</a:t>
                      </a:r>
                      <a:r>
                        <a:rPr lang="th-TH" sz="1350" b="0" kern="1200" spc="-6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กับการจัดส่งรายงานของทุนหมุนเวียนผ่านระบบบริหารจัดการเงินนอก</a:t>
                      </a:r>
                      <a:r>
                        <a:rPr lang="th-TH" sz="1350" b="0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งบประมาณ (</a:t>
                      </a:r>
                      <a:r>
                        <a:rPr lang="en-US" sz="1350" b="0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Non - Budgetary Management System : NBMS) </a:t>
                      </a:r>
                      <a:r>
                        <a:rPr lang="th-TH" sz="1350" b="0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ให้ครบถ้วน และให้ทันตามระยะเวลาที่กำหนด ภายในวันที่ 10 </a:t>
                      </a:r>
                      <a:br>
                        <a:rPr lang="th-TH" sz="1350" b="0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350" b="0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ของทุกเดือน เพื่อที่จะไม่ถูกปรับลดคะแนนตามเงื่อนไข ซึ่งไม่ควร</a:t>
                      </a:r>
                      <a:br>
                        <a:rPr lang="th-TH" sz="1350" b="0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350" b="0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จะเกิดขึ้น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76197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kern="1200" dirty="0">
                          <a:solidFill>
                            <a:schemeClr val="dk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สกส. ได้จัดทำคำสั่งแต่งตั้งคณะทำงานการตรวจสอบข้อมูลลูกหนี้ปีบัญชี 2556 - 2566 และจัดทำแผนการดำเนินงานและการตรวจสอบข้อมูลลูกหนี้</a:t>
                      </a:r>
                      <a:r>
                        <a:rPr lang="th-TH" sz="1500" kern="1200" baseline="0" dirty="0">
                          <a:solidFill>
                            <a:schemeClr val="dk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500" kern="1200" dirty="0">
                          <a:solidFill>
                            <a:schemeClr val="dk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เพื่อปรับปรุงกระบวนการลูกหนี้โครงการ เพื่อให้งบการเงินของกองทุนได้รับการรับรอง</a:t>
                      </a:r>
                      <a:endParaRPr lang="en-US" sz="1500" kern="1200" dirty="0">
                        <a:solidFill>
                          <a:schemeClr val="dk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marL="0" marR="0" lvl="0" indent="0" algn="thaiDist" defTabSz="76197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50" spc="0" baseline="0" dirty="0">
                        <a:effectLst/>
                        <a:latin typeface="Chulabhorn Likit Text" panose="00000500000000000000" pitchFamily="50" charset="-34"/>
                        <a:ea typeface="Batang"/>
                        <a:cs typeface="Chulabhorn Likit Text" panose="00000500000000000000" pitchFamily="50" charset="-34"/>
                      </a:endParaRPr>
                    </a:p>
                    <a:p>
                      <a:pPr marL="0" marR="0" lvl="0" indent="0" algn="thaiDist" defTabSz="76197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50" spc="0" baseline="0" dirty="0">
                        <a:effectLst/>
                        <a:latin typeface="Chulabhorn Likit Text" panose="00000500000000000000" pitchFamily="50" charset="-34"/>
                        <a:ea typeface="Batang"/>
                        <a:cs typeface="Chulabhorn Likit Text" panose="00000500000000000000" pitchFamily="50" charset="-34"/>
                      </a:endParaRPr>
                    </a:p>
                    <a:p>
                      <a:pPr marL="0" marR="0" lvl="0" indent="0" algn="thaiDist" defTabSz="76197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kern="1200" dirty="0">
                        <a:solidFill>
                          <a:schemeClr val="dk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marL="0" marR="0" lvl="0" indent="0" algn="thaiDist" defTabSz="761970" rtl="0" eaLnBrk="1" fontAlgn="auto" latinLnBrk="0" hangingPunct="1">
                        <a:lnSpc>
                          <a:spcPct val="13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kern="1200" dirty="0">
                          <a:solidFill>
                            <a:schemeClr val="dk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ในปีงบประมาณ 2567 สกส. ได้จัดส่งรายรายงานของ</a:t>
                      </a:r>
                      <a:br>
                        <a:rPr lang="th-TH" sz="1500" kern="1200" dirty="0">
                          <a:solidFill>
                            <a:schemeClr val="dk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500" kern="1200" dirty="0">
                          <a:solidFill>
                            <a:schemeClr val="dk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ทุนหมุนเวียนผ่านระบบบริหารจัดการเงินนอกงบประมาณ (</a:t>
                      </a:r>
                      <a:r>
                        <a:rPr lang="en-US" sz="1500" kern="1200" dirty="0">
                          <a:solidFill>
                            <a:schemeClr val="dk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Non </a:t>
                      </a:r>
                      <a:r>
                        <a:rPr lang="th-TH" sz="1500" kern="1200" dirty="0">
                          <a:solidFill>
                            <a:schemeClr val="dk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-</a:t>
                      </a:r>
                      <a:r>
                        <a:rPr lang="en-US" sz="1500" kern="1200" dirty="0">
                          <a:solidFill>
                            <a:schemeClr val="dk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Budgetary Management System </a:t>
                      </a:r>
                      <a:r>
                        <a:rPr lang="th-TH" sz="1500" kern="1200" dirty="0">
                          <a:solidFill>
                            <a:schemeClr val="dk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: </a:t>
                      </a:r>
                      <a:r>
                        <a:rPr lang="en-US" sz="1500" kern="1200" dirty="0">
                          <a:solidFill>
                            <a:schemeClr val="dk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NBMS</a:t>
                      </a:r>
                      <a:r>
                        <a:rPr lang="th-TH" sz="1500" kern="1200" dirty="0">
                          <a:solidFill>
                            <a:schemeClr val="dk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) ตั้งแต่เดือนตุลาคม 2566 - ปัจจุบันให้ครบถ้วน และให้ทันตามระยะเวลาที่กำหนด ภายในวันที่ 10 ของทุกเดือน </a:t>
                      </a:r>
                      <a:endParaRPr lang="th-TH" sz="1250" spc="0" baseline="0" dirty="0">
                        <a:effectLst/>
                        <a:latin typeface="Chulabhorn Likit Text" panose="00000500000000000000" pitchFamily="50" charset="-34"/>
                        <a:ea typeface="Batang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13969"/>
                  </a:ext>
                </a:extLst>
              </a:tr>
            </a:tbl>
          </a:graphicData>
        </a:graphic>
      </p:graphicFrame>
      <p:grpSp>
        <p:nvGrpSpPr>
          <p:cNvPr id="28" name="Group 5"/>
          <p:cNvGrpSpPr/>
          <p:nvPr/>
        </p:nvGrpSpPr>
        <p:grpSpPr>
          <a:xfrm>
            <a:off x="572552" y="168105"/>
            <a:ext cx="9017000" cy="603268"/>
            <a:chOff x="0" y="-175733"/>
            <a:chExt cx="21640800" cy="1447844"/>
          </a:xfrm>
        </p:grpSpPr>
        <p:sp>
          <p:nvSpPr>
            <p:cNvPr id="29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2" name="Group 7"/>
            <p:cNvGrpSpPr/>
            <p:nvPr/>
          </p:nvGrpSpPr>
          <p:grpSpPr>
            <a:xfrm>
              <a:off x="0" y="-175733"/>
              <a:ext cx="4659803" cy="1447844"/>
              <a:chOff x="0" y="-38100"/>
              <a:chExt cx="1010276" cy="313902"/>
            </a:xfrm>
          </p:grpSpPr>
          <p:sp>
            <p:nvSpPr>
              <p:cNvPr id="4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33" name="Group 10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3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34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3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สืบเนื่องจากการประชุม</a:t>
              </a:r>
            </a:p>
          </p:txBody>
        </p:sp>
        <p:sp>
          <p:nvSpPr>
            <p:cNvPr id="35" name="TextBox 14"/>
            <p:cNvSpPr txBox="1"/>
            <p:nvPr/>
          </p:nvSpPr>
          <p:spPr>
            <a:xfrm>
              <a:off x="4659804" y="167160"/>
              <a:ext cx="12321194" cy="389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2"/>
                </a:lnSpc>
              </a:pPr>
              <a:endParaRPr lang="en-US" sz="1222" b="1" dirty="0">
                <a:solidFill>
                  <a:srgbClr val="00296B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36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06</a:t>
              </a:r>
            </a:p>
          </p:txBody>
        </p:sp>
        <p:sp>
          <p:nvSpPr>
            <p:cNvPr id="3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4" name="Group 63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65" name="Group 64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67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80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81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68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76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77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78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79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66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45304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C2509-DECD-FF18-A68A-2AC2E01ED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418" y="1051449"/>
            <a:ext cx="8763000" cy="1114770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th-TH" sz="15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2.2 ประกาศคณะกรรมการบริหารกองทุนพัฒนาบทบาทสตรี เรื่อง หลักเกณฑ์ วิธีการ และเงื่อนไข</a:t>
            </a:r>
            <a:br>
              <a:rPr lang="th-TH" sz="15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5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การพิจารณา ลดหรืองดเบี้ยปรับ/ดอกเบี้ยผิดนัดตามสัญญากู้ยืมเงินของกองทุนพัฒนาบทบาทสตรี</a:t>
            </a:r>
            <a:endParaRPr lang="en-US" sz="15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33" name="TextBox 7"/>
          <p:cNvSpPr txBox="1"/>
          <p:nvPr/>
        </p:nvSpPr>
        <p:spPr>
          <a:xfrm>
            <a:off x="216981" y="5442506"/>
            <a:ext cx="51669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000" b="1" dirty="0">
                <a:solidFill>
                  <a:schemeClr val="bg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เศรษฐกิจฐานรากมั่นคง ชุมชนเข้มแข็งอย่างยั่งยืน ด้วยหลักปรัชญาของเศรษฐกิจพอเพียง</a:t>
            </a:r>
          </a:p>
        </p:txBody>
      </p:sp>
      <p:sp>
        <p:nvSpPr>
          <p:cNvPr id="35" name="สี่เหลี่ยมผืนผ้ามุมมน 189"/>
          <p:cNvSpPr/>
          <p:nvPr/>
        </p:nvSpPr>
        <p:spPr>
          <a:xfrm>
            <a:off x="6027281" y="2216475"/>
            <a:ext cx="2984698" cy="358048"/>
          </a:xfrm>
          <a:prstGeom prst="roundRect">
            <a:avLst/>
          </a:prstGeom>
          <a:solidFill>
            <a:srgbClr val="D2E7EA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4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ข้อมูล ณ วันที่ 16 พฤษภาคม 2567</a:t>
            </a:r>
          </a:p>
        </p:txBody>
      </p:sp>
      <p:sp>
        <p:nvSpPr>
          <p:cNvPr id="32" name="สี่เหลี่ยมผืนผ้า: มุมมน 24">
            <a:extLst>
              <a:ext uri="{FF2B5EF4-FFF2-40B4-BE49-F238E27FC236}">
                <a16:creationId xmlns:a16="http://schemas.microsoft.com/office/drawing/2014/main" id="{D992C9EC-F489-4262-8A24-43469489E10F}"/>
              </a:ext>
            </a:extLst>
          </p:cNvPr>
          <p:cNvSpPr/>
          <p:nvPr/>
        </p:nvSpPr>
        <p:spPr>
          <a:xfrm>
            <a:off x="2463777" y="99704"/>
            <a:ext cx="5127241" cy="471525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20000"/>
              </a:lnSpc>
            </a:pPr>
            <a:r>
              <a:rPr lang="th-TH" sz="10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4.8 </a:t>
            </a:r>
            <a: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รายงานผลการดำเนินงานตามประกาศคณะกรรมการบริหารกองทุนพัฒนาบทบาทสตรี</a:t>
            </a:r>
            <a:b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ให้ความช่วยเหลือและบรรเทาความเดือดร้อนให้แก่ลูกหนี้</a:t>
            </a:r>
          </a:p>
          <a:p>
            <a:pPr algn="ctr">
              <a:lnSpc>
                <a:spcPct val="120000"/>
              </a:lnSpc>
            </a:pPr>
            <a:endParaRPr lang="en-GB" sz="1100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34" name="Group 5"/>
          <p:cNvGrpSpPr/>
          <p:nvPr/>
        </p:nvGrpSpPr>
        <p:grpSpPr>
          <a:xfrm>
            <a:off x="572552" y="285232"/>
            <a:ext cx="9017000" cy="530046"/>
            <a:chOff x="0" y="0"/>
            <a:chExt cx="21640800" cy="1272111"/>
          </a:xfrm>
        </p:grpSpPr>
        <p:sp>
          <p:nvSpPr>
            <p:cNvPr id="63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4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72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3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65" name="Group 10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70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1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66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67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69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68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9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aphicFrame>
        <p:nvGraphicFramePr>
          <p:cNvPr id="44" name="Table 5">
            <a:extLst>
              <a:ext uri="{FF2B5EF4-FFF2-40B4-BE49-F238E27FC236}">
                <a16:creationId xmlns:a16="http://schemas.microsoft.com/office/drawing/2014/main" id="{77080724-0CAC-EE56-183D-5B239514B667}"/>
              </a:ext>
            </a:extLst>
          </p:cNvPr>
          <p:cNvGraphicFramePr>
            <a:graphicFrameLocks noGrp="1"/>
          </p:cNvGraphicFramePr>
          <p:nvPr/>
        </p:nvGraphicFramePr>
        <p:xfrm>
          <a:off x="1325364" y="2868657"/>
          <a:ext cx="7412236" cy="1179178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3732904">
                  <a:extLst>
                    <a:ext uri="{9D8B030D-6E8A-4147-A177-3AD203B41FA5}">
                      <a16:colId xmlns:a16="http://schemas.microsoft.com/office/drawing/2014/main" val="2283681804"/>
                    </a:ext>
                  </a:extLst>
                </a:gridCol>
                <a:gridCol w="3679332">
                  <a:extLst>
                    <a:ext uri="{9D8B030D-6E8A-4147-A177-3AD203B41FA5}">
                      <a16:colId xmlns:a16="http://schemas.microsoft.com/office/drawing/2014/main" val="2764421394"/>
                    </a:ext>
                  </a:extLst>
                </a:gridCol>
              </a:tblGrid>
              <a:tr h="6619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ลูกหนี้ขอเข้าร่วมมาตรการ 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(โครงการ)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CDC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จำนวนเงินที่ได้รับชำระคืน </a:t>
                      </a:r>
                      <a:b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(บาท)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CD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02492"/>
                  </a:ext>
                </a:extLst>
              </a:tr>
              <a:tr h="5172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8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2,223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40,633,102.68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5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4357520"/>
                  </a:ext>
                </a:extLst>
              </a:tr>
            </a:tbl>
          </a:graphicData>
        </a:graphic>
      </p:graphicFrame>
      <p:grpSp>
        <p:nvGrpSpPr>
          <p:cNvPr id="55" name="Group 54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56" name="Group 55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8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75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76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9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60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61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62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74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57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96015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68480" y="5022029"/>
            <a:ext cx="2828018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anchor="ctr">
            <a:spAutoFit/>
          </a:bodyPr>
          <a:lstStyle/>
          <a:p>
            <a:r>
              <a:rPr lang="th-TH" sz="14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ข้อมูล ณ วันที่ 16 พฤษภาคม 2567</a:t>
            </a:r>
            <a:endParaRPr lang="th-TH"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D23196-60D8-FF7B-D452-5FDCCFD0E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302" y="1189146"/>
            <a:ext cx="9207500" cy="598594"/>
          </a:xfrm>
        </p:spPr>
        <p:txBody>
          <a:bodyPr>
            <a:noAutofit/>
          </a:bodyPr>
          <a:lstStyle/>
          <a:p>
            <a:pPr algn="ctr">
              <a:lnSpc>
                <a:spcPct val="130000"/>
              </a:lnSpc>
            </a:pPr>
            <a:r>
              <a:rPr lang="th-TH" sz="14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2.3 ประกาศคณะกรรมการบริหารกองทุนพัฒนาบทบาทสตรี เรื่อง หลักเกณฑ์ วิธีการ และเงื่อนไข</a:t>
            </a:r>
            <a:br>
              <a:rPr lang="th-TH" sz="14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4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เกี่ยวกับการลดอัตราดอกเบี้ยเงินกู้และอัตราดอกเบี้ยผิดนัดกองทุนพัฒนาบทบาทสตรี พ.ศ. 2566 </a:t>
            </a:r>
            <a:endParaRPr lang="en-US" sz="14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39" name="Group 5"/>
          <p:cNvGrpSpPr/>
          <p:nvPr/>
        </p:nvGrpSpPr>
        <p:grpSpPr>
          <a:xfrm>
            <a:off x="572552" y="285232"/>
            <a:ext cx="9017000" cy="530046"/>
            <a:chOff x="0" y="0"/>
            <a:chExt cx="21640800" cy="1272111"/>
          </a:xfrm>
        </p:grpSpPr>
        <p:sp>
          <p:nvSpPr>
            <p:cNvPr id="40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41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49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50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42" name="Group 10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47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8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43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44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70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45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" name="สี่เหลี่ยมผืนผ้า: มุมมน 24">
            <a:extLst>
              <a:ext uri="{FF2B5EF4-FFF2-40B4-BE49-F238E27FC236}">
                <a16:creationId xmlns:a16="http://schemas.microsoft.com/office/drawing/2014/main" id="{91A3E237-FD69-4D37-403B-5482EBFE3890}"/>
              </a:ext>
            </a:extLst>
          </p:cNvPr>
          <p:cNvSpPr/>
          <p:nvPr/>
        </p:nvSpPr>
        <p:spPr>
          <a:xfrm>
            <a:off x="2463777" y="99704"/>
            <a:ext cx="5127241" cy="471525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lnSpc>
                <a:spcPct val="120000"/>
              </a:lnSpc>
            </a:pPr>
            <a:r>
              <a:rPr lang="th-TH" sz="1000" b="1" dirty="0" smtClean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4.8 </a:t>
            </a:r>
            <a: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รายงานผลการดำเนินงานตามประกาศคณะกรรมการบริหารกองทุนพัฒนาบทบาทสตรี</a:t>
            </a:r>
            <a:b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</a:br>
            <a: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ให้ความช่วยเหลือและบรรเทาความเดือดร้อนให้แก่ลูกหนี้</a:t>
            </a:r>
          </a:p>
          <a:p>
            <a:pPr algn="ctr">
              <a:lnSpc>
                <a:spcPct val="120000"/>
              </a:lnSpc>
            </a:pPr>
            <a:endParaRPr lang="en-GB" sz="1100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62" name="Group 61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64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70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71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65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66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67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68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69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63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  <p:pic>
        <p:nvPicPr>
          <p:cNvPr id="5" name="รูปภาพ 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963" y="1934079"/>
            <a:ext cx="8558561" cy="280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801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72552" y="249130"/>
            <a:ext cx="9017000" cy="603268"/>
            <a:chOff x="0" y="-175733"/>
            <a:chExt cx="21640800" cy="1447844"/>
          </a:xfrm>
        </p:grpSpPr>
        <p:sp>
          <p:nvSpPr>
            <p:cNvPr id="6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71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Rectangle 33"/>
          <p:cNvSpPr/>
          <p:nvPr/>
        </p:nvSpPr>
        <p:spPr>
          <a:xfrm>
            <a:off x="919286" y="2640752"/>
            <a:ext cx="856297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h-TH" sz="2000" b="1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4.9 วาระการดำรงตำแหน่งของคณะกรรมการบริหารกองทุนพัฒนาบทบาทสตรี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8" name="Group 47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0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6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7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1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2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53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54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5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51384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roup 5"/>
          <p:cNvGrpSpPr/>
          <p:nvPr/>
        </p:nvGrpSpPr>
        <p:grpSpPr>
          <a:xfrm>
            <a:off x="582729" y="9132"/>
            <a:ext cx="9017000" cy="603268"/>
            <a:chOff x="0" y="-175733"/>
            <a:chExt cx="21640800" cy="1447844"/>
          </a:xfrm>
        </p:grpSpPr>
        <p:sp>
          <p:nvSpPr>
            <p:cNvPr id="114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15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123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24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16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121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22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17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4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เพื่อทราบ</a:t>
              </a:r>
            </a:p>
          </p:txBody>
        </p:sp>
        <p:sp>
          <p:nvSpPr>
            <p:cNvPr id="118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72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19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0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5" name="Group 124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126" name="Group 125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128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134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135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129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130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131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132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133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127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3423"/>
          <a:stretch/>
        </p:blipFill>
        <p:spPr>
          <a:xfrm>
            <a:off x="5443429" y="1802221"/>
            <a:ext cx="3537133" cy="23277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" b="3832"/>
          <a:stretch/>
        </p:blipFill>
        <p:spPr>
          <a:xfrm>
            <a:off x="1782660" y="770433"/>
            <a:ext cx="3477491" cy="4588976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2046850" y="91695"/>
            <a:ext cx="6044582" cy="299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h-TH" sz="105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4.9 วาระการดำรงตำแหน่งของคณะกรรมการบริหารกองทุนพัฒนาบทบาทสตรี</a:t>
            </a:r>
          </a:p>
        </p:txBody>
      </p:sp>
    </p:spTree>
    <p:extLst>
      <p:ext uri="{BB962C8B-B14F-4D97-AF65-F5344CB8AC3E}">
        <p14:creationId xmlns:p14="http://schemas.microsoft.com/office/powerpoint/2010/main" val="16385261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72552" y="322352"/>
            <a:ext cx="9017000" cy="530046"/>
            <a:chOff x="0" y="0"/>
            <a:chExt cx="21640800" cy="1272111"/>
          </a:xfrm>
        </p:grpSpPr>
        <p:sp>
          <p:nvSpPr>
            <p:cNvPr id="6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5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เพื่อพิจารณา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73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Rectangle 33"/>
          <p:cNvSpPr/>
          <p:nvPr/>
        </p:nvSpPr>
        <p:spPr>
          <a:xfrm>
            <a:off x="734418" y="2775353"/>
            <a:ext cx="901894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h-TH" sz="2000" b="1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5.1 การพิจารณาจัดสรรงบประมาณเงินอุดหนุน และเงินทุนหมุนเวียน</a:t>
            </a:r>
            <a:br>
              <a:rPr lang="th-TH" sz="2000" b="1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2000" b="1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กองทุนพัฒนาบทบาทสตรี  ประจำปีงบประมาณ พ.ศ. 2567 (เพิ่มเติม)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8" name="Group 47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0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6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7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1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2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53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54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5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51476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0" y="1537716"/>
            <a:ext cx="7222081" cy="428625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6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งบประมาณตามแผนการดำเนินงานและแผนการใช้</a:t>
            </a:r>
            <a:r>
              <a:rPr lang="th-TH" sz="1600" b="1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จ่าย</a:t>
            </a:r>
            <a:r>
              <a:rPr lang="th-TH" sz="1600" b="1" smtClean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งบประมาณฯ </a:t>
            </a:r>
            <a:r>
              <a:rPr lang="th-TH" sz="1600" b="1" dirty="0">
                <a:solidFill>
                  <a:schemeClr val="tx1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พ.ศ. 2567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04172" y="2261638"/>
            <a:ext cx="9366548" cy="1746361"/>
            <a:chOff x="190972" y="1808512"/>
            <a:chExt cx="9850334" cy="1780431"/>
          </a:xfrm>
        </p:grpSpPr>
        <p:grpSp>
          <p:nvGrpSpPr>
            <p:cNvPr id="35" name="Google Shape;351;p21"/>
            <p:cNvGrpSpPr/>
            <p:nvPr/>
          </p:nvGrpSpPr>
          <p:grpSpPr>
            <a:xfrm>
              <a:off x="190972" y="1856266"/>
              <a:ext cx="2147825" cy="1700935"/>
              <a:chOff x="3141938" y="1255000"/>
              <a:chExt cx="1508666" cy="1509045"/>
            </a:xfrm>
          </p:grpSpPr>
          <p:sp>
            <p:nvSpPr>
              <p:cNvPr id="36" name="Google Shape;352;p21"/>
              <p:cNvSpPr/>
              <p:nvPr/>
            </p:nvSpPr>
            <p:spPr>
              <a:xfrm>
                <a:off x="3141938" y="1255000"/>
                <a:ext cx="1508666" cy="1509045"/>
              </a:xfrm>
              <a:custGeom>
                <a:avLst/>
                <a:gdLst/>
                <a:ahLst/>
                <a:cxnLst/>
                <a:rect l="l" t="t" r="r" b="b"/>
                <a:pathLst>
                  <a:path w="47686" h="47698" extrusionOk="0">
                    <a:moveTo>
                      <a:pt x="1" y="1"/>
                    </a:moveTo>
                    <a:lnTo>
                      <a:pt x="1" y="47697"/>
                    </a:lnTo>
                    <a:lnTo>
                      <a:pt x="47685" y="47697"/>
                    </a:lnTo>
                    <a:lnTo>
                      <a:pt x="47685" y="1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76188" tIns="76188" rIns="76188" bIns="76188" anchor="ctr" anchorCtr="0">
                <a:noAutofit/>
              </a:bodyPr>
              <a:lstStyle/>
              <a:p>
                <a:endParaRPr sz="2083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  <p:sp>
            <p:nvSpPr>
              <p:cNvPr id="37" name="Google Shape;353;p21"/>
              <p:cNvSpPr/>
              <p:nvPr/>
            </p:nvSpPr>
            <p:spPr>
              <a:xfrm>
                <a:off x="3255706" y="1331088"/>
                <a:ext cx="772240" cy="1014836"/>
              </a:xfrm>
              <a:custGeom>
                <a:avLst/>
                <a:gdLst/>
                <a:ahLst/>
                <a:cxnLst/>
                <a:rect l="l" t="t" r="r" b="b"/>
                <a:pathLst>
                  <a:path w="24409" h="32077" extrusionOk="0">
                    <a:moveTo>
                      <a:pt x="22706" y="1"/>
                    </a:moveTo>
                    <a:lnTo>
                      <a:pt x="22396" y="287"/>
                    </a:lnTo>
                    <a:lnTo>
                      <a:pt x="23551" y="1418"/>
                    </a:lnTo>
                    <a:lnTo>
                      <a:pt x="1" y="1418"/>
                    </a:lnTo>
                    <a:lnTo>
                      <a:pt x="1" y="32076"/>
                    </a:lnTo>
                    <a:lnTo>
                      <a:pt x="441" y="32076"/>
                    </a:lnTo>
                    <a:lnTo>
                      <a:pt x="441" y="1858"/>
                    </a:lnTo>
                    <a:lnTo>
                      <a:pt x="23551" y="1858"/>
                    </a:lnTo>
                    <a:lnTo>
                      <a:pt x="22396" y="3049"/>
                    </a:lnTo>
                    <a:lnTo>
                      <a:pt x="22706" y="3382"/>
                    </a:lnTo>
                    <a:lnTo>
                      <a:pt x="24408" y="1691"/>
                    </a:lnTo>
                    <a:lnTo>
                      <a:pt x="22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76188" tIns="76188" rIns="76188" bIns="76188" anchor="ctr" anchorCtr="0">
                <a:noAutofit/>
              </a:bodyPr>
              <a:lstStyle/>
              <a:p>
                <a:endParaRPr sz="2083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  <p:sp>
            <p:nvSpPr>
              <p:cNvPr id="38" name="Google Shape;354;p21"/>
              <p:cNvSpPr/>
              <p:nvPr/>
            </p:nvSpPr>
            <p:spPr>
              <a:xfrm>
                <a:off x="3141938" y="2678875"/>
                <a:ext cx="1508666" cy="85168"/>
              </a:xfrm>
              <a:custGeom>
                <a:avLst/>
                <a:gdLst/>
                <a:ahLst/>
                <a:cxnLst/>
                <a:rect l="l" t="t" r="r" b="b"/>
                <a:pathLst>
                  <a:path w="47686" h="2692" extrusionOk="0">
                    <a:moveTo>
                      <a:pt x="1" y="0"/>
                    </a:moveTo>
                    <a:lnTo>
                      <a:pt x="1" y="2691"/>
                    </a:lnTo>
                    <a:lnTo>
                      <a:pt x="47685" y="2691"/>
                    </a:lnTo>
                    <a:lnTo>
                      <a:pt x="476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76188" tIns="76188" rIns="76188" bIns="76188" anchor="ctr" anchorCtr="0">
                <a:noAutofit/>
              </a:bodyPr>
              <a:lstStyle/>
              <a:p>
                <a:endParaRPr sz="2083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  <p:sp>
            <p:nvSpPr>
              <p:cNvPr id="39" name="Google Shape;355;p21"/>
              <p:cNvSpPr txBox="1"/>
              <p:nvPr/>
            </p:nvSpPr>
            <p:spPr>
              <a:xfrm>
                <a:off x="3255706" y="2018848"/>
                <a:ext cx="1394898" cy="42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6188" tIns="76188" rIns="76188" bIns="76188" anchor="ctr" anchorCtr="0">
                <a:noAutofit/>
              </a:bodyPr>
              <a:lstStyle/>
              <a:p>
                <a:pPr algn="ctr"/>
                <a:r>
                  <a:rPr lang="th-TH" sz="1600" b="1" dirty="0">
                    <a:latin typeface="Chulabhorn Likit Text" panose="00000500000000000000" pitchFamily="50" charset="-34"/>
                    <a:ea typeface="Fira Sans Extra Condensed Medium"/>
                    <a:cs typeface="Chulabhorn Likit Text" panose="00000500000000000000" pitchFamily="50" charset="-34"/>
                    <a:sym typeface="Fira Sans Extra Condensed Medium"/>
                  </a:rPr>
                  <a:t>286,</a:t>
                </a:r>
                <a:r>
                  <a:rPr lang="en-US" sz="1600" b="1" dirty="0">
                    <a:latin typeface="Chulabhorn Likit Text" panose="00000500000000000000" pitchFamily="50" charset="-34"/>
                    <a:ea typeface="Fira Sans Extra Condensed Medium"/>
                    <a:cs typeface="Chulabhorn Likit Text" panose="00000500000000000000" pitchFamily="50" charset="-34"/>
                    <a:sym typeface="Fira Sans Extra Condensed Medium"/>
                  </a:rPr>
                  <a:t>401,686</a:t>
                </a:r>
                <a:r>
                  <a:rPr lang="th-TH" sz="1600" b="1" dirty="0">
                    <a:latin typeface="Chulabhorn Likit Text" panose="00000500000000000000" pitchFamily="50" charset="-34"/>
                    <a:ea typeface="Fira Sans Extra Condensed Medium"/>
                    <a:cs typeface="Chulabhorn Likit Text" panose="00000500000000000000" pitchFamily="50" charset="-34"/>
                    <a:sym typeface="Fira Sans Extra Condensed Medium"/>
                  </a:rPr>
                  <a:t> บาท</a:t>
                </a:r>
                <a:endParaRPr sz="1600" b="1" dirty="0">
                  <a:latin typeface="Chulabhorn Likit Text" panose="00000500000000000000" pitchFamily="50" charset="-34"/>
                  <a:ea typeface="Fira Sans Extra Condensed Medium"/>
                  <a:cs typeface="Chulabhorn Likit Text" panose="00000500000000000000" pitchFamily="50" charset="-34"/>
                  <a:sym typeface="Fira Sans Extra Condensed Medium"/>
                </a:endParaRPr>
              </a:p>
            </p:txBody>
          </p:sp>
          <p:sp>
            <p:nvSpPr>
              <p:cNvPr id="40" name="Google Shape;356;p21"/>
              <p:cNvSpPr txBox="1"/>
              <p:nvPr/>
            </p:nvSpPr>
            <p:spPr>
              <a:xfrm>
                <a:off x="3297021" y="1497077"/>
                <a:ext cx="1198500" cy="42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6188" tIns="76188" rIns="76188" bIns="76188" anchor="ctr" anchorCtr="0">
                <a:noAutofit/>
              </a:bodyPr>
              <a:lstStyle/>
              <a:p>
                <a:pPr algn="ctr"/>
                <a:r>
                  <a:rPr lang="th-TH" sz="2083" dirty="0">
                    <a:solidFill>
                      <a:schemeClr val="accent5">
                        <a:lumMod val="50000"/>
                      </a:schemeClr>
                    </a:solidFill>
                    <a:latin typeface="Chulabhorn Likit Text" panose="00000500000000000000" pitchFamily="50" charset="-34"/>
                    <a:ea typeface="Fira Sans Extra Condensed Medium"/>
                    <a:cs typeface="Chulabhorn Likit Text" panose="00000500000000000000" pitchFamily="50" charset="-34"/>
                    <a:sym typeface="Fira Sans Extra Condensed Medium"/>
                  </a:rPr>
                  <a:t>งบบริหาร</a:t>
                </a:r>
                <a:endParaRPr sz="2083" dirty="0">
                  <a:solidFill>
                    <a:schemeClr val="accent5">
                      <a:lumMod val="50000"/>
                    </a:schemeClr>
                  </a:solidFill>
                  <a:latin typeface="Chulabhorn Likit Text" panose="00000500000000000000" pitchFamily="50" charset="-34"/>
                  <a:ea typeface="Fira Sans Extra Condensed Medium"/>
                  <a:cs typeface="Chulabhorn Likit Text" panose="00000500000000000000" pitchFamily="50" charset="-34"/>
                  <a:sym typeface="Fira Sans Extra Condensed Medium"/>
                </a:endParaRPr>
              </a:p>
            </p:txBody>
          </p:sp>
        </p:grpSp>
        <p:grpSp>
          <p:nvGrpSpPr>
            <p:cNvPr id="41" name="Google Shape;357;p21"/>
            <p:cNvGrpSpPr/>
            <p:nvPr/>
          </p:nvGrpSpPr>
          <p:grpSpPr>
            <a:xfrm>
              <a:off x="2595444" y="1819026"/>
              <a:ext cx="2294140" cy="1769917"/>
              <a:chOff x="5033161" y="1255000"/>
              <a:chExt cx="1509014" cy="1509045"/>
            </a:xfrm>
          </p:grpSpPr>
          <p:sp>
            <p:nvSpPr>
              <p:cNvPr id="42" name="Google Shape;358;p21"/>
              <p:cNvSpPr/>
              <p:nvPr/>
            </p:nvSpPr>
            <p:spPr>
              <a:xfrm>
                <a:off x="5033161" y="1255000"/>
                <a:ext cx="1509014" cy="1509045"/>
              </a:xfrm>
              <a:custGeom>
                <a:avLst/>
                <a:gdLst/>
                <a:ahLst/>
                <a:cxnLst/>
                <a:rect l="l" t="t" r="r" b="b"/>
                <a:pathLst>
                  <a:path w="47697" h="47698" extrusionOk="0">
                    <a:moveTo>
                      <a:pt x="0" y="1"/>
                    </a:moveTo>
                    <a:lnTo>
                      <a:pt x="0" y="47697"/>
                    </a:lnTo>
                    <a:lnTo>
                      <a:pt x="47697" y="47697"/>
                    </a:lnTo>
                    <a:lnTo>
                      <a:pt x="47697" y="1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76188" tIns="76188" rIns="76188" bIns="76188" anchor="ctr" anchorCtr="0">
                <a:noAutofit/>
              </a:bodyPr>
              <a:lstStyle/>
              <a:p>
                <a:endParaRPr sz="2083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  <p:sp>
            <p:nvSpPr>
              <p:cNvPr id="43" name="Google Shape;359;p21"/>
              <p:cNvSpPr/>
              <p:nvPr/>
            </p:nvSpPr>
            <p:spPr>
              <a:xfrm>
                <a:off x="5033161" y="2678875"/>
                <a:ext cx="1509014" cy="85168"/>
              </a:xfrm>
              <a:custGeom>
                <a:avLst/>
                <a:gdLst/>
                <a:ahLst/>
                <a:cxnLst/>
                <a:rect l="l" t="t" r="r" b="b"/>
                <a:pathLst>
                  <a:path w="47697" h="2692" extrusionOk="0">
                    <a:moveTo>
                      <a:pt x="0" y="0"/>
                    </a:moveTo>
                    <a:lnTo>
                      <a:pt x="0" y="2691"/>
                    </a:lnTo>
                    <a:lnTo>
                      <a:pt x="47697" y="2691"/>
                    </a:lnTo>
                    <a:lnTo>
                      <a:pt x="4769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76188" tIns="76188" rIns="76188" bIns="76188" anchor="ctr" anchorCtr="0">
                <a:noAutofit/>
              </a:bodyPr>
              <a:lstStyle/>
              <a:p>
                <a:endParaRPr sz="2083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  <p:sp>
            <p:nvSpPr>
              <p:cNvPr id="44" name="Google Shape;360;p21"/>
              <p:cNvSpPr/>
              <p:nvPr/>
            </p:nvSpPr>
            <p:spPr>
              <a:xfrm>
                <a:off x="5146929" y="1331088"/>
                <a:ext cx="772208" cy="1014836"/>
              </a:xfrm>
              <a:custGeom>
                <a:avLst/>
                <a:gdLst/>
                <a:ahLst/>
                <a:cxnLst/>
                <a:rect l="l" t="t" r="r" b="b"/>
                <a:pathLst>
                  <a:path w="24408" h="32077" extrusionOk="0">
                    <a:moveTo>
                      <a:pt x="22705" y="1"/>
                    </a:moveTo>
                    <a:lnTo>
                      <a:pt x="22396" y="287"/>
                    </a:lnTo>
                    <a:lnTo>
                      <a:pt x="23551" y="1418"/>
                    </a:lnTo>
                    <a:lnTo>
                      <a:pt x="0" y="1418"/>
                    </a:lnTo>
                    <a:lnTo>
                      <a:pt x="0" y="32076"/>
                    </a:lnTo>
                    <a:lnTo>
                      <a:pt x="441" y="32076"/>
                    </a:lnTo>
                    <a:lnTo>
                      <a:pt x="441" y="1858"/>
                    </a:lnTo>
                    <a:lnTo>
                      <a:pt x="23551" y="1858"/>
                    </a:lnTo>
                    <a:lnTo>
                      <a:pt x="22396" y="3049"/>
                    </a:lnTo>
                    <a:lnTo>
                      <a:pt x="22705" y="3382"/>
                    </a:lnTo>
                    <a:lnTo>
                      <a:pt x="24408" y="1691"/>
                    </a:lnTo>
                    <a:lnTo>
                      <a:pt x="2270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76188" tIns="76188" rIns="76188" bIns="76188" anchor="ctr" anchorCtr="0">
                <a:noAutofit/>
              </a:bodyPr>
              <a:lstStyle/>
              <a:p>
                <a:endParaRPr sz="2083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  <p:sp>
            <p:nvSpPr>
              <p:cNvPr id="45" name="Google Shape;361;p21"/>
              <p:cNvSpPr txBox="1"/>
              <p:nvPr/>
            </p:nvSpPr>
            <p:spPr>
              <a:xfrm>
                <a:off x="5188417" y="2018848"/>
                <a:ext cx="1353758" cy="42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6188" tIns="76188" rIns="76188" bIns="76188" anchor="ctr" anchorCtr="0">
                <a:noAutofit/>
              </a:bodyPr>
              <a:lstStyle/>
              <a:p>
                <a:pPr algn="ctr"/>
                <a:r>
                  <a:rPr lang="th-TH" sz="1600" b="1" dirty="0">
                    <a:latin typeface="Chulabhorn Likit Text" panose="00000500000000000000" pitchFamily="50" charset="-34"/>
                    <a:ea typeface="Fira Sans Extra Condensed Medium"/>
                    <a:cs typeface="Chulabhorn Likit Text" panose="00000500000000000000" pitchFamily="50" charset="-34"/>
                    <a:sym typeface="Fira Sans Extra Condensed Medium"/>
                  </a:rPr>
                  <a:t>70,000,000 บาท</a:t>
                </a:r>
                <a:endParaRPr sz="1600" b="1" dirty="0">
                  <a:latin typeface="Chulabhorn Likit Text" panose="00000500000000000000" pitchFamily="50" charset="-34"/>
                  <a:ea typeface="Fira Sans Extra Condensed Medium"/>
                  <a:cs typeface="Chulabhorn Likit Text" panose="00000500000000000000" pitchFamily="50" charset="-34"/>
                  <a:sym typeface="Fira Sans Extra Condensed Medium"/>
                </a:endParaRPr>
              </a:p>
            </p:txBody>
          </p:sp>
          <p:sp>
            <p:nvSpPr>
              <p:cNvPr id="46" name="Google Shape;362;p21"/>
              <p:cNvSpPr txBox="1"/>
              <p:nvPr/>
            </p:nvSpPr>
            <p:spPr>
              <a:xfrm>
                <a:off x="5266046" y="1551204"/>
                <a:ext cx="1198500" cy="42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6188" tIns="76188" rIns="76188" bIns="76188" anchor="ctr" anchorCtr="0">
                <a:noAutofit/>
              </a:bodyPr>
              <a:lstStyle/>
              <a:p>
                <a:pPr algn="ctr"/>
                <a:r>
                  <a:rPr lang="th-TH" sz="2083" dirty="0">
                    <a:solidFill>
                      <a:schemeClr val="accent2">
                        <a:lumMod val="50000"/>
                      </a:schemeClr>
                    </a:solidFill>
                    <a:latin typeface="Chulabhorn Likit Text" panose="00000500000000000000" pitchFamily="50" charset="-34"/>
                    <a:ea typeface="Fira Sans Extra Condensed Medium"/>
                    <a:cs typeface="Chulabhorn Likit Text" panose="00000500000000000000" pitchFamily="50" charset="-34"/>
                    <a:sym typeface="Fira Sans Extra Condensed Medium"/>
                  </a:rPr>
                  <a:t>เงินอุดหนุน</a:t>
                </a:r>
                <a:endParaRPr sz="2083" dirty="0">
                  <a:solidFill>
                    <a:schemeClr val="accent2">
                      <a:lumMod val="50000"/>
                    </a:schemeClr>
                  </a:solidFill>
                  <a:latin typeface="Chulabhorn Likit Text" panose="00000500000000000000" pitchFamily="50" charset="-34"/>
                  <a:ea typeface="Fira Sans Extra Condensed Medium"/>
                  <a:cs typeface="Chulabhorn Likit Text" panose="00000500000000000000" pitchFamily="50" charset="-34"/>
                  <a:sym typeface="Fira Sans Extra Condensed Medium"/>
                </a:endParaRPr>
              </a:p>
            </p:txBody>
          </p:sp>
        </p:grpSp>
        <p:sp>
          <p:nvSpPr>
            <p:cNvPr id="54" name="Google Shape;370;p21"/>
            <p:cNvSpPr/>
            <p:nvPr/>
          </p:nvSpPr>
          <p:spPr>
            <a:xfrm>
              <a:off x="7675356" y="1818124"/>
              <a:ext cx="2299887" cy="1770567"/>
            </a:xfrm>
            <a:custGeom>
              <a:avLst/>
              <a:gdLst/>
              <a:ahLst/>
              <a:cxnLst/>
              <a:rect l="l" t="t" r="r" b="b"/>
              <a:pathLst>
                <a:path w="47686" h="47698" extrusionOk="0">
                  <a:moveTo>
                    <a:pt x="1" y="1"/>
                  </a:moveTo>
                  <a:lnTo>
                    <a:pt x="1" y="47697"/>
                  </a:lnTo>
                  <a:lnTo>
                    <a:pt x="47685" y="47697"/>
                  </a:lnTo>
                  <a:lnTo>
                    <a:pt x="47685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76188" tIns="76188" rIns="76188" bIns="76188" anchor="ctr" anchorCtr="0">
              <a:noAutofit/>
            </a:bodyPr>
            <a:lstStyle/>
            <a:p>
              <a:endParaRPr sz="2083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5" name="Google Shape;371;p21"/>
            <p:cNvSpPr/>
            <p:nvPr/>
          </p:nvSpPr>
          <p:spPr>
            <a:xfrm>
              <a:off x="7848790" y="1907398"/>
              <a:ext cx="1177242" cy="1190710"/>
            </a:xfrm>
            <a:custGeom>
              <a:avLst/>
              <a:gdLst/>
              <a:ahLst/>
              <a:cxnLst/>
              <a:rect l="l" t="t" r="r" b="b"/>
              <a:pathLst>
                <a:path w="24409" h="32077" extrusionOk="0">
                  <a:moveTo>
                    <a:pt x="22706" y="1"/>
                  </a:moveTo>
                  <a:lnTo>
                    <a:pt x="22396" y="287"/>
                  </a:lnTo>
                  <a:lnTo>
                    <a:pt x="23551" y="1418"/>
                  </a:lnTo>
                  <a:lnTo>
                    <a:pt x="1" y="1418"/>
                  </a:lnTo>
                  <a:lnTo>
                    <a:pt x="1" y="32076"/>
                  </a:lnTo>
                  <a:lnTo>
                    <a:pt x="441" y="32076"/>
                  </a:lnTo>
                  <a:lnTo>
                    <a:pt x="441" y="1858"/>
                  </a:lnTo>
                  <a:lnTo>
                    <a:pt x="23551" y="1858"/>
                  </a:lnTo>
                  <a:lnTo>
                    <a:pt x="22396" y="3049"/>
                  </a:lnTo>
                  <a:lnTo>
                    <a:pt x="22706" y="3382"/>
                  </a:lnTo>
                  <a:lnTo>
                    <a:pt x="24408" y="1691"/>
                  </a:lnTo>
                  <a:lnTo>
                    <a:pt x="22706" y="1"/>
                  </a:lnTo>
                  <a:close/>
                </a:path>
              </a:pathLst>
            </a:custGeom>
            <a:solidFill>
              <a:srgbClr val="E8ABB5"/>
            </a:solidFill>
            <a:ln>
              <a:noFill/>
            </a:ln>
          </p:spPr>
          <p:txBody>
            <a:bodyPr spcFirstLastPara="1" wrap="square" lIns="76188" tIns="76188" rIns="76188" bIns="76188" anchor="ctr" anchorCtr="0">
              <a:noAutofit/>
            </a:bodyPr>
            <a:lstStyle/>
            <a:p>
              <a:endParaRPr sz="2083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6" name="Google Shape;372;p21"/>
            <p:cNvSpPr/>
            <p:nvPr/>
          </p:nvSpPr>
          <p:spPr>
            <a:xfrm>
              <a:off x="7675356" y="3488761"/>
              <a:ext cx="2299887" cy="99928"/>
            </a:xfrm>
            <a:custGeom>
              <a:avLst/>
              <a:gdLst/>
              <a:ahLst/>
              <a:cxnLst/>
              <a:rect l="l" t="t" r="r" b="b"/>
              <a:pathLst>
                <a:path w="47686" h="2692" extrusionOk="0">
                  <a:moveTo>
                    <a:pt x="1" y="0"/>
                  </a:moveTo>
                  <a:lnTo>
                    <a:pt x="1" y="2691"/>
                  </a:lnTo>
                  <a:lnTo>
                    <a:pt x="47685" y="2691"/>
                  </a:lnTo>
                  <a:lnTo>
                    <a:pt x="47685" y="0"/>
                  </a:lnTo>
                  <a:close/>
                </a:path>
              </a:pathLst>
            </a:custGeom>
            <a:solidFill>
              <a:srgbClr val="E8ABB5"/>
            </a:solidFill>
            <a:ln>
              <a:noFill/>
            </a:ln>
          </p:spPr>
          <p:txBody>
            <a:bodyPr spcFirstLastPara="1" wrap="square" lIns="76188" tIns="76188" rIns="76188" bIns="76188" anchor="ctr" anchorCtr="0">
              <a:noAutofit/>
            </a:bodyPr>
            <a:lstStyle/>
            <a:p>
              <a:endParaRPr sz="2083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7" name="Google Shape;373;p21"/>
            <p:cNvSpPr txBox="1"/>
            <p:nvPr/>
          </p:nvSpPr>
          <p:spPr>
            <a:xfrm>
              <a:off x="7848863" y="2703733"/>
              <a:ext cx="2192443" cy="5040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188" tIns="76188" rIns="76188" bIns="76188" anchor="ctr" anchorCtr="0">
              <a:noAutofit/>
            </a:bodyPr>
            <a:lstStyle/>
            <a:p>
              <a:pPr algn="ctr"/>
              <a:r>
                <a:rPr lang="th-TH" sz="1600" b="1" dirty="0">
                  <a:latin typeface="Chulabhorn Likit Text" panose="00000500000000000000" pitchFamily="50" charset="-34"/>
                  <a:ea typeface="Fira Sans Extra Condensed Medium"/>
                  <a:cs typeface="Chulabhorn Likit Text" panose="00000500000000000000" pitchFamily="50" charset="-34"/>
                  <a:sym typeface="Fira Sans Extra Condensed Medium"/>
                </a:rPr>
                <a:t>1,338,401,686 บาท</a:t>
              </a:r>
              <a:endParaRPr sz="1600" b="1" dirty="0">
                <a:latin typeface="Chulabhorn Likit Text" panose="00000500000000000000" pitchFamily="50" charset="-34"/>
                <a:ea typeface="Fira Sans Extra Condensed Medium"/>
                <a:cs typeface="Chulabhorn Likit Text" panose="00000500000000000000" pitchFamily="50" charset="-34"/>
                <a:sym typeface="Fira Sans Extra Condensed Medium"/>
              </a:endParaRPr>
            </a:p>
          </p:txBody>
        </p:sp>
        <p:sp>
          <p:nvSpPr>
            <p:cNvPr id="58" name="Google Shape;374;p21"/>
            <p:cNvSpPr txBox="1"/>
            <p:nvPr/>
          </p:nvSpPr>
          <p:spPr>
            <a:xfrm>
              <a:off x="7962195" y="2129125"/>
              <a:ext cx="1965782" cy="5040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188" tIns="76188" rIns="76188" bIns="76188" anchor="ctr" anchorCtr="0">
              <a:noAutofit/>
            </a:bodyPr>
            <a:lstStyle/>
            <a:p>
              <a:pPr algn="ctr"/>
              <a:r>
                <a:rPr lang="th-TH" sz="2000" dirty="0">
                  <a:solidFill>
                    <a:schemeClr val="accent6">
                      <a:lumMod val="50000"/>
                    </a:schemeClr>
                  </a:solidFill>
                  <a:latin typeface="Chulabhorn Likit Text" panose="00000500000000000000" pitchFamily="50" charset="-34"/>
                  <a:ea typeface="Fira Sans Extra Condensed Medium"/>
                  <a:cs typeface="Chulabhorn Likit Text" panose="00000500000000000000" pitchFamily="50" charset="-34"/>
                  <a:sym typeface="Fira Sans Extra Condensed Medium"/>
                </a:rPr>
                <a:t>วงเงิน</a:t>
              </a:r>
              <a:br>
                <a:rPr lang="th-TH" sz="2000" dirty="0">
                  <a:solidFill>
                    <a:schemeClr val="accent6">
                      <a:lumMod val="50000"/>
                    </a:schemeClr>
                  </a:solidFill>
                  <a:latin typeface="Chulabhorn Likit Text" panose="00000500000000000000" pitchFamily="50" charset="-34"/>
                  <a:ea typeface="Fira Sans Extra Condensed Medium"/>
                  <a:cs typeface="Chulabhorn Likit Text" panose="00000500000000000000" pitchFamily="50" charset="-34"/>
                  <a:sym typeface="Fira Sans Extra Condensed Medium"/>
                </a:rPr>
              </a:br>
              <a:r>
                <a:rPr lang="th-TH" sz="2000" dirty="0">
                  <a:solidFill>
                    <a:schemeClr val="accent6">
                      <a:lumMod val="50000"/>
                    </a:schemeClr>
                  </a:solidFill>
                  <a:latin typeface="Chulabhorn Likit Text" panose="00000500000000000000" pitchFamily="50" charset="-34"/>
                  <a:ea typeface="Fira Sans Extra Condensed Medium"/>
                  <a:cs typeface="Chulabhorn Likit Text" panose="00000500000000000000" pitchFamily="50" charset="-34"/>
                  <a:sym typeface="Fira Sans Extra Condensed Medium"/>
                </a:rPr>
                <a:t>งบประมาณรวม</a:t>
              </a:r>
              <a:endParaRPr sz="2000" dirty="0">
                <a:solidFill>
                  <a:schemeClr val="accent6">
                    <a:lumMod val="50000"/>
                  </a:schemeClr>
                </a:solidFill>
                <a:latin typeface="Chulabhorn Likit Text" panose="00000500000000000000" pitchFamily="50" charset="-34"/>
                <a:ea typeface="Fira Sans Extra Condensed Medium"/>
                <a:cs typeface="Chulabhorn Likit Text" panose="00000500000000000000" pitchFamily="50" charset="-34"/>
                <a:sym typeface="Fira Sans Extra Condensed Medium"/>
              </a:endParaRPr>
            </a:p>
          </p:txBody>
        </p:sp>
        <p:grpSp>
          <p:nvGrpSpPr>
            <p:cNvPr id="82" name="Google Shape;369;p21"/>
            <p:cNvGrpSpPr/>
            <p:nvPr/>
          </p:nvGrpSpPr>
          <p:grpSpPr>
            <a:xfrm>
              <a:off x="5183982" y="1808512"/>
              <a:ext cx="2383927" cy="1770567"/>
              <a:chOff x="3141938" y="3097009"/>
              <a:chExt cx="1563794" cy="1509045"/>
            </a:xfrm>
          </p:grpSpPr>
          <p:sp>
            <p:nvSpPr>
              <p:cNvPr id="83" name="Google Shape;370;p21"/>
              <p:cNvSpPr/>
              <p:nvPr/>
            </p:nvSpPr>
            <p:spPr>
              <a:xfrm>
                <a:off x="3141938" y="3097009"/>
                <a:ext cx="1508666" cy="1509045"/>
              </a:xfrm>
              <a:custGeom>
                <a:avLst/>
                <a:gdLst/>
                <a:ahLst/>
                <a:cxnLst/>
                <a:rect l="l" t="t" r="r" b="b"/>
                <a:pathLst>
                  <a:path w="47686" h="47698" extrusionOk="0">
                    <a:moveTo>
                      <a:pt x="1" y="1"/>
                    </a:moveTo>
                    <a:lnTo>
                      <a:pt x="1" y="47697"/>
                    </a:lnTo>
                    <a:lnTo>
                      <a:pt x="47685" y="47697"/>
                    </a:lnTo>
                    <a:lnTo>
                      <a:pt x="47685" y="1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76188" tIns="76188" rIns="76188" bIns="76188" anchor="ctr" anchorCtr="0">
                <a:noAutofit/>
              </a:bodyPr>
              <a:lstStyle/>
              <a:p>
                <a:endParaRPr sz="2083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  <p:sp>
            <p:nvSpPr>
              <p:cNvPr id="84" name="Google Shape;371;p21"/>
              <p:cNvSpPr/>
              <p:nvPr/>
            </p:nvSpPr>
            <p:spPr>
              <a:xfrm>
                <a:off x="3255706" y="3173097"/>
                <a:ext cx="772240" cy="1014836"/>
              </a:xfrm>
              <a:custGeom>
                <a:avLst/>
                <a:gdLst/>
                <a:ahLst/>
                <a:cxnLst/>
                <a:rect l="l" t="t" r="r" b="b"/>
                <a:pathLst>
                  <a:path w="24409" h="32077" extrusionOk="0">
                    <a:moveTo>
                      <a:pt x="22706" y="1"/>
                    </a:moveTo>
                    <a:lnTo>
                      <a:pt x="22396" y="287"/>
                    </a:lnTo>
                    <a:lnTo>
                      <a:pt x="23551" y="1418"/>
                    </a:lnTo>
                    <a:lnTo>
                      <a:pt x="1" y="1418"/>
                    </a:lnTo>
                    <a:lnTo>
                      <a:pt x="1" y="32076"/>
                    </a:lnTo>
                    <a:lnTo>
                      <a:pt x="441" y="32076"/>
                    </a:lnTo>
                    <a:lnTo>
                      <a:pt x="441" y="1858"/>
                    </a:lnTo>
                    <a:lnTo>
                      <a:pt x="23551" y="1858"/>
                    </a:lnTo>
                    <a:lnTo>
                      <a:pt x="22396" y="3049"/>
                    </a:lnTo>
                    <a:lnTo>
                      <a:pt x="22706" y="3382"/>
                    </a:lnTo>
                    <a:lnTo>
                      <a:pt x="24408" y="1691"/>
                    </a:lnTo>
                    <a:lnTo>
                      <a:pt x="2270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76188" tIns="76188" rIns="76188" bIns="76188" anchor="ctr" anchorCtr="0">
                <a:noAutofit/>
              </a:bodyPr>
              <a:lstStyle/>
              <a:p>
                <a:endParaRPr sz="2083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  <p:sp>
            <p:nvSpPr>
              <p:cNvPr id="85" name="Google Shape;372;p21"/>
              <p:cNvSpPr/>
              <p:nvPr/>
            </p:nvSpPr>
            <p:spPr>
              <a:xfrm>
                <a:off x="3141938" y="4520884"/>
                <a:ext cx="1508666" cy="85168"/>
              </a:xfrm>
              <a:custGeom>
                <a:avLst/>
                <a:gdLst/>
                <a:ahLst/>
                <a:cxnLst/>
                <a:rect l="l" t="t" r="r" b="b"/>
                <a:pathLst>
                  <a:path w="47686" h="2692" extrusionOk="0">
                    <a:moveTo>
                      <a:pt x="1" y="0"/>
                    </a:moveTo>
                    <a:lnTo>
                      <a:pt x="1" y="2691"/>
                    </a:lnTo>
                    <a:lnTo>
                      <a:pt x="47685" y="2691"/>
                    </a:lnTo>
                    <a:lnTo>
                      <a:pt x="4768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76188" tIns="76188" rIns="76188" bIns="76188" anchor="ctr" anchorCtr="0">
                <a:noAutofit/>
              </a:bodyPr>
              <a:lstStyle/>
              <a:p>
                <a:endParaRPr sz="2083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  <p:sp>
            <p:nvSpPr>
              <p:cNvPr id="86" name="Google Shape;373;p21"/>
              <p:cNvSpPr txBox="1"/>
              <p:nvPr/>
            </p:nvSpPr>
            <p:spPr>
              <a:xfrm>
                <a:off x="3228071" y="3851532"/>
                <a:ext cx="1477661" cy="42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6188" tIns="76188" rIns="76188" bIns="76188" anchor="ctr" anchorCtr="0">
                <a:noAutofit/>
              </a:bodyPr>
              <a:lstStyle/>
              <a:p>
                <a:pPr algn="ctr"/>
                <a:r>
                  <a:rPr lang="th-TH" sz="1600" b="1" spc="-30" dirty="0">
                    <a:latin typeface="Chulabhorn Likit Text" panose="00000500000000000000" pitchFamily="50" charset="-34"/>
                    <a:ea typeface="Fira Sans Extra Condensed Medium"/>
                    <a:cs typeface="Chulabhorn Likit Text" panose="00000500000000000000" pitchFamily="50" charset="-34"/>
                    <a:sym typeface="Fira Sans Extra Condensed Medium"/>
                  </a:rPr>
                  <a:t>1,000,000,000 บาท</a:t>
                </a:r>
                <a:endParaRPr sz="1600" b="1" spc="-30" dirty="0">
                  <a:latin typeface="Chulabhorn Likit Text" panose="00000500000000000000" pitchFamily="50" charset="-34"/>
                  <a:ea typeface="Fira Sans Extra Condensed Medium"/>
                  <a:cs typeface="Chulabhorn Likit Text" panose="00000500000000000000" pitchFamily="50" charset="-34"/>
                  <a:sym typeface="Fira Sans Extra Condensed Medium"/>
                </a:endParaRPr>
              </a:p>
            </p:txBody>
          </p:sp>
          <p:sp>
            <p:nvSpPr>
              <p:cNvPr id="87" name="Google Shape;374;p21"/>
              <p:cNvSpPr txBox="1"/>
              <p:nvPr/>
            </p:nvSpPr>
            <p:spPr>
              <a:xfrm>
                <a:off x="3286694" y="3339902"/>
                <a:ext cx="1289502" cy="42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6188" tIns="76188" rIns="76188" bIns="76188" anchor="ctr" anchorCtr="0">
                <a:noAutofit/>
              </a:bodyPr>
              <a:lstStyle/>
              <a:p>
                <a:pPr algn="ctr"/>
                <a:r>
                  <a:rPr lang="th-TH" sz="2000" dirty="0">
                    <a:solidFill>
                      <a:srgbClr val="002060"/>
                    </a:solidFill>
                    <a:latin typeface="Chulabhorn Likit Text" panose="00000500000000000000" pitchFamily="50" charset="-34"/>
                    <a:ea typeface="Fira Sans Extra Condensed Medium"/>
                    <a:cs typeface="Chulabhorn Likit Text" panose="00000500000000000000" pitchFamily="50" charset="-34"/>
                    <a:sym typeface="Fira Sans Extra Condensed Medium"/>
                  </a:rPr>
                  <a:t>เงินทุนหมุนเวียน</a:t>
                </a:r>
                <a:endParaRPr sz="2000" dirty="0">
                  <a:solidFill>
                    <a:srgbClr val="002060"/>
                  </a:solidFill>
                  <a:latin typeface="Chulabhorn Likit Text" panose="00000500000000000000" pitchFamily="50" charset="-34"/>
                  <a:ea typeface="Fira Sans Extra Condensed Medium"/>
                  <a:cs typeface="Chulabhorn Likit Text" panose="00000500000000000000" pitchFamily="50" charset="-34"/>
                  <a:sym typeface="Fira Sans Extra Condensed Medium"/>
                </a:endParaRPr>
              </a:p>
            </p:txBody>
          </p:sp>
        </p:grpSp>
      </p:grpSp>
      <p:grpSp>
        <p:nvGrpSpPr>
          <p:cNvPr id="59" name="Group 5"/>
          <p:cNvGrpSpPr/>
          <p:nvPr/>
        </p:nvGrpSpPr>
        <p:grpSpPr>
          <a:xfrm>
            <a:off x="572552" y="249130"/>
            <a:ext cx="9017000" cy="603268"/>
            <a:chOff x="0" y="-175733"/>
            <a:chExt cx="21640800" cy="1447844"/>
          </a:xfrm>
        </p:grpSpPr>
        <p:sp>
          <p:nvSpPr>
            <p:cNvPr id="60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1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69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0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62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67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68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63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5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เพื่อพิจารณา</a:t>
              </a:r>
            </a:p>
          </p:txBody>
        </p:sp>
        <p:sp>
          <p:nvSpPr>
            <p:cNvPr id="64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74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65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6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1" name="Group 70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72" name="Group 71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74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80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114" name="TextBox 4"/>
                <p:cNvSpPr txBox="1"/>
                <p:nvPr/>
              </p:nvSpPr>
              <p:spPr>
                <a:xfrm>
                  <a:off x="3433718" y="-434215"/>
                  <a:ext cx="13934627" cy="492442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75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76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77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78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79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73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  <p:sp>
        <p:nvSpPr>
          <p:cNvPr id="115" name="Rectangle 114"/>
          <p:cNvSpPr/>
          <p:nvPr/>
        </p:nvSpPr>
        <p:spPr>
          <a:xfrm>
            <a:off x="811151" y="126572"/>
            <a:ext cx="8323531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5.1 การพิจารณาจัดสรรงบประมาณเงินอุดหนุน และเงินทุนหมุนเวียน</a:t>
            </a:r>
            <a:b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กองทุนพัฒนาบทบาทสตรี ประจำปีงบประมาณ พ.ศ. 2567 (เพิ่มเติม) </a:t>
            </a:r>
          </a:p>
        </p:txBody>
      </p:sp>
    </p:spTree>
    <p:extLst>
      <p:ext uri="{BB962C8B-B14F-4D97-AF65-F5344CB8AC3E}">
        <p14:creationId xmlns:p14="http://schemas.microsoft.com/office/powerpoint/2010/main" val="26715680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">
            <a:extLst>
              <a:ext uri="{FF2B5EF4-FFF2-40B4-BE49-F238E27FC236}">
                <a16:creationId xmlns:a16="http://schemas.microsoft.com/office/drawing/2014/main" id="{D25B3DCE-57D0-7EE9-FB06-79D026C091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911825"/>
              </p:ext>
            </p:extLst>
          </p:nvPr>
        </p:nvGraphicFramePr>
        <p:xfrm>
          <a:off x="141895" y="1681568"/>
          <a:ext cx="9876212" cy="2935346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078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5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33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6125">
                  <a:extLst>
                    <a:ext uri="{9D8B030D-6E8A-4147-A177-3AD203B41FA5}">
                      <a16:colId xmlns:a16="http://schemas.microsoft.com/office/drawing/2014/main" val="1430361124"/>
                    </a:ext>
                  </a:extLst>
                </a:gridCol>
                <a:gridCol w="694022">
                  <a:extLst>
                    <a:ext uri="{9D8B030D-6E8A-4147-A177-3AD203B41FA5}">
                      <a16:colId xmlns:a16="http://schemas.microsoft.com/office/drawing/2014/main" val="1989109438"/>
                    </a:ext>
                  </a:extLst>
                </a:gridCol>
                <a:gridCol w="728725">
                  <a:extLst>
                    <a:ext uri="{9D8B030D-6E8A-4147-A177-3AD203B41FA5}">
                      <a16:colId xmlns:a16="http://schemas.microsoft.com/office/drawing/2014/main" val="2586440169"/>
                    </a:ext>
                  </a:extLst>
                </a:gridCol>
                <a:gridCol w="919809">
                  <a:extLst>
                    <a:ext uri="{9D8B030D-6E8A-4147-A177-3AD203B41FA5}">
                      <a16:colId xmlns:a16="http://schemas.microsoft.com/office/drawing/2014/main" val="2417070166"/>
                    </a:ext>
                  </a:extLst>
                </a:gridCol>
                <a:gridCol w="676443">
                  <a:extLst>
                    <a:ext uri="{9D8B030D-6E8A-4147-A177-3AD203B41FA5}">
                      <a16:colId xmlns:a16="http://schemas.microsoft.com/office/drawing/2014/main" val="58624880"/>
                    </a:ext>
                  </a:extLst>
                </a:gridCol>
                <a:gridCol w="757864">
                  <a:extLst>
                    <a:ext uri="{9D8B030D-6E8A-4147-A177-3AD203B41FA5}">
                      <a16:colId xmlns:a16="http://schemas.microsoft.com/office/drawing/2014/main" val="3113443400"/>
                    </a:ext>
                  </a:extLst>
                </a:gridCol>
                <a:gridCol w="869412">
                  <a:extLst>
                    <a:ext uri="{9D8B030D-6E8A-4147-A177-3AD203B41FA5}">
                      <a16:colId xmlns:a16="http://schemas.microsoft.com/office/drawing/2014/main" val="1573857223"/>
                    </a:ext>
                  </a:extLst>
                </a:gridCol>
                <a:gridCol w="874107">
                  <a:extLst>
                    <a:ext uri="{9D8B030D-6E8A-4147-A177-3AD203B41FA5}">
                      <a16:colId xmlns:a16="http://schemas.microsoft.com/office/drawing/2014/main" val="551245933"/>
                    </a:ext>
                  </a:extLst>
                </a:gridCol>
              </a:tblGrid>
              <a:tr h="462090">
                <a:tc rowSpan="2"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งบประมาณ</a:t>
                      </a:r>
                    </a:p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ปี พ.ศ.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2567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ยอดเงินจัดสรร(บาท)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งบประมาณที่ส่งคืน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 sz="1800" dirty="0">
                        <a:latin typeface="Chulabhorn Likit Text" panose="00000500000000000000" pitchFamily="2" charset="-34"/>
                        <a:cs typeface="Chulabhorn Likit Text" panose="00000500000000000000" pitchFamily="2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1100" b="1" dirty="0">
                        <a:solidFill>
                          <a:srgbClr val="002060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9F6B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ขอรับงบประมาณเพิ่มเติม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th-TH" sz="1300" b="1" dirty="0">
                          <a:solidFill>
                            <a:srgbClr val="002060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ขอรับงบประมาณเพิ่มเติม (บาท)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BC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เสนอจัดสรรงบประมาณเพิ่มเติม 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300" b="1" dirty="0">
                          <a:solidFill>
                            <a:srgbClr val="002060"/>
                          </a:solidFill>
                          <a:latin typeface="Chulabhorn Likit Text Light" panose="00000400000000000000" pitchFamily="50" charset="-34"/>
                          <a:cs typeface="Chulabhorn Likit Text Light" panose="00000400000000000000" pitchFamily="50" charset="-34"/>
                        </a:rPr>
                        <a:t>เสนอจัดสรรงบประมาณเพิ่มเติม (บาท)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BC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คงเหลืองบประมาณ</a:t>
                      </a:r>
                      <a:b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(บาท)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B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6012">
                <a:tc vMerge="1">
                  <a:txBody>
                    <a:bodyPr/>
                    <a:lstStyle/>
                    <a:p>
                      <a:endParaRPr lang="th-TH" sz="1800" dirty="0">
                        <a:latin typeface="Chulabhorn Likit Text" panose="00000500000000000000" pitchFamily="2" charset="-34"/>
                        <a:cs typeface="Chulabhorn Likit Text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th-TH" sz="1800" dirty="0">
                        <a:latin typeface="Chulabhorn Likit Text" panose="00000500000000000000" pitchFamily="2" charset="-34"/>
                        <a:cs typeface="Chulabhorn Likit Text" panose="00000500000000000000" pitchFamily="2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</a:t>
                      </a:r>
                      <a:b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)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ยอดเงิน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b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(บาท)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ร้อยละส่งคืน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</a:t>
                      </a:r>
                      <a:b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</a:t>
                      </a:r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)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 (โครงการ)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ยอดเงิน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b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(บาท)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</a:t>
                      </a:r>
                      <a:b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</a:t>
                      </a:r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)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</a:t>
                      </a:r>
                      <a:b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(โครงการ)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ยอดเงิน</a:t>
                      </a: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b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1000" b="1" baseline="0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(บาท)</a:t>
                      </a:r>
                      <a:endParaRPr lang="th-TH" sz="1000" b="1" dirty="0">
                        <a:solidFill>
                          <a:schemeClr val="tx1"/>
                        </a:solidFill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7611">
                <a:tc>
                  <a:txBody>
                    <a:bodyPr/>
                    <a:lstStyle/>
                    <a:p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เงินอุดหนุน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68,000,000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13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3,066,210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4.51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24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103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5,533,552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14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60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2,977,470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88,740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221">
                <a:tc>
                  <a:txBody>
                    <a:bodyPr/>
                    <a:lstStyle/>
                    <a:p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เงินทุนหมุนเวียน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1,000,000,000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48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161,155,173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16.12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29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277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33,577,675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29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277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33,577,675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127,577,498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2412">
                <a:tc>
                  <a:txBody>
                    <a:bodyPr/>
                    <a:lstStyle/>
                    <a:p>
                      <a:pPr algn="ctr"/>
                      <a:r>
                        <a:rPr lang="th-TH" sz="1000" b="1" dirty="0">
                          <a:solidFill>
                            <a:schemeClr val="tx1"/>
                          </a:solidFill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</a:t>
                      </a:r>
                    </a:p>
                  </a:txBody>
                  <a:tcPr marL="76200" marR="76200" marT="38100" marB="381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1,068,000,000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A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61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164,221,383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15.38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53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380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39,111,227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43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FB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337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FB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36,555,145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EFB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127,666,238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Google Shape;557;p26">
            <a:extLst>
              <a:ext uri="{FF2B5EF4-FFF2-40B4-BE49-F238E27FC236}">
                <a16:creationId xmlns:a16="http://schemas.microsoft.com/office/drawing/2014/main" id="{9A79A052-A469-8693-7197-57D1E5D87724}"/>
              </a:ext>
            </a:extLst>
          </p:cNvPr>
          <p:cNvSpPr/>
          <p:nvPr/>
        </p:nvSpPr>
        <p:spPr>
          <a:xfrm>
            <a:off x="-23583" y="954478"/>
            <a:ext cx="7341446" cy="548245"/>
          </a:xfrm>
          <a:custGeom>
            <a:avLst/>
            <a:gdLst/>
            <a:ahLst/>
            <a:cxnLst/>
            <a:rect l="l" t="t" r="r" b="b"/>
            <a:pathLst>
              <a:path w="172487" h="22004" extrusionOk="0">
                <a:moveTo>
                  <a:pt x="6347" y="1"/>
                </a:moveTo>
                <a:lnTo>
                  <a:pt x="1" y="11002"/>
                </a:lnTo>
                <a:lnTo>
                  <a:pt x="6347" y="22004"/>
                </a:lnTo>
                <a:lnTo>
                  <a:pt x="166129" y="22004"/>
                </a:lnTo>
                <a:lnTo>
                  <a:pt x="172487" y="11002"/>
                </a:lnTo>
                <a:lnTo>
                  <a:pt x="166129" y="1"/>
                </a:lnTo>
                <a:close/>
              </a:path>
            </a:pathLst>
          </a:custGeom>
          <a:solidFill>
            <a:srgbClr val="F8E4ED"/>
          </a:solidFill>
          <a:ln>
            <a:noFill/>
          </a:ln>
        </p:spPr>
        <p:txBody>
          <a:bodyPr spcFirstLastPara="1" wrap="square" lIns="76188" tIns="76188" rIns="76188" bIns="76188" anchor="ctr" anchorCtr="0">
            <a:noAutofit/>
          </a:bodyPr>
          <a:lstStyle/>
          <a:p>
            <a:endParaRPr sz="150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19" name="Google Shape;131;p16">
            <a:extLst>
              <a:ext uri="{FF2B5EF4-FFF2-40B4-BE49-F238E27FC236}">
                <a16:creationId xmlns:a16="http://schemas.microsoft.com/office/drawing/2014/main" id="{98A81397-E242-A4EB-7C66-64A455364DA1}"/>
              </a:ext>
            </a:extLst>
          </p:cNvPr>
          <p:cNvSpPr txBox="1"/>
          <p:nvPr/>
        </p:nvSpPr>
        <p:spPr>
          <a:xfrm>
            <a:off x="146968" y="1032057"/>
            <a:ext cx="7170895" cy="454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88" tIns="76188" rIns="76188" bIns="76188" anchor="ctr" anchorCtr="0">
            <a:noAutofit/>
          </a:bodyPr>
          <a:lstStyle/>
          <a:p>
            <a:r>
              <a:rPr lang="th-TH" sz="1250" b="1" dirty="0">
                <a:latin typeface="Chulabhorn Likit Text" panose="00000500000000000000" pitchFamily="50" charset="-34"/>
                <a:ea typeface="Roboto"/>
                <a:cs typeface="Chulabhorn Likit Text" panose="00000500000000000000" pitchFamily="50" charset="-34"/>
                <a:sym typeface="Roboto"/>
              </a:rPr>
              <a:t>งบประมาณที่ส่งคืน ขอรับงบประมาณ และเสนอจัดสรรจัดสรรงบประมาณเพิ่มเติมระดับจังหวัด และกทม. </a:t>
            </a:r>
            <a:endParaRPr sz="1250" b="1" dirty="0">
              <a:latin typeface="Chulabhorn Likit Text" panose="00000500000000000000" pitchFamily="50" charset="-34"/>
              <a:ea typeface="Roboto"/>
              <a:cs typeface="Chulabhorn Likit Text" panose="00000500000000000000" pitchFamily="50" charset="-34"/>
              <a:sym typeface="Roboto"/>
            </a:endParaRPr>
          </a:p>
        </p:txBody>
      </p:sp>
      <p:grpSp>
        <p:nvGrpSpPr>
          <p:cNvPr id="32" name="Group 5"/>
          <p:cNvGrpSpPr/>
          <p:nvPr/>
        </p:nvGrpSpPr>
        <p:grpSpPr>
          <a:xfrm>
            <a:off x="572552" y="249130"/>
            <a:ext cx="9017000" cy="603268"/>
            <a:chOff x="0" y="-175733"/>
            <a:chExt cx="21640800" cy="1447844"/>
          </a:xfrm>
        </p:grpSpPr>
        <p:sp>
          <p:nvSpPr>
            <p:cNvPr id="33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4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42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3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35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40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1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36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5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เพื่อพิจารณา</a:t>
              </a:r>
            </a:p>
          </p:txBody>
        </p:sp>
        <p:sp>
          <p:nvSpPr>
            <p:cNvPr id="37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75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38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9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4" name="Group 43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5" name="Group 44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47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63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64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48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49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50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61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62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6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811151" y="126572"/>
            <a:ext cx="8323531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5.1 การพิจารณาจัดสรรงบประมาณเงินอุดหนุน และเงินทุนหมุนเวียน</a:t>
            </a:r>
            <a:b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กองทุนพัฒนาบทบาทสตรี ประจำปีงบประมาณ พ.ศ. 2567 (เพิ่มเติม) </a:t>
            </a:r>
          </a:p>
        </p:txBody>
      </p:sp>
    </p:spTree>
    <p:extLst>
      <p:ext uri="{BB962C8B-B14F-4D97-AF65-F5344CB8AC3E}">
        <p14:creationId xmlns:p14="http://schemas.microsoft.com/office/powerpoint/2010/main" val="47953874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2"/>
          <p:cNvSpPr txBox="1"/>
          <p:nvPr/>
        </p:nvSpPr>
        <p:spPr>
          <a:xfrm>
            <a:off x="1030354" y="881749"/>
            <a:ext cx="327525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5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หลักเกณฑ์ </a:t>
            </a:r>
            <a:r>
              <a:rPr lang="en-US" sz="15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: </a:t>
            </a:r>
            <a:r>
              <a:rPr lang="th-TH" sz="15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การจัดสรรเงินทุนหมุนเวียน</a:t>
            </a:r>
          </a:p>
        </p:txBody>
      </p:sp>
      <p:grpSp>
        <p:nvGrpSpPr>
          <p:cNvPr id="34" name="Google Shape;126;p16"/>
          <p:cNvGrpSpPr/>
          <p:nvPr/>
        </p:nvGrpSpPr>
        <p:grpSpPr>
          <a:xfrm>
            <a:off x="1425260" y="1272331"/>
            <a:ext cx="4943168" cy="409746"/>
            <a:chOff x="3212428" y="999350"/>
            <a:chExt cx="5931801" cy="671865"/>
          </a:xfrm>
          <a:solidFill>
            <a:schemeClr val="accent5">
              <a:lumMod val="40000"/>
              <a:lumOff val="60000"/>
              <a:alpha val="60000"/>
            </a:schemeClr>
          </a:solidFill>
        </p:grpSpPr>
        <p:sp>
          <p:nvSpPr>
            <p:cNvPr id="35" name="Google Shape;127;p16"/>
            <p:cNvSpPr/>
            <p:nvPr/>
          </p:nvSpPr>
          <p:spPr>
            <a:xfrm>
              <a:off x="3212428" y="999350"/>
              <a:ext cx="5931801" cy="671865"/>
            </a:xfrm>
            <a:custGeom>
              <a:avLst/>
              <a:gdLst/>
              <a:ahLst/>
              <a:cxnLst/>
              <a:rect l="l" t="t" r="r" b="b"/>
              <a:pathLst>
                <a:path w="195109" h="22099" extrusionOk="0">
                  <a:moveTo>
                    <a:pt x="11050" y="1"/>
                  </a:moveTo>
                  <a:cubicBezTo>
                    <a:pt x="4954" y="1"/>
                    <a:pt x="1" y="4942"/>
                    <a:pt x="1" y="11050"/>
                  </a:cubicBezTo>
                  <a:cubicBezTo>
                    <a:pt x="1" y="17146"/>
                    <a:pt x="4954" y="22099"/>
                    <a:pt x="11050" y="22099"/>
                  </a:cubicBezTo>
                  <a:lnTo>
                    <a:pt x="195108" y="22099"/>
                  </a:lnTo>
                  <a:lnTo>
                    <a:pt x="19510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76188" tIns="76188" rIns="76188" bIns="76188" anchor="ctr" anchorCtr="0">
              <a:noAutofit/>
            </a:bodyPr>
            <a:lstStyle/>
            <a:p>
              <a:endParaRPr sz="1500"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39" name="Google Shape;131;p16"/>
            <p:cNvSpPr txBox="1"/>
            <p:nvPr/>
          </p:nvSpPr>
          <p:spPr>
            <a:xfrm>
              <a:off x="4136375" y="1132432"/>
              <a:ext cx="4592555" cy="4436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188" tIns="76188" rIns="76188" bIns="76188" anchor="ctr" anchorCtr="0">
              <a:noAutofit/>
            </a:bodyPr>
            <a:lstStyle/>
            <a:p>
              <a:r>
                <a:rPr lang="th-TH" sz="1400" dirty="0">
                  <a:solidFill>
                    <a:srgbClr val="002060"/>
                  </a:solidFill>
                  <a:latin typeface="Chulabhorn Likit Text" panose="00000500000000000000" pitchFamily="50" charset="-34"/>
                  <a:ea typeface="Roboto"/>
                  <a:cs typeface="Chulabhorn Likit Text" panose="00000500000000000000" pitchFamily="50" charset="-34"/>
                  <a:sym typeface="Roboto"/>
                </a:rPr>
                <a:t>จัดสรรงบประมาณเพิ่มเติมให้ ร้อยละ 100</a:t>
              </a:r>
              <a:endParaRPr sz="1400" dirty="0">
                <a:solidFill>
                  <a:srgbClr val="002060"/>
                </a:solidFill>
                <a:latin typeface="Chulabhorn Likit Text" panose="00000500000000000000" pitchFamily="50" charset="-34"/>
                <a:ea typeface="Roboto"/>
                <a:cs typeface="Chulabhorn Likit Text" panose="00000500000000000000" pitchFamily="50" charset="-34"/>
                <a:sym typeface="Roboto"/>
              </a:endParaRPr>
            </a:p>
          </p:txBody>
        </p:sp>
      </p:grpSp>
      <p:sp>
        <p:nvSpPr>
          <p:cNvPr id="41" name="TextBox 2"/>
          <p:cNvSpPr txBox="1"/>
          <p:nvPr/>
        </p:nvSpPr>
        <p:spPr>
          <a:xfrm>
            <a:off x="1030354" y="1819338"/>
            <a:ext cx="286649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5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หลักเกณฑ์ </a:t>
            </a:r>
            <a:r>
              <a:rPr lang="en-US" sz="15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: </a:t>
            </a:r>
            <a:r>
              <a:rPr lang="th-TH" sz="15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การจัดสรรเงินอุดหนุน</a:t>
            </a:r>
          </a:p>
        </p:txBody>
      </p:sp>
      <p:sp>
        <p:nvSpPr>
          <p:cNvPr id="43" name="Google Shape;106;p16"/>
          <p:cNvSpPr/>
          <p:nvPr/>
        </p:nvSpPr>
        <p:spPr>
          <a:xfrm>
            <a:off x="1543788" y="3719715"/>
            <a:ext cx="7020336" cy="638377"/>
          </a:xfrm>
          <a:custGeom>
            <a:avLst/>
            <a:gdLst/>
            <a:ahLst/>
            <a:cxnLst/>
            <a:rect l="l" t="t" r="r" b="b"/>
            <a:pathLst>
              <a:path w="195109" h="22087" extrusionOk="0">
                <a:moveTo>
                  <a:pt x="11050" y="1"/>
                </a:moveTo>
                <a:cubicBezTo>
                  <a:pt x="4954" y="1"/>
                  <a:pt x="1" y="4942"/>
                  <a:pt x="1" y="11038"/>
                </a:cubicBezTo>
                <a:cubicBezTo>
                  <a:pt x="1" y="17146"/>
                  <a:pt x="4954" y="22087"/>
                  <a:pt x="11050" y="22087"/>
                </a:cubicBezTo>
                <a:lnTo>
                  <a:pt x="195108" y="22087"/>
                </a:lnTo>
                <a:lnTo>
                  <a:pt x="195108" y="1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60000"/>
            </a:schemeClr>
          </a:solidFill>
          <a:ln>
            <a:noFill/>
          </a:ln>
        </p:spPr>
        <p:txBody>
          <a:bodyPr spcFirstLastPara="1" wrap="square" lIns="76188" tIns="76188" rIns="76188" bIns="76188" anchor="ctr" anchorCtr="0">
            <a:noAutofit/>
          </a:bodyPr>
          <a:lstStyle/>
          <a:p>
            <a:endParaRPr sz="150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44" name="Google Shape;107;p16"/>
          <p:cNvSpPr/>
          <p:nvPr/>
        </p:nvSpPr>
        <p:spPr>
          <a:xfrm>
            <a:off x="1724881" y="3767911"/>
            <a:ext cx="523283" cy="504881"/>
          </a:xfrm>
          <a:custGeom>
            <a:avLst/>
            <a:gdLst/>
            <a:ahLst/>
            <a:cxnLst/>
            <a:rect l="l" t="t" r="r" b="b"/>
            <a:pathLst>
              <a:path w="17265" h="17264" extrusionOk="0">
                <a:moveTo>
                  <a:pt x="8633" y="0"/>
                </a:moveTo>
                <a:cubicBezTo>
                  <a:pt x="3858" y="0"/>
                  <a:pt x="0" y="3870"/>
                  <a:pt x="0" y="8632"/>
                </a:cubicBezTo>
                <a:cubicBezTo>
                  <a:pt x="0" y="13406"/>
                  <a:pt x="3858" y="17264"/>
                  <a:pt x="8633" y="17264"/>
                </a:cubicBezTo>
                <a:cubicBezTo>
                  <a:pt x="13395" y="17264"/>
                  <a:pt x="17265" y="13406"/>
                  <a:pt x="17265" y="8632"/>
                </a:cubicBezTo>
                <a:cubicBezTo>
                  <a:pt x="17265" y="3870"/>
                  <a:pt x="13395" y="0"/>
                  <a:pt x="863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76188" tIns="76188" rIns="76188" bIns="76188" anchor="ctr" anchorCtr="0">
            <a:noAutofit/>
          </a:bodyPr>
          <a:lstStyle/>
          <a:p>
            <a:endParaRPr sz="150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45" name="Google Shape;108;p16"/>
          <p:cNvSpPr/>
          <p:nvPr/>
        </p:nvSpPr>
        <p:spPr>
          <a:xfrm>
            <a:off x="1768315" y="3791260"/>
            <a:ext cx="436414" cy="459498"/>
          </a:xfrm>
          <a:custGeom>
            <a:avLst/>
            <a:gdLst/>
            <a:ahLst/>
            <a:cxnLst/>
            <a:rect l="l" t="t" r="r" b="b"/>
            <a:pathLst>
              <a:path w="13967" h="13967" extrusionOk="0">
                <a:moveTo>
                  <a:pt x="13967" y="6978"/>
                </a:moveTo>
                <a:cubicBezTo>
                  <a:pt x="13967" y="10836"/>
                  <a:pt x="10847" y="13967"/>
                  <a:pt x="6990" y="13967"/>
                </a:cubicBezTo>
                <a:cubicBezTo>
                  <a:pt x="3132" y="13967"/>
                  <a:pt x="1" y="10836"/>
                  <a:pt x="1" y="6978"/>
                </a:cubicBezTo>
                <a:cubicBezTo>
                  <a:pt x="1" y="3132"/>
                  <a:pt x="3132" y="1"/>
                  <a:pt x="6990" y="1"/>
                </a:cubicBezTo>
                <a:cubicBezTo>
                  <a:pt x="10847" y="1"/>
                  <a:pt x="13967" y="3132"/>
                  <a:pt x="13967" y="697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0" tIns="76188" rIns="0" bIns="76188" anchor="ctr" anchorCtr="0">
            <a:noAutofit/>
          </a:bodyPr>
          <a:lstStyle/>
          <a:p>
            <a:pPr algn="ctr"/>
            <a:r>
              <a:rPr lang="en" sz="1667" dirty="0">
                <a:solidFill>
                  <a:srgbClr val="002060"/>
                </a:solidFill>
                <a:latin typeface="Chulabhorn Likit Text" panose="00000500000000000000" pitchFamily="50" charset="-34"/>
                <a:ea typeface="Fira Sans Extra Condensed Medium"/>
                <a:cs typeface="Chulabhorn Likit Text" panose="00000500000000000000" pitchFamily="50" charset="-34"/>
                <a:sym typeface="Fira Sans Extra Condensed Medium"/>
              </a:rPr>
              <a:t>0</a:t>
            </a:r>
            <a:r>
              <a:rPr lang="th-TH" sz="1667" dirty="0">
                <a:solidFill>
                  <a:srgbClr val="002060"/>
                </a:solidFill>
                <a:latin typeface="Chulabhorn Likit Text" panose="00000500000000000000" pitchFamily="50" charset="-34"/>
                <a:ea typeface="Fira Sans Extra Condensed Medium"/>
                <a:cs typeface="Chulabhorn Likit Text" panose="00000500000000000000" pitchFamily="50" charset="-34"/>
                <a:sym typeface="Fira Sans Extra Condensed Medium"/>
              </a:rPr>
              <a:t>3</a:t>
            </a:r>
            <a:endParaRPr sz="1667" dirty="0">
              <a:solidFill>
                <a:srgbClr val="002060"/>
              </a:solidFill>
              <a:latin typeface="Chulabhorn Likit Text" panose="00000500000000000000" pitchFamily="50" charset="-34"/>
              <a:ea typeface="Fira Sans Extra Condensed Medium"/>
              <a:cs typeface="Chulabhorn Likit Text" panose="00000500000000000000" pitchFamily="50" charset="-34"/>
              <a:sym typeface="Fira Sans Extra Condensed Medium"/>
            </a:endParaRPr>
          </a:p>
        </p:txBody>
      </p:sp>
      <p:sp>
        <p:nvSpPr>
          <p:cNvPr id="50" name="Google Shape;113;p16"/>
          <p:cNvSpPr/>
          <p:nvPr/>
        </p:nvSpPr>
        <p:spPr>
          <a:xfrm>
            <a:off x="1543344" y="2926286"/>
            <a:ext cx="7020780" cy="662600"/>
          </a:xfrm>
          <a:custGeom>
            <a:avLst/>
            <a:gdLst/>
            <a:ahLst/>
            <a:cxnLst/>
            <a:rect l="l" t="t" r="r" b="b"/>
            <a:pathLst>
              <a:path w="195109" h="22099" extrusionOk="0">
                <a:moveTo>
                  <a:pt x="11050" y="1"/>
                </a:moveTo>
                <a:cubicBezTo>
                  <a:pt x="4954" y="1"/>
                  <a:pt x="1" y="4942"/>
                  <a:pt x="1" y="11050"/>
                </a:cubicBezTo>
                <a:cubicBezTo>
                  <a:pt x="1" y="17146"/>
                  <a:pt x="4954" y="22099"/>
                  <a:pt x="11050" y="22099"/>
                </a:cubicBezTo>
                <a:lnTo>
                  <a:pt x="195108" y="22099"/>
                </a:lnTo>
                <a:lnTo>
                  <a:pt x="195108" y="1"/>
                </a:lnTo>
                <a:close/>
              </a:path>
            </a:pathLst>
          </a:custGeom>
          <a:solidFill>
            <a:srgbClr val="F5DBDF">
              <a:alpha val="60000"/>
            </a:srgbClr>
          </a:solidFill>
          <a:ln>
            <a:noFill/>
          </a:ln>
        </p:spPr>
        <p:txBody>
          <a:bodyPr spcFirstLastPara="1" wrap="square" lIns="76188" tIns="76188" rIns="76188" bIns="76188" anchor="ctr" anchorCtr="0">
            <a:noAutofit/>
          </a:bodyPr>
          <a:lstStyle/>
          <a:p>
            <a:endParaRPr sz="1500">
              <a:solidFill>
                <a:srgbClr val="002060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51" name="Google Shape;114;p16"/>
          <p:cNvSpPr/>
          <p:nvPr/>
        </p:nvSpPr>
        <p:spPr>
          <a:xfrm>
            <a:off x="1676684" y="2968464"/>
            <a:ext cx="571480" cy="567041"/>
          </a:xfrm>
          <a:custGeom>
            <a:avLst/>
            <a:gdLst/>
            <a:ahLst/>
            <a:cxnLst/>
            <a:rect l="l" t="t" r="r" b="b"/>
            <a:pathLst>
              <a:path w="17265" h="17265" extrusionOk="0">
                <a:moveTo>
                  <a:pt x="8633" y="1"/>
                </a:moveTo>
                <a:cubicBezTo>
                  <a:pt x="3858" y="1"/>
                  <a:pt x="0" y="3858"/>
                  <a:pt x="0" y="8633"/>
                </a:cubicBezTo>
                <a:cubicBezTo>
                  <a:pt x="0" y="13395"/>
                  <a:pt x="3858" y="17265"/>
                  <a:pt x="8633" y="17265"/>
                </a:cubicBezTo>
                <a:cubicBezTo>
                  <a:pt x="13395" y="17265"/>
                  <a:pt x="17265" y="13395"/>
                  <a:pt x="17265" y="8633"/>
                </a:cubicBezTo>
                <a:cubicBezTo>
                  <a:pt x="17265" y="3858"/>
                  <a:pt x="13395" y="1"/>
                  <a:pt x="86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76188" tIns="76188" rIns="76188" bIns="76188" anchor="ctr" anchorCtr="0">
            <a:noAutofit/>
          </a:bodyPr>
          <a:lstStyle/>
          <a:p>
            <a:endParaRPr sz="150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52" name="Google Shape;115;p16"/>
          <p:cNvSpPr/>
          <p:nvPr/>
        </p:nvSpPr>
        <p:spPr>
          <a:xfrm>
            <a:off x="1722742" y="3023957"/>
            <a:ext cx="470609" cy="472270"/>
          </a:xfrm>
          <a:custGeom>
            <a:avLst/>
            <a:gdLst/>
            <a:ahLst/>
            <a:cxnLst/>
            <a:rect l="l" t="t" r="r" b="b"/>
            <a:pathLst>
              <a:path w="13967" h="13955" extrusionOk="0">
                <a:moveTo>
                  <a:pt x="13967" y="6978"/>
                </a:moveTo>
                <a:cubicBezTo>
                  <a:pt x="13967" y="10835"/>
                  <a:pt x="10847" y="13955"/>
                  <a:pt x="6990" y="13955"/>
                </a:cubicBezTo>
                <a:cubicBezTo>
                  <a:pt x="3132" y="13955"/>
                  <a:pt x="1" y="10835"/>
                  <a:pt x="1" y="6978"/>
                </a:cubicBezTo>
                <a:cubicBezTo>
                  <a:pt x="1" y="3120"/>
                  <a:pt x="3132" y="0"/>
                  <a:pt x="6990" y="0"/>
                </a:cubicBezTo>
                <a:cubicBezTo>
                  <a:pt x="10847" y="0"/>
                  <a:pt x="13967" y="3120"/>
                  <a:pt x="13967" y="6978"/>
                </a:cubicBezTo>
                <a:close/>
              </a:path>
            </a:pathLst>
          </a:custGeom>
          <a:solidFill>
            <a:srgbClr val="F5DBDF"/>
          </a:solidFill>
          <a:ln>
            <a:noFill/>
          </a:ln>
        </p:spPr>
        <p:txBody>
          <a:bodyPr spcFirstLastPara="1" wrap="square" lIns="0" tIns="76188" rIns="0" bIns="76188" anchor="ctr" anchorCtr="0">
            <a:noAutofit/>
          </a:bodyPr>
          <a:lstStyle/>
          <a:p>
            <a:pPr algn="ctr"/>
            <a:r>
              <a:rPr lang="en" sz="1667" dirty="0">
                <a:solidFill>
                  <a:srgbClr val="002060"/>
                </a:solidFill>
                <a:latin typeface="Chulabhorn Likit Text" panose="00000500000000000000" pitchFamily="50" charset="-34"/>
                <a:ea typeface="Fira Sans Extra Condensed Medium"/>
                <a:cs typeface="Chulabhorn Likit Text" panose="00000500000000000000" pitchFamily="50" charset="-34"/>
                <a:sym typeface="Fira Sans Extra Condensed Medium"/>
              </a:rPr>
              <a:t>0</a:t>
            </a:r>
            <a:r>
              <a:rPr lang="th-TH" sz="1667" dirty="0">
                <a:solidFill>
                  <a:srgbClr val="002060"/>
                </a:solidFill>
                <a:latin typeface="Chulabhorn Likit Text" panose="00000500000000000000" pitchFamily="50" charset="-34"/>
                <a:ea typeface="Fira Sans Extra Condensed Medium"/>
                <a:cs typeface="Chulabhorn Likit Text" panose="00000500000000000000" pitchFamily="50" charset="-34"/>
                <a:sym typeface="Fira Sans Extra Condensed Medium"/>
              </a:rPr>
              <a:t>2</a:t>
            </a:r>
            <a:endParaRPr sz="1667" dirty="0">
              <a:solidFill>
                <a:srgbClr val="002060"/>
              </a:solidFill>
              <a:latin typeface="Chulabhorn Likit Text" panose="00000500000000000000" pitchFamily="50" charset="-34"/>
              <a:ea typeface="Fira Sans Extra Condensed Medium"/>
              <a:cs typeface="Chulabhorn Likit Text" panose="00000500000000000000" pitchFamily="50" charset="-34"/>
              <a:sym typeface="Fira Sans Extra Condensed Medium"/>
            </a:endParaRPr>
          </a:p>
        </p:txBody>
      </p:sp>
      <p:sp>
        <p:nvSpPr>
          <p:cNvPr id="58" name="Google Shape;121;p16"/>
          <p:cNvSpPr/>
          <p:nvPr/>
        </p:nvSpPr>
        <p:spPr>
          <a:xfrm>
            <a:off x="1661851" y="2195060"/>
            <a:ext cx="571591" cy="578430"/>
          </a:xfrm>
          <a:custGeom>
            <a:avLst/>
            <a:gdLst/>
            <a:ahLst/>
            <a:cxnLst/>
            <a:rect l="l" t="t" r="r" b="b"/>
            <a:pathLst>
              <a:path w="17265" h="17265" extrusionOk="0">
                <a:moveTo>
                  <a:pt x="8633" y="0"/>
                </a:moveTo>
                <a:cubicBezTo>
                  <a:pt x="3858" y="0"/>
                  <a:pt x="0" y="3870"/>
                  <a:pt x="0" y="8632"/>
                </a:cubicBezTo>
                <a:cubicBezTo>
                  <a:pt x="0" y="13407"/>
                  <a:pt x="3858" y="17264"/>
                  <a:pt x="8633" y="17264"/>
                </a:cubicBezTo>
                <a:cubicBezTo>
                  <a:pt x="13395" y="17264"/>
                  <a:pt x="17265" y="13407"/>
                  <a:pt x="17265" y="8632"/>
                </a:cubicBezTo>
                <a:cubicBezTo>
                  <a:pt x="17265" y="3870"/>
                  <a:pt x="13395" y="0"/>
                  <a:pt x="863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76188" tIns="76188" rIns="76188" bIns="76188" anchor="ctr" anchorCtr="0">
            <a:noAutofit/>
          </a:bodyPr>
          <a:lstStyle/>
          <a:p>
            <a:endParaRPr sz="150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43344" y="2127297"/>
            <a:ext cx="7020780" cy="713955"/>
            <a:chOff x="1559107" y="2622535"/>
            <a:chExt cx="7020780" cy="746244"/>
          </a:xfrm>
        </p:grpSpPr>
        <p:sp>
          <p:nvSpPr>
            <p:cNvPr id="57" name="Google Shape;120;p16"/>
            <p:cNvSpPr/>
            <p:nvPr/>
          </p:nvSpPr>
          <p:spPr>
            <a:xfrm>
              <a:off x="1559107" y="2622535"/>
              <a:ext cx="7020780" cy="746244"/>
            </a:xfrm>
            <a:custGeom>
              <a:avLst/>
              <a:gdLst/>
              <a:ahLst/>
              <a:cxnLst/>
              <a:rect l="l" t="t" r="r" b="b"/>
              <a:pathLst>
                <a:path w="195573" h="22087" extrusionOk="0">
                  <a:moveTo>
                    <a:pt x="11049" y="0"/>
                  </a:moveTo>
                  <a:cubicBezTo>
                    <a:pt x="4953" y="0"/>
                    <a:pt x="0" y="4941"/>
                    <a:pt x="0" y="11037"/>
                  </a:cubicBezTo>
                  <a:cubicBezTo>
                    <a:pt x="0" y="17145"/>
                    <a:pt x="4953" y="22086"/>
                    <a:pt x="11049" y="22086"/>
                  </a:cubicBezTo>
                  <a:lnTo>
                    <a:pt x="195572" y="22086"/>
                  </a:lnTo>
                  <a:lnTo>
                    <a:pt x="195572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  <a:alpha val="60000"/>
              </a:schemeClr>
            </a:solidFill>
            <a:ln>
              <a:noFill/>
            </a:ln>
          </p:spPr>
          <p:txBody>
            <a:bodyPr spcFirstLastPara="1" wrap="square" lIns="76188" tIns="76188" rIns="76188" bIns="76188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endParaRPr sz="150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63" name="Google Shape;561;p26"/>
            <p:cNvSpPr txBox="1"/>
            <p:nvPr/>
          </p:nvSpPr>
          <p:spPr>
            <a:xfrm>
              <a:off x="2573050" y="2789738"/>
              <a:ext cx="5852635" cy="4529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188" tIns="76188" rIns="76188" bIns="76188" anchor="ctr" anchorCtr="0">
              <a:noAutofit/>
            </a:bodyPr>
            <a:lstStyle/>
            <a:p>
              <a:pPr algn="l" fontAlgn="b">
                <a:lnSpc>
                  <a:spcPct val="120000"/>
                </a:lnSpc>
              </a:pPr>
              <a:r>
                <a:rPr lang="th-TH" sz="1250" dirty="0">
                  <a:solidFill>
                    <a:srgbClr val="002060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จัดสรรให้จังหวัดภายในวงเงินเดิมตามแผนการดำเนินงานและแผนการใช้จ่ายงบประมาณกองทุนพัฒนาบทบาทสตรี ประจำปีงบประมาณ พ.ศ. 2567 </a:t>
              </a:r>
            </a:p>
          </p:txBody>
        </p:sp>
      </p:grpSp>
      <p:sp>
        <p:nvSpPr>
          <p:cNvPr id="64" name="Google Shape;570;p26"/>
          <p:cNvSpPr txBox="1"/>
          <p:nvPr/>
        </p:nvSpPr>
        <p:spPr>
          <a:xfrm>
            <a:off x="2549486" y="3012667"/>
            <a:ext cx="5269463" cy="58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88" tIns="76188" rIns="76188" bIns="76188" anchor="ctr" anchorCtr="0">
            <a:noAutofit/>
          </a:bodyPr>
          <a:lstStyle/>
          <a:p>
            <a:pPr algn="l" fontAlgn="b">
              <a:lnSpc>
                <a:spcPct val="120000"/>
              </a:lnSpc>
            </a:pPr>
            <a:r>
              <a:rPr lang="th-TH" sz="125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จัดสรรให้จังหวัดที่มีผลการบริหารจัดการหนี้เกินกำหนดชำระน้อยกว่าร้อยละ 12 จัดสรรเพิ่มเติมให้ร้อยละ 100 ของคำของบประมาณเพิ่มเติม</a:t>
            </a:r>
          </a:p>
        </p:txBody>
      </p:sp>
      <p:sp>
        <p:nvSpPr>
          <p:cNvPr id="67" name="Google Shape;579;p26"/>
          <p:cNvSpPr txBox="1"/>
          <p:nvPr/>
        </p:nvSpPr>
        <p:spPr>
          <a:xfrm>
            <a:off x="2510919" y="3713473"/>
            <a:ext cx="5269463" cy="61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88" tIns="76188" rIns="76188" bIns="76188" anchor="ctr" anchorCtr="0">
            <a:noAutofit/>
          </a:bodyPr>
          <a:lstStyle/>
          <a:p>
            <a:pPr algn="l" fontAlgn="b">
              <a:lnSpc>
                <a:spcPct val="120000"/>
              </a:lnSpc>
            </a:pPr>
            <a:r>
              <a:rPr lang="th-TH" sz="125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จัดสรรให้จังหวัดที่มีผลการบริหารจัดการหนี้เกินกำหนดชำระมากกว่าร้อยละ 12 แต่ไม่เกินร้อยละ 18 จัดสรรเพิ่มเติมให้ร้อยละ 40 ของคำของบประมาณเพิ่มเติม</a:t>
            </a:r>
          </a:p>
        </p:txBody>
      </p:sp>
      <p:grpSp>
        <p:nvGrpSpPr>
          <p:cNvPr id="46" name="Group 5"/>
          <p:cNvGrpSpPr/>
          <p:nvPr/>
        </p:nvGrpSpPr>
        <p:grpSpPr>
          <a:xfrm>
            <a:off x="572552" y="249130"/>
            <a:ext cx="9017000" cy="603268"/>
            <a:chOff x="0" y="-175733"/>
            <a:chExt cx="21640800" cy="1447844"/>
          </a:xfrm>
        </p:grpSpPr>
        <p:sp>
          <p:nvSpPr>
            <p:cNvPr id="47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48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62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0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49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60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61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53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5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เพื่อพิจารณา</a:t>
              </a:r>
            </a:p>
          </p:txBody>
        </p:sp>
        <p:sp>
          <p:nvSpPr>
            <p:cNvPr id="54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76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55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1" name="Group 70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72" name="Group 71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74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90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91" name="TextBox 4"/>
                <p:cNvSpPr txBox="1"/>
                <p:nvPr/>
              </p:nvSpPr>
              <p:spPr>
                <a:xfrm>
                  <a:off x="3433718" y="-434215"/>
                  <a:ext cx="13934627" cy="492442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75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76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77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88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89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73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  <p:sp>
        <p:nvSpPr>
          <p:cNvPr id="85" name="Google Shape;106;p16"/>
          <p:cNvSpPr/>
          <p:nvPr/>
        </p:nvSpPr>
        <p:spPr>
          <a:xfrm>
            <a:off x="1515177" y="4608007"/>
            <a:ext cx="7020336" cy="601274"/>
          </a:xfrm>
          <a:custGeom>
            <a:avLst/>
            <a:gdLst/>
            <a:ahLst/>
            <a:cxnLst/>
            <a:rect l="l" t="t" r="r" b="b"/>
            <a:pathLst>
              <a:path w="195109" h="22087" extrusionOk="0">
                <a:moveTo>
                  <a:pt x="11050" y="1"/>
                </a:moveTo>
                <a:cubicBezTo>
                  <a:pt x="4954" y="1"/>
                  <a:pt x="1" y="4942"/>
                  <a:pt x="1" y="11038"/>
                </a:cubicBezTo>
                <a:cubicBezTo>
                  <a:pt x="1" y="17146"/>
                  <a:pt x="4954" y="22087"/>
                  <a:pt x="11050" y="22087"/>
                </a:cubicBezTo>
                <a:lnTo>
                  <a:pt x="195108" y="22087"/>
                </a:lnTo>
                <a:lnTo>
                  <a:pt x="195108" y="1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60000"/>
            </a:schemeClr>
          </a:solidFill>
          <a:ln>
            <a:noFill/>
          </a:ln>
        </p:spPr>
        <p:txBody>
          <a:bodyPr spcFirstLastPara="1" wrap="square" lIns="76188" tIns="76188" rIns="76188" bIns="76188" anchor="ctr" anchorCtr="0">
            <a:noAutofit/>
          </a:bodyPr>
          <a:lstStyle/>
          <a:p>
            <a:endParaRPr sz="150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86" name="Google Shape;107;p16"/>
          <p:cNvSpPr/>
          <p:nvPr/>
        </p:nvSpPr>
        <p:spPr>
          <a:xfrm>
            <a:off x="1696406" y="4640526"/>
            <a:ext cx="551758" cy="533122"/>
          </a:xfrm>
          <a:custGeom>
            <a:avLst/>
            <a:gdLst/>
            <a:ahLst/>
            <a:cxnLst/>
            <a:rect l="l" t="t" r="r" b="b"/>
            <a:pathLst>
              <a:path w="17265" h="17264" extrusionOk="0">
                <a:moveTo>
                  <a:pt x="8633" y="0"/>
                </a:moveTo>
                <a:cubicBezTo>
                  <a:pt x="3858" y="0"/>
                  <a:pt x="0" y="3870"/>
                  <a:pt x="0" y="8632"/>
                </a:cubicBezTo>
                <a:cubicBezTo>
                  <a:pt x="0" y="13406"/>
                  <a:pt x="3858" y="17264"/>
                  <a:pt x="8633" y="17264"/>
                </a:cubicBezTo>
                <a:cubicBezTo>
                  <a:pt x="13395" y="17264"/>
                  <a:pt x="17265" y="13406"/>
                  <a:pt x="17265" y="8632"/>
                </a:cubicBezTo>
                <a:cubicBezTo>
                  <a:pt x="17265" y="3870"/>
                  <a:pt x="13395" y="0"/>
                  <a:pt x="863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76188" tIns="76188" rIns="76188" bIns="76188" anchor="ctr" anchorCtr="0">
            <a:noAutofit/>
          </a:bodyPr>
          <a:lstStyle/>
          <a:p>
            <a:endParaRPr sz="150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93" name="Google Shape;115;p16"/>
          <p:cNvSpPr/>
          <p:nvPr/>
        </p:nvSpPr>
        <p:spPr>
          <a:xfrm>
            <a:off x="1739408" y="4705216"/>
            <a:ext cx="453943" cy="407157"/>
          </a:xfrm>
          <a:custGeom>
            <a:avLst/>
            <a:gdLst/>
            <a:ahLst/>
            <a:cxnLst/>
            <a:rect l="l" t="t" r="r" b="b"/>
            <a:pathLst>
              <a:path w="13967" h="13955" extrusionOk="0">
                <a:moveTo>
                  <a:pt x="13967" y="6978"/>
                </a:moveTo>
                <a:cubicBezTo>
                  <a:pt x="13967" y="10835"/>
                  <a:pt x="10847" y="13955"/>
                  <a:pt x="6990" y="13955"/>
                </a:cubicBezTo>
                <a:cubicBezTo>
                  <a:pt x="3132" y="13955"/>
                  <a:pt x="1" y="10835"/>
                  <a:pt x="1" y="6978"/>
                </a:cubicBezTo>
                <a:cubicBezTo>
                  <a:pt x="1" y="3120"/>
                  <a:pt x="3132" y="0"/>
                  <a:pt x="6990" y="0"/>
                </a:cubicBezTo>
                <a:cubicBezTo>
                  <a:pt x="10847" y="0"/>
                  <a:pt x="13967" y="3120"/>
                  <a:pt x="13967" y="6978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0" tIns="76188" rIns="0" bIns="76188" anchor="ctr" anchorCtr="0">
            <a:noAutofit/>
          </a:bodyPr>
          <a:lstStyle/>
          <a:p>
            <a:pPr algn="ctr"/>
            <a:r>
              <a:rPr lang="en" sz="1667" dirty="0">
                <a:solidFill>
                  <a:srgbClr val="002060"/>
                </a:solidFill>
                <a:latin typeface="Chulabhorn Likit Text" panose="00000500000000000000" pitchFamily="50" charset="-34"/>
                <a:ea typeface="Fira Sans Extra Condensed Medium"/>
                <a:cs typeface="Chulabhorn Likit Text" panose="00000500000000000000" pitchFamily="50" charset="-34"/>
                <a:sym typeface="Fira Sans Extra Condensed Medium"/>
              </a:rPr>
              <a:t>0</a:t>
            </a:r>
            <a:r>
              <a:rPr lang="th-TH" sz="1667" dirty="0">
                <a:solidFill>
                  <a:srgbClr val="002060"/>
                </a:solidFill>
                <a:latin typeface="Chulabhorn Likit Text" panose="00000500000000000000" pitchFamily="50" charset="-34"/>
                <a:ea typeface="Fira Sans Extra Condensed Medium"/>
                <a:cs typeface="Chulabhorn Likit Text" panose="00000500000000000000" pitchFamily="50" charset="-34"/>
                <a:sym typeface="Fira Sans Extra Condensed Medium"/>
              </a:rPr>
              <a:t>4</a:t>
            </a:r>
            <a:endParaRPr sz="1667" dirty="0">
              <a:solidFill>
                <a:srgbClr val="002060"/>
              </a:solidFill>
              <a:latin typeface="Chulabhorn Likit Text" panose="00000500000000000000" pitchFamily="50" charset="-34"/>
              <a:ea typeface="Fira Sans Extra Condensed Medium"/>
              <a:cs typeface="Chulabhorn Likit Text" panose="00000500000000000000" pitchFamily="50" charset="-34"/>
              <a:sym typeface="Fira Sans Extra Condensed Medium"/>
            </a:endParaRPr>
          </a:p>
        </p:txBody>
      </p:sp>
      <p:sp>
        <p:nvSpPr>
          <p:cNvPr id="3" name="Google Shape;114;p16">
            <a:extLst>
              <a:ext uri="{FF2B5EF4-FFF2-40B4-BE49-F238E27FC236}">
                <a16:creationId xmlns:a16="http://schemas.microsoft.com/office/drawing/2014/main" id="{BAB035FE-03B8-C635-6734-643FCFE3960B}"/>
              </a:ext>
            </a:extLst>
          </p:cNvPr>
          <p:cNvSpPr/>
          <p:nvPr/>
        </p:nvSpPr>
        <p:spPr>
          <a:xfrm>
            <a:off x="1661962" y="2199711"/>
            <a:ext cx="571480" cy="567041"/>
          </a:xfrm>
          <a:custGeom>
            <a:avLst/>
            <a:gdLst/>
            <a:ahLst/>
            <a:cxnLst/>
            <a:rect l="l" t="t" r="r" b="b"/>
            <a:pathLst>
              <a:path w="17265" h="17265" extrusionOk="0">
                <a:moveTo>
                  <a:pt x="8633" y="1"/>
                </a:moveTo>
                <a:cubicBezTo>
                  <a:pt x="3858" y="1"/>
                  <a:pt x="0" y="3858"/>
                  <a:pt x="0" y="8633"/>
                </a:cubicBezTo>
                <a:cubicBezTo>
                  <a:pt x="0" y="13395"/>
                  <a:pt x="3858" y="17265"/>
                  <a:pt x="8633" y="17265"/>
                </a:cubicBezTo>
                <a:cubicBezTo>
                  <a:pt x="13395" y="17265"/>
                  <a:pt x="17265" y="13395"/>
                  <a:pt x="17265" y="8633"/>
                </a:cubicBezTo>
                <a:cubicBezTo>
                  <a:pt x="17265" y="3858"/>
                  <a:pt x="13395" y="1"/>
                  <a:pt x="86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76188" tIns="76188" rIns="76188" bIns="76188" anchor="ctr" anchorCtr="0">
            <a:noAutofit/>
          </a:bodyPr>
          <a:lstStyle/>
          <a:p>
            <a:endParaRPr sz="150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  <p:sp>
        <p:nvSpPr>
          <p:cNvPr id="94" name="Google Shape;579;p26"/>
          <p:cNvSpPr txBox="1"/>
          <p:nvPr/>
        </p:nvSpPr>
        <p:spPr>
          <a:xfrm>
            <a:off x="2557287" y="4614865"/>
            <a:ext cx="5269463" cy="613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6188" tIns="76188" rIns="76188" bIns="76188" anchor="ctr" anchorCtr="0">
            <a:noAutofit/>
          </a:bodyPr>
          <a:lstStyle/>
          <a:p>
            <a:pPr algn="l" fontAlgn="b"/>
            <a:r>
              <a:rPr lang="th-TH" sz="1250" dirty="0">
                <a:solidFill>
                  <a:srgbClr val="002060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จัดสรรให้จังหวัดที่มีผลการเบิกจ่ายเงินทุนหมุนเวียน ไม่น้อยกว่าร้อยละ 70</a:t>
            </a:r>
          </a:p>
        </p:txBody>
      </p:sp>
      <p:sp>
        <p:nvSpPr>
          <p:cNvPr id="65" name="Rectangle 64"/>
          <p:cNvSpPr/>
          <p:nvPr/>
        </p:nvSpPr>
        <p:spPr>
          <a:xfrm>
            <a:off x="811151" y="126572"/>
            <a:ext cx="8323531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5.1 การพิจารณาจัดสรรงบประมาณเงินอุดหนุน และเงินทุนหมุนเวียน</a:t>
            </a:r>
            <a:b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กองทุนพัฒนาบทบาทสตรี ประจำปีงบประมาณ พ.ศ. 2567 (เพิ่มเติม) </a:t>
            </a:r>
          </a:p>
        </p:txBody>
      </p:sp>
      <p:sp>
        <p:nvSpPr>
          <p:cNvPr id="4" name="Google Shape;115;p16">
            <a:extLst>
              <a:ext uri="{FF2B5EF4-FFF2-40B4-BE49-F238E27FC236}">
                <a16:creationId xmlns:a16="http://schemas.microsoft.com/office/drawing/2014/main" id="{D49F4FFB-882E-4E22-D895-4BA44012C7BB}"/>
              </a:ext>
            </a:extLst>
          </p:cNvPr>
          <p:cNvSpPr/>
          <p:nvPr/>
        </p:nvSpPr>
        <p:spPr>
          <a:xfrm>
            <a:off x="1709999" y="2261783"/>
            <a:ext cx="470609" cy="461450"/>
          </a:xfrm>
          <a:custGeom>
            <a:avLst/>
            <a:gdLst/>
            <a:ahLst/>
            <a:cxnLst/>
            <a:rect l="l" t="t" r="r" b="b"/>
            <a:pathLst>
              <a:path w="13967" h="13955" extrusionOk="0">
                <a:moveTo>
                  <a:pt x="13967" y="6978"/>
                </a:moveTo>
                <a:cubicBezTo>
                  <a:pt x="13967" y="10835"/>
                  <a:pt x="10847" y="13955"/>
                  <a:pt x="6990" y="13955"/>
                </a:cubicBezTo>
                <a:cubicBezTo>
                  <a:pt x="3132" y="13955"/>
                  <a:pt x="1" y="10835"/>
                  <a:pt x="1" y="6978"/>
                </a:cubicBezTo>
                <a:cubicBezTo>
                  <a:pt x="1" y="3120"/>
                  <a:pt x="3132" y="0"/>
                  <a:pt x="6990" y="0"/>
                </a:cubicBezTo>
                <a:cubicBezTo>
                  <a:pt x="10847" y="0"/>
                  <a:pt x="13967" y="3120"/>
                  <a:pt x="13967" y="6978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0" tIns="76188" rIns="0" bIns="76188" anchor="ctr" anchorCtr="0">
            <a:noAutofit/>
          </a:bodyPr>
          <a:lstStyle/>
          <a:p>
            <a:pPr algn="ctr"/>
            <a:r>
              <a:rPr lang="en" sz="1667" dirty="0">
                <a:solidFill>
                  <a:srgbClr val="002060"/>
                </a:solidFill>
                <a:latin typeface="Chulabhorn Likit Text" panose="00000500000000000000" pitchFamily="50" charset="-34"/>
                <a:ea typeface="Fira Sans Extra Condensed Medium"/>
                <a:cs typeface="Chulabhorn Likit Text" panose="00000500000000000000" pitchFamily="50" charset="-34"/>
                <a:sym typeface="Fira Sans Extra Condensed Medium"/>
              </a:rPr>
              <a:t>0</a:t>
            </a:r>
            <a:r>
              <a:rPr lang="th-TH" sz="1667" dirty="0">
                <a:solidFill>
                  <a:srgbClr val="002060"/>
                </a:solidFill>
                <a:latin typeface="Chulabhorn Likit Text" panose="00000500000000000000" pitchFamily="50" charset="-34"/>
                <a:ea typeface="Fira Sans Extra Condensed Medium"/>
                <a:cs typeface="Chulabhorn Likit Text" panose="00000500000000000000" pitchFamily="50" charset="-34"/>
                <a:sym typeface="Fira Sans Extra Condensed Medium"/>
              </a:rPr>
              <a:t>1</a:t>
            </a:r>
            <a:endParaRPr sz="1667" dirty="0">
              <a:solidFill>
                <a:srgbClr val="002060"/>
              </a:solidFill>
              <a:latin typeface="Chulabhorn Likit Text" panose="00000500000000000000" pitchFamily="50" charset="-34"/>
              <a:ea typeface="Fira Sans Extra Condensed Medium"/>
              <a:cs typeface="Chulabhorn Likit Text" panose="00000500000000000000" pitchFamily="50" charset="-34"/>
              <a:sym typeface="Fira Sans Extra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189107968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5"/>
          <p:cNvGrpSpPr/>
          <p:nvPr/>
        </p:nvGrpSpPr>
        <p:grpSpPr>
          <a:xfrm>
            <a:off x="572552" y="179680"/>
            <a:ext cx="9017000" cy="603268"/>
            <a:chOff x="0" y="-175733"/>
            <a:chExt cx="21640800" cy="1447844"/>
          </a:xfrm>
        </p:grpSpPr>
        <p:sp>
          <p:nvSpPr>
            <p:cNvPr id="42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43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5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5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44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4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5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45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</a:t>
              </a: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  <a:p>
              <a:pPr>
                <a:lnSpc>
                  <a:spcPts val="1556"/>
                </a:lnSpc>
              </a:pPr>
              <a:r>
                <a:rPr lang="th-TH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เพื่อพิจารณา</a:t>
              </a:r>
              <a:endParaRPr lang="th-TH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46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77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4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3" name="Group 52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54" name="Group 53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6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62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63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7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8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59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60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61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55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224508"/>
              </p:ext>
            </p:extLst>
          </p:nvPr>
        </p:nvGraphicFramePr>
        <p:xfrm>
          <a:off x="157020" y="836949"/>
          <a:ext cx="9882905" cy="45381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935">
                  <a:extLst>
                    <a:ext uri="{9D8B030D-6E8A-4147-A177-3AD203B41FA5}">
                      <a16:colId xmlns:a16="http://schemas.microsoft.com/office/drawing/2014/main" val="3343001200"/>
                    </a:ext>
                  </a:extLst>
                </a:gridCol>
                <a:gridCol w="742697">
                  <a:extLst>
                    <a:ext uri="{9D8B030D-6E8A-4147-A177-3AD203B41FA5}">
                      <a16:colId xmlns:a16="http://schemas.microsoft.com/office/drawing/2014/main" val="309422279"/>
                    </a:ext>
                  </a:extLst>
                </a:gridCol>
                <a:gridCol w="525000">
                  <a:extLst>
                    <a:ext uri="{9D8B030D-6E8A-4147-A177-3AD203B41FA5}">
                      <a16:colId xmlns:a16="http://schemas.microsoft.com/office/drawing/2014/main" val="2881139997"/>
                    </a:ext>
                  </a:extLst>
                </a:gridCol>
                <a:gridCol w="736844">
                  <a:extLst>
                    <a:ext uri="{9D8B030D-6E8A-4147-A177-3AD203B41FA5}">
                      <a16:colId xmlns:a16="http://schemas.microsoft.com/office/drawing/2014/main" val="195790165"/>
                    </a:ext>
                  </a:extLst>
                </a:gridCol>
                <a:gridCol w="506579">
                  <a:extLst>
                    <a:ext uri="{9D8B030D-6E8A-4147-A177-3AD203B41FA5}">
                      <a16:colId xmlns:a16="http://schemas.microsoft.com/office/drawing/2014/main" val="1882345588"/>
                    </a:ext>
                  </a:extLst>
                </a:gridCol>
                <a:gridCol w="765976">
                  <a:extLst>
                    <a:ext uri="{9D8B030D-6E8A-4147-A177-3AD203B41FA5}">
                      <a16:colId xmlns:a16="http://schemas.microsoft.com/office/drawing/2014/main" val="368320873"/>
                    </a:ext>
                  </a:extLst>
                </a:gridCol>
                <a:gridCol w="1269776">
                  <a:extLst>
                    <a:ext uri="{9D8B030D-6E8A-4147-A177-3AD203B41FA5}">
                      <a16:colId xmlns:a16="http://schemas.microsoft.com/office/drawing/2014/main" val="4121672304"/>
                    </a:ext>
                  </a:extLst>
                </a:gridCol>
                <a:gridCol w="1096572">
                  <a:extLst>
                    <a:ext uri="{9D8B030D-6E8A-4147-A177-3AD203B41FA5}">
                      <a16:colId xmlns:a16="http://schemas.microsoft.com/office/drawing/2014/main" val="1590352166"/>
                    </a:ext>
                  </a:extLst>
                </a:gridCol>
                <a:gridCol w="1096572">
                  <a:extLst>
                    <a:ext uri="{9D8B030D-6E8A-4147-A177-3AD203B41FA5}">
                      <a16:colId xmlns:a16="http://schemas.microsoft.com/office/drawing/2014/main" val="1704032703"/>
                    </a:ext>
                  </a:extLst>
                </a:gridCol>
                <a:gridCol w="1403977">
                  <a:extLst>
                    <a:ext uri="{9D8B030D-6E8A-4147-A177-3AD203B41FA5}">
                      <a16:colId xmlns:a16="http://schemas.microsoft.com/office/drawing/2014/main" val="1399981108"/>
                    </a:ext>
                  </a:extLst>
                </a:gridCol>
                <a:gridCol w="1403977">
                  <a:extLst>
                    <a:ext uri="{9D8B030D-6E8A-4147-A177-3AD203B41FA5}">
                      <a16:colId xmlns:a16="http://schemas.microsoft.com/office/drawing/2014/main" val="3950629669"/>
                    </a:ext>
                  </a:extLst>
                </a:gridCol>
              </a:tblGrid>
              <a:tr h="28700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ที่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4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BD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th-TH" sz="105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เงินอุดหนุน</a:t>
                      </a:r>
                      <a:endParaRPr lang="th-TH" sz="105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5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6330788"/>
                  </a:ext>
                </a:extLst>
              </a:tr>
              <a:tr h="264333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ขอรับงบประมาณเพิ่มเติม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8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เสนอจัดสรรงบประมาณเพิ่มเติม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1. จัดสรรให้จังหวัดภายในวงเงินเดิมตามแผนการดำเนินงานและ</a:t>
                      </a:r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แผนการ</a:t>
                      </a:r>
                      <a:b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ใช้</a:t>
                      </a:r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จ่ายงบประมาณกองทุนพัฒนาบทบาทสตรี ประจำปีงบประมาณ พ.ศ.2567 </a:t>
                      </a:r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/>
                      </a:r>
                      <a:b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</a:t>
                      </a:r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ไม่เกินกว่าวงเงินที่จังหวัดโอนงบประมาณคืนมา)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BD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2. จัดสรรให้จังหวัดที่มีผลการบริหารจัดการหนี้เกินกำหนดชำระน้อยกว่าร้อยละ 12 จัดสรรเพิ่มเติมให้ร้อยละ 100 ของคำของบประมาณเพิ่มเติม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6F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3. จัดสรรให้จังหวัดที่มีผลการบริหารจัดการหนี้เกินกำหนดชำระมากกว่าร้อยละ 12 </a:t>
                      </a:r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/>
                      </a:r>
                      <a:b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แต่</a:t>
                      </a:r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ไม่เกินร้อยละ 18 จัดสรรเพิ่มเติม</a:t>
                      </a:r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ให้</a:t>
                      </a:r>
                      <a:b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</a:t>
                      </a:r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ละ 40 ของคำของบประมาณเพิ่มเติม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6E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4. จัดสรรให้จังหวัดที่มีผลการเบิกจ่ายเงินทุนเหมุนเวียน </a:t>
                      </a:r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/>
                      </a:r>
                      <a:b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ไม่</a:t>
                      </a:r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น้อยกว่าร้อยละ 70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6D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หมายเหตุ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305053"/>
                  </a:ext>
                </a:extLst>
              </a:tr>
              <a:tr h="852945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 (โครงการ)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7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จำนวนเงิน (บาท)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7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จำนวน (โครงการ) 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8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จำนวนเงิน (บาท)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8E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5902149"/>
                  </a:ext>
                </a:extLst>
              </a:tr>
              <a:tr h="3965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กำแพงเพชร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200,000.00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           -  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x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x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หนี้เกินร้อยละ 21.59 และเบิกจ่ายเงินทุนหมุนเวียนได้ร้อยละ 39.28 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1039018"/>
                  </a:ext>
                </a:extLst>
              </a:tr>
              <a:tr h="264333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จันทบุรี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40,000.00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 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/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x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เบิกจ่ายเงินทุนหมุนเวียนได้ร้อยละ 60.84 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498329"/>
                  </a:ext>
                </a:extLst>
              </a:tr>
              <a:tr h="25070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ชัยภูมิ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80,000.00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80,000.00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/ 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/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152170"/>
                  </a:ext>
                </a:extLst>
              </a:tr>
              <a:tr h="352918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ตรัง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200,000.00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200,000.00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/ 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/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214012"/>
                  </a:ext>
                </a:extLst>
              </a:tr>
              <a:tr h="352918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ตราด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200,000.00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200,000.00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/ 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/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179909"/>
                  </a:ext>
                </a:extLst>
              </a:tr>
              <a:tr h="25070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ตาก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115,080.00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115,080.00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/ 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/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959581"/>
                  </a:ext>
                </a:extLst>
              </a:tr>
              <a:tr h="250709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นครปฐม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64,300.00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 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x 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/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หนี้เกินร้อยละ 25.35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7508646"/>
                  </a:ext>
                </a:extLst>
              </a:tr>
              <a:tr h="352918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นครศรีธรรมราช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200,000.00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200,000.00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/ 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/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815610"/>
                  </a:ext>
                </a:extLst>
              </a:tr>
              <a:tr h="352918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ประจวบคีรีขันธ์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1,005,450.00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1,005,450.00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/ 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/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2931570"/>
                  </a:ext>
                </a:extLst>
              </a:tr>
              <a:tr h="264333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ปัตตานี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164,479.00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 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/ </a:t>
                      </a:r>
                      <a:endParaRPr lang="th-TH" sz="900" b="0" i="0" u="none" strike="noStrike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x 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เบิกจ่ายเงินทุนหมุนเวียนได้ร้อยละ 63.29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780965"/>
                  </a:ext>
                </a:extLst>
              </a:tr>
            </a:tbl>
          </a:graphicData>
        </a:graphic>
      </p:graphicFrame>
      <p:sp>
        <p:nvSpPr>
          <p:cNvPr id="28" name="Rectangle 27"/>
          <p:cNvSpPr/>
          <p:nvPr/>
        </p:nvSpPr>
        <p:spPr>
          <a:xfrm>
            <a:off x="811151" y="56456"/>
            <a:ext cx="8323531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5.1 การพิจารณาจัดสรรงบประมาณเงินอุดหนุน และเงินทุนหมุนเวียน</a:t>
            </a:r>
            <a:b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กองทุนพัฒนาบทบาทสตรี ประจำปีงบประมาณ พ.ศ. 2567 (เพิ่มเติม) </a:t>
            </a:r>
          </a:p>
        </p:txBody>
      </p:sp>
    </p:spTree>
    <p:extLst>
      <p:ext uri="{BB962C8B-B14F-4D97-AF65-F5344CB8AC3E}">
        <p14:creationId xmlns:p14="http://schemas.microsoft.com/office/powerpoint/2010/main" val="399651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5"/>
          <p:cNvGrpSpPr/>
          <p:nvPr/>
        </p:nvGrpSpPr>
        <p:grpSpPr>
          <a:xfrm>
            <a:off x="572552" y="179680"/>
            <a:ext cx="9017000" cy="603268"/>
            <a:chOff x="0" y="-175733"/>
            <a:chExt cx="21640800" cy="1447844"/>
          </a:xfrm>
        </p:grpSpPr>
        <p:sp>
          <p:nvSpPr>
            <p:cNvPr id="42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43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5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5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44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4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5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45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</a:t>
              </a: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  <a:p>
              <a:pPr>
                <a:lnSpc>
                  <a:spcPts val="1556"/>
                </a:lnSpc>
              </a:pPr>
              <a:r>
                <a:rPr lang="th-TH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เพื่อพิจารณา</a:t>
              </a:r>
              <a:endParaRPr lang="th-TH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46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78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4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3" name="Group 52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54" name="Group 53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6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62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63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7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8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59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60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61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55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191219"/>
              </p:ext>
            </p:extLst>
          </p:nvPr>
        </p:nvGraphicFramePr>
        <p:xfrm>
          <a:off x="157020" y="836950"/>
          <a:ext cx="9882905" cy="45406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935">
                  <a:extLst>
                    <a:ext uri="{9D8B030D-6E8A-4147-A177-3AD203B41FA5}">
                      <a16:colId xmlns:a16="http://schemas.microsoft.com/office/drawing/2014/main" val="3343001200"/>
                    </a:ext>
                  </a:extLst>
                </a:gridCol>
                <a:gridCol w="742697">
                  <a:extLst>
                    <a:ext uri="{9D8B030D-6E8A-4147-A177-3AD203B41FA5}">
                      <a16:colId xmlns:a16="http://schemas.microsoft.com/office/drawing/2014/main" val="309422279"/>
                    </a:ext>
                  </a:extLst>
                </a:gridCol>
                <a:gridCol w="525000">
                  <a:extLst>
                    <a:ext uri="{9D8B030D-6E8A-4147-A177-3AD203B41FA5}">
                      <a16:colId xmlns:a16="http://schemas.microsoft.com/office/drawing/2014/main" val="2881139997"/>
                    </a:ext>
                  </a:extLst>
                </a:gridCol>
                <a:gridCol w="736844">
                  <a:extLst>
                    <a:ext uri="{9D8B030D-6E8A-4147-A177-3AD203B41FA5}">
                      <a16:colId xmlns:a16="http://schemas.microsoft.com/office/drawing/2014/main" val="195790165"/>
                    </a:ext>
                  </a:extLst>
                </a:gridCol>
                <a:gridCol w="506579">
                  <a:extLst>
                    <a:ext uri="{9D8B030D-6E8A-4147-A177-3AD203B41FA5}">
                      <a16:colId xmlns:a16="http://schemas.microsoft.com/office/drawing/2014/main" val="1882345588"/>
                    </a:ext>
                  </a:extLst>
                </a:gridCol>
                <a:gridCol w="765976">
                  <a:extLst>
                    <a:ext uri="{9D8B030D-6E8A-4147-A177-3AD203B41FA5}">
                      <a16:colId xmlns:a16="http://schemas.microsoft.com/office/drawing/2014/main" val="368320873"/>
                    </a:ext>
                  </a:extLst>
                </a:gridCol>
                <a:gridCol w="1269776">
                  <a:extLst>
                    <a:ext uri="{9D8B030D-6E8A-4147-A177-3AD203B41FA5}">
                      <a16:colId xmlns:a16="http://schemas.microsoft.com/office/drawing/2014/main" val="4121672304"/>
                    </a:ext>
                  </a:extLst>
                </a:gridCol>
                <a:gridCol w="1096572">
                  <a:extLst>
                    <a:ext uri="{9D8B030D-6E8A-4147-A177-3AD203B41FA5}">
                      <a16:colId xmlns:a16="http://schemas.microsoft.com/office/drawing/2014/main" val="1590352166"/>
                    </a:ext>
                  </a:extLst>
                </a:gridCol>
                <a:gridCol w="1096572">
                  <a:extLst>
                    <a:ext uri="{9D8B030D-6E8A-4147-A177-3AD203B41FA5}">
                      <a16:colId xmlns:a16="http://schemas.microsoft.com/office/drawing/2014/main" val="1704032703"/>
                    </a:ext>
                  </a:extLst>
                </a:gridCol>
                <a:gridCol w="1403977">
                  <a:extLst>
                    <a:ext uri="{9D8B030D-6E8A-4147-A177-3AD203B41FA5}">
                      <a16:colId xmlns:a16="http://schemas.microsoft.com/office/drawing/2014/main" val="1399981108"/>
                    </a:ext>
                  </a:extLst>
                </a:gridCol>
                <a:gridCol w="1403977">
                  <a:extLst>
                    <a:ext uri="{9D8B030D-6E8A-4147-A177-3AD203B41FA5}">
                      <a16:colId xmlns:a16="http://schemas.microsoft.com/office/drawing/2014/main" val="3950629669"/>
                    </a:ext>
                  </a:extLst>
                </a:gridCol>
              </a:tblGrid>
              <a:tr h="25398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ที่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4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BD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th-TH" sz="105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เงินอุดหนุน</a:t>
                      </a:r>
                      <a:endParaRPr lang="th-TH" sz="105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5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6330788"/>
                  </a:ext>
                </a:extLst>
              </a:tr>
              <a:tr h="270283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ขอรับงบประมาณเพิ่มเติม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8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เสนอจัดสรรงบประมาณเพิ่มเติม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1. จัดสรรให้จังหวัดภายในวงเงินเดิมตามแผนการดำเนินงานและ</a:t>
                      </a:r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แผนการ</a:t>
                      </a:r>
                      <a:b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ใช้</a:t>
                      </a:r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จ่ายงบประมาณกองทุนพัฒนาบทบาทสตรี ประจำปีงบประมาณ พ.ศ.2567 </a:t>
                      </a:r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/>
                      </a:r>
                      <a:b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</a:t>
                      </a:r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ไม่เกินกว่าวงเงินที่จังหวัดโอนงบประมาณคืนมา)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BD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2. จัดสรรให้จังหวัดที่มีผลการบริหารจัดการหนี้เกินกำหนดชำระน้อยกว่าร้อยละ 12 จัดสรรเพิ่มเติมให้ร้อยละ 100 ของคำของบประมาณเพิ่มเติม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6F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3. จัดสรรให้จังหวัดที่มีผลการบริหารจัดการหนี้เกินกำหนดชำระมากกว่าร้อยละ 12 </a:t>
                      </a:r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/>
                      </a:r>
                      <a:b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แต่</a:t>
                      </a:r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ไม่เกินร้อยละ 18 จัดสรรเพิ่มเติม</a:t>
                      </a:r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ให้</a:t>
                      </a:r>
                      <a:b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</a:t>
                      </a:r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ละ 40 ของคำของบประมาณเพิ่มเติม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6E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4. จัดสรรให้จังหวัดที่มีผลการเบิกจ่ายเงินทุนเหมุนเวียน </a:t>
                      </a:r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/>
                      </a:r>
                      <a:b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ไม่</a:t>
                      </a:r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น้อยกว่าร้อยละ 70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6D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หมายเหตุ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305053"/>
                  </a:ext>
                </a:extLst>
              </a:tr>
              <a:tr h="87312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 (โครงการ)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7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จำนวนเงิน (บาท)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7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จำนวน (โครงการ) 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8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จำนวนเงิน (บาท)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8E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5902149"/>
                  </a:ext>
                </a:extLst>
              </a:tr>
              <a:tr h="352534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เพชรบุรี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</a:t>
                      </a:r>
                      <a:r>
                        <a:rPr lang="th-TH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92,885.00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x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/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หนี้เกินร้อยละ 25.15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1039018"/>
                  </a:ext>
                </a:extLst>
              </a:tr>
              <a:tr h="2551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เพชรบูรณ์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480,000.00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280,000.00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/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/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498329"/>
                  </a:ext>
                </a:extLst>
              </a:tr>
              <a:tr h="40542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มุกดาหาร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664,090.00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 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x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x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หนี้เกินร้อยละ 20.35 และเบิกจ่ายเงินทุนหมุนเวียนได้ร้อยละ 41.83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152170"/>
                  </a:ext>
                </a:extLst>
              </a:tr>
              <a:tr h="33865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ระยอง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</a:t>
                      </a:r>
                      <a:r>
                        <a:rPr lang="th-TH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49,645.00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</a:t>
                      </a:r>
                      <a:r>
                        <a:rPr lang="th-TH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49,645.00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/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/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214012"/>
                  </a:ext>
                </a:extLst>
              </a:tr>
              <a:tr h="33865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ราชบุรี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</a:t>
                      </a:r>
                      <a:r>
                        <a:rPr lang="th-TH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29,500.00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</a:t>
                      </a:r>
                      <a:r>
                        <a:rPr lang="th-TH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29,500.00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/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/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179909"/>
                  </a:ext>
                </a:extLst>
              </a:tr>
              <a:tr h="2551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ลพบุรี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420,225.00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</a:t>
                      </a:r>
                      <a:r>
                        <a:rPr lang="th-TH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420,225.00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/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/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959581"/>
                  </a:ext>
                </a:extLst>
              </a:tr>
              <a:tr h="2551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ลำพูน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135,913.00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x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/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หนี้เกินร้อยละ 25.95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7508646"/>
                  </a:ext>
                </a:extLst>
              </a:tr>
              <a:tr h="33865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สระแก้ว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</a:t>
                      </a:r>
                      <a:r>
                        <a:rPr lang="th-TH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96,850.00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</a:t>
                      </a:r>
                      <a:r>
                        <a:rPr lang="th-TH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96,850.00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/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/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2815610"/>
                  </a:ext>
                </a:extLst>
              </a:tr>
              <a:tr h="33865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สระบุรี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383,975.00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x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/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หนี้เกินร้อยละ 18.09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2931570"/>
                  </a:ext>
                </a:extLst>
              </a:tr>
              <a:tr h="25515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สุพรรณบุรี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</a:t>
                      </a:r>
                      <a:r>
                        <a:rPr lang="th-TH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148,080.00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</a:t>
                      </a:r>
                      <a:r>
                        <a:rPr lang="th-TH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48,820.00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/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/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780965"/>
                  </a:ext>
                </a:extLst>
              </a:tr>
            </a:tbl>
          </a:graphicData>
        </a:graphic>
      </p:graphicFrame>
      <p:sp>
        <p:nvSpPr>
          <p:cNvPr id="28" name="Rectangle 27"/>
          <p:cNvSpPr/>
          <p:nvPr/>
        </p:nvSpPr>
        <p:spPr>
          <a:xfrm>
            <a:off x="811151" y="68697"/>
            <a:ext cx="8323531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5.1 การพิจารณาจัดสรรงบประมาณเงินอุดหนุน และเงินทุนหมุนเวียน</a:t>
            </a:r>
            <a:b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กองทุนพัฒนาบทบาทสตรี ประจำปีงบประมาณ พ.ศ. 2567 (เพิ่มเติม) </a:t>
            </a:r>
          </a:p>
        </p:txBody>
      </p:sp>
    </p:spTree>
    <p:extLst>
      <p:ext uri="{BB962C8B-B14F-4D97-AF65-F5344CB8AC3E}">
        <p14:creationId xmlns:p14="http://schemas.microsoft.com/office/powerpoint/2010/main" val="73148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562802"/>
              </p:ext>
            </p:extLst>
          </p:nvPr>
        </p:nvGraphicFramePr>
        <p:xfrm>
          <a:off x="230629" y="801890"/>
          <a:ext cx="9702158" cy="45780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93821">
                  <a:extLst>
                    <a:ext uri="{9D8B030D-6E8A-4147-A177-3AD203B41FA5}">
                      <a16:colId xmlns:a16="http://schemas.microsoft.com/office/drawing/2014/main" val="2931929888"/>
                    </a:ext>
                  </a:extLst>
                </a:gridCol>
                <a:gridCol w="4808337">
                  <a:extLst>
                    <a:ext uri="{9D8B030D-6E8A-4147-A177-3AD203B41FA5}">
                      <a16:colId xmlns:a16="http://schemas.microsoft.com/office/drawing/2014/main" val="4135339946"/>
                    </a:ext>
                  </a:extLst>
                </a:gridCol>
              </a:tblGrid>
              <a:tr h="701437"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th-TH" sz="1600" b="1" i="0" u="sng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ระเบียบวาระที่ 4 เรื่องเพื่อทราบ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th-TH" sz="1400" b="1" kern="1200" spc="-3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4.4 การบริหารจัดการหนี้ของกองทุนพัฒนาบทบาทสตรี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A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80162"/>
                  </a:ext>
                </a:extLst>
              </a:tr>
              <a:tr h="3052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15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เรื่อง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15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ผลการดำเนินการ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157069"/>
                  </a:ext>
                </a:extLst>
              </a:tr>
              <a:tr h="3562329"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</a:pPr>
                      <a:r>
                        <a:rPr lang="th-TH" sz="1500" b="1" u="sng" kern="1200" spc="-7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ที่ประชุมได้ร่วมพิจารณาและมีข้อเสนอแนะ/ข้อสังเกต ดังนี้ </a:t>
                      </a:r>
                      <a:endParaRPr lang="en-US" sz="1500" b="1" kern="1200" spc="-70" baseline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463550" algn="l"/>
                          <a:tab pos="625475" algn="l"/>
                        </a:tabLst>
                      </a:pPr>
                      <a:r>
                        <a:rPr lang="th-TH" sz="1350" b="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</a:t>
                      </a:r>
                      <a:r>
                        <a:rPr lang="th-TH" sz="1500" b="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ให้สำนักงานกองทุนพัฒนาบทบาทสตรีนำผลการถอดบทเรียนของจังหวัดนครศรีธรรมราชที่ประสบความสำเร็จ</a:t>
                      </a:r>
                      <a:br>
                        <a:rPr lang="th-TH" sz="1500" b="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500" b="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จากการใช้มาตรการไกล่เกลี่ยและประนีประนอมยอมความเป็นเครื่องมือในการบริหารจัดการหนี้เผยแพร่ในที่ประชุมกรมการพัฒนาชุมชน เพื่อให้จังหวัดอื่น ๆ ใช้เป็นแนวทางในการบริหารจัดการหนี้</a:t>
                      </a: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463550" algn="l"/>
                          <a:tab pos="625475" algn="l"/>
                        </a:tabLst>
                      </a:pPr>
                      <a:endParaRPr lang="th-TH" sz="1350" b="0" kern="1200" baseline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76197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spc="0" baseline="0" dirty="0">
                          <a:effectLst/>
                          <a:latin typeface="Chulabhorn Likit Text" panose="00000500000000000000" pitchFamily="50" charset="-34"/>
                          <a:ea typeface="Batang"/>
                          <a:cs typeface="Chulabhorn Likit Text" panose="00000500000000000000" pitchFamily="50" charset="-34"/>
                        </a:rPr>
                        <a:t>สกส. ได้ดำเนินการนำผลการถอดบทเรียนของจังหวัดนครศรีธรรมราชเผยแพร่ในที่ประชุมกรมการพัฒนาชุมชน </a:t>
                      </a:r>
                      <a:r>
                        <a:rPr lang="th-TH" sz="1600" spc="-20" baseline="0" dirty="0">
                          <a:effectLst/>
                          <a:latin typeface="Chulabhorn Likit Text" panose="00000500000000000000" pitchFamily="50" charset="-34"/>
                          <a:ea typeface="Batang"/>
                          <a:cs typeface="Chulabhorn Likit Text" panose="00000500000000000000" pitchFamily="50" charset="-34"/>
                        </a:rPr>
                        <a:t>และเว็บไซต์กองทุนพัฒนาบทบาทสตรี เพื่อให้จังหวัดอื่น ๆ </a:t>
                      </a:r>
                      <a:r>
                        <a:rPr lang="th-TH" sz="1600" spc="0" baseline="0" dirty="0">
                          <a:effectLst/>
                          <a:latin typeface="Chulabhorn Likit Text" panose="00000500000000000000" pitchFamily="50" charset="-34"/>
                          <a:ea typeface="Batang"/>
                          <a:cs typeface="Chulabhorn Likit Text" panose="00000500000000000000" pitchFamily="50" charset="-34"/>
                        </a:rPr>
                        <a:t>ใช้เป็นแนวทางในการบริหารจัดการหนี้เรียบร้อยแล้ว</a:t>
                      </a:r>
                    </a:p>
                    <a:p>
                      <a:pPr marL="0" marR="0" lvl="0" indent="0" algn="thaiDist" defTabSz="76197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250" spc="0" baseline="0" dirty="0">
                        <a:effectLst/>
                        <a:latin typeface="Chulabhorn Likit Text" panose="00000500000000000000" pitchFamily="50" charset="-34"/>
                        <a:ea typeface="Batang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13969"/>
                  </a:ext>
                </a:extLst>
              </a:tr>
            </a:tbl>
          </a:graphicData>
        </a:graphic>
      </p:graphicFrame>
      <p:grpSp>
        <p:nvGrpSpPr>
          <p:cNvPr id="28" name="Group 5"/>
          <p:cNvGrpSpPr/>
          <p:nvPr/>
        </p:nvGrpSpPr>
        <p:grpSpPr>
          <a:xfrm>
            <a:off x="572552" y="168105"/>
            <a:ext cx="9017000" cy="603268"/>
            <a:chOff x="0" y="-175733"/>
            <a:chExt cx="21640800" cy="1447844"/>
          </a:xfrm>
        </p:grpSpPr>
        <p:sp>
          <p:nvSpPr>
            <p:cNvPr id="29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2" name="Group 7"/>
            <p:cNvGrpSpPr/>
            <p:nvPr/>
          </p:nvGrpSpPr>
          <p:grpSpPr>
            <a:xfrm>
              <a:off x="0" y="-175733"/>
              <a:ext cx="4659803" cy="1447844"/>
              <a:chOff x="0" y="-38100"/>
              <a:chExt cx="1010276" cy="313902"/>
            </a:xfrm>
          </p:grpSpPr>
          <p:sp>
            <p:nvSpPr>
              <p:cNvPr id="4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33" name="Group 10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3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34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3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สืบเนื่องจากการประชุม</a:t>
              </a:r>
            </a:p>
          </p:txBody>
        </p:sp>
        <p:sp>
          <p:nvSpPr>
            <p:cNvPr id="35" name="TextBox 14"/>
            <p:cNvSpPr txBox="1"/>
            <p:nvPr/>
          </p:nvSpPr>
          <p:spPr>
            <a:xfrm>
              <a:off x="4659804" y="167160"/>
              <a:ext cx="12321194" cy="389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2"/>
                </a:lnSpc>
              </a:pPr>
              <a:endParaRPr lang="en-US" sz="1222" b="1" dirty="0">
                <a:solidFill>
                  <a:srgbClr val="00296B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36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07</a:t>
              </a:r>
            </a:p>
          </p:txBody>
        </p:sp>
        <p:sp>
          <p:nvSpPr>
            <p:cNvPr id="3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4" name="Group 63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65" name="Group 64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67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80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81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68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76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77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78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79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66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63570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5"/>
          <p:cNvGrpSpPr/>
          <p:nvPr/>
        </p:nvGrpSpPr>
        <p:grpSpPr>
          <a:xfrm>
            <a:off x="572552" y="179680"/>
            <a:ext cx="9017000" cy="603268"/>
            <a:chOff x="0" y="-175733"/>
            <a:chExt cx="21640800" cy="1447844"/>
          </a:xfrm>
        </p:grpSpPr>
        <p:sp>
          <p:nvSpPr>
            <p:cNvPr id="42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43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5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5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44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4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5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45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</a:t>
              </a: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  <a:p>
              <a:pPr>
                <a:lnSpc>
                  <a:spcPts val="1556"/>
                </a:lnSpc>
              </a:pPr>
              <a:r>
                <a:rPr lang="th-TH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เพื่อพิจารณา</a:t>
              </a:r>
              <a:endParaRPr lang="th-TH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46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79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4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3" name="Group 52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54" name="Group 53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6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62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63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7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8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59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60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61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55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188406"/>
              </p:ext>
            </p:extLst>
          </p:nvPr>
        </p:nvGraphicFramePr>
        <p:xfrm>
          <a:off x="137970" y="960749"/>
          <a:ext cx="9882905" cy="34683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4935">
                  <a:extLst>
                    <a:ext uri="{9D8B030D-6E8A-4147-A177-3AD203B41FA5}">
                      <a16:colId xmlns:a16="http://schemas.microsoft.com/office/drawing/2014/main" val="3343001200"/>
                    </a:ext>
                  </a:extLst>
                </a:gridCol>
                <a:gridCol w="742697">
                  <a:extLst>
                    <a:ext uri="{9D8B030D-6E8A-4147-A177-3AD203B41FA5}">
                      <a16:colId xmlns:a16="http://schemas.microsoft.com/office/drawing/2014/main" val="309422279"/>
                    </a:ext>
                  </a:extLst>
                </a:gridCol>
                <a:gridCol w="525000">
                  <a:extLst>
                    <a:ext uri="{9D8B030D-6E8A-4147-A177-3AD203B41FA5}">
                      <a16:colId xmlns:a16="http://schemas.microsoft.com/office/drawing/2014/main" val="2881139997"/>
                    </a:ext>
                  </a:extLst>
                </a:gridCol>
                <a:gridCol w="736844">
                  <a:extLst>
                    <a:ext uri="{9D8B030D-6E8A-4147-A177-3AD203B41FA5}">
                      <a16:colId xmlns:a16="http://schemas.microsoft.com/office/drawing/2014/main" val="195790165"/>
                    </a:ext>
                  </a:extLst>
                </a:gridCol>
                <a:gridCol w="506579">
                  <a:extLst>
                    <a:ext uri="{9D8B030D-6E8A-4147-A177-3AD203B41FA5}">
                      <a16:colId xmlns:a16="http://schemas.microsoft.com/office/drawing/2014/main" val="1882345588"/>
                    </a:ext>
                  </a:extLst>
                </a:gridCol>
                <a:gridCol w="765976">
                  <a:extLst>
                    <a:ext uri="{9D8B030D-6E8A-4147-A177-3AD203B41FA5}">
                      <a16:colId xmlns:a16="http://schemas.microsoft.com/office/drawing/2014/main" val="368320873"/>
                    </a:ext>
                  </a:extLst>
                </a:gridCol>
                <a:gridCol w="1269776">
                  <a:extLst>
                    <a:ext uri="{9D8B030D-6E8A-4147-A177-3AD203B41FA5}">
                      <a16:colId xmlns:a16="http://schemas.microsoft.com/office/drawing/2014/main" val="4121672304"/>
                    </a:ext>
                  </a:extLst>
                </a:gridCol>
                <a:gridCol w="1096572">
                  <a:extLst>
                    <a:ext uri="{9D8B030D-6E8A-4147-A177-3AD203B41FA5}">
                      <a16:colId xmlns:a16="http://schemas.microsoft.com/office/drawing/2014/main" val="1590352166"/>
                    </a:ext>
                  </a:extLst>
                </a:gridCol>
                <a:gridCol w="1096572">
                  <a:extLst>
                    <a:ext uri="{9D8B030D-6E8A-4147-A177-3AD203B41FA5}">
                      <a16:colId xmlns:a16="http://schemas.microsoft.com/office/drawing/2014/main" val="1704032703"/>
                    </a:ext>
                  </a:extLst>
                </a:gridCol>
                <a:gridCol w="1403977">
                  <a:extLst>
                    <a:ext uri="{9D8B030D-6E8A-4147-A177-3AD203B41FA5}">
                      <a16:colId xmlns:a16="http://schemas.microsoft.com/office/drawing/2014/main" val="1399981108"/>
                    </a:ext>
                  </a:extLst>
                </a:gridCol>
                <a:gridCol w="1403977">
                  <a:extLst>
                    <a:ext uri="{9D8B030D-6E8A-4147-A177-3AD203B41FA5}">
                      <a16:colId xmlns:a16="http://schemas.microsoft.com/office/drawing/2014/main" val="3950629669"/>
                    </a:ext>
                  </a:extLst>
                </a:gridCol>
              </a:tblGrid>
              <a:tr h="26616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ที่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4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BD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th-TH" sz="105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เงินอุดหนุน</a:t>
                      </a:r>
                      <a:endParaRPr lang="th-TH" sz="105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D5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6330788"/>
                  </a:ext>
                </a:extLst>
              </a:tr>
              <a:tr h="282533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ขอรับงบประมาณเพิ่มเติม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8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เสนอจัดสรรงบประมาณเพิ่มเติม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C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1. จัดสรรให้จังหวัดภายในวงเงินเดิมตามแผนการดำเนินงานและแผน</a:t>
                      </a:r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กา</a:t>
                      </a:r>
                      <a:b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รใช้</a:t>
                      </a:r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จ่ายงบประมาณกองทุนพัฒนาบทบาทสตรี ประจำปีงบประมาณ พ.ศ.2567 </a:t>
                      </a:r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/>
                      </a:r>
                      <a:b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(</a:t>
                      </a:r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ไม่เกินกว่าวงเงินที่จังหวัดโอนงบประมาณคืนมา)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BD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2. จัดสรรให้จังหวัดที่มีผลการบริหารจัดการหนี้เกินกำหนดชำระน้อยกว่าร้อยละ 12 จัดสรรเพิ่มเติมให้ร้อยละ 100 ของคำของบประมาณเพิ่มเติม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6F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3. จัดสรรให้จังหวัดที่มีผลการบริหารจัดการหนี้เกินกำหนดชำระมากกว่าร้อยละ 12 </a:t>
                      </a:r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/>
                      </a:r>
                      <a:b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แต่</a:t>
                      </a:r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ไม่เกินร้อยละ 18 จัดสรรเพิ่มเติม</a:t>
                      </a:r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ให้</a:t>
                      </a:r>
                      <a:b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ร้อย</a:t>
                      </a:r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ละ 40 ของคำของบประมาณเพิ่มเติม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6E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4. จัดสรรให้จังหวัดที่มีผลการเบิกจ่ายเงินทุนเหมุนเวียน </a:t>
                      </a:r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/>
                      </a:r>
                      <a:b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</a:br>
                      <a:r>
                        <a:rPr lang="th-TH" sz="900" u="none" strike="noStrike" dirty="0" smtClean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ไม่</a:t>
                      </a:r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น้อยกว่าร้อยละ 70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6D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หมายเหตุ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7305053"/>
                  </a:ext>
                </a:extLst>
              </a:tr>
              <a:tr h="933929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 (โครงการ)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7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จำนวนเงิน (บาท)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7E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จำนวน (โครงการ) 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8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u="none" strike="noStrike" dirty="0"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จำนวนเงิน (บาท)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8E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5902149"/>
                  </a:ext>
                </a:extLst>
              </a:tr>
              <a:tr h="4238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สุราษฎร์ธานี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89,590.00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 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x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x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หนี้เกินร้อยละ 29.78 และเบิกจ่ายเงินทุนหมุนเวียนได้ร้อยละ 24.10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1039018"/>
                  </a:ext>
                </a:extLst>
              </a:tr>
              <a:tr h="34272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สุรินทร์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</a:t>
                      </a:r>
                      <a:r>
                        <a:rPr lang="th-TH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62,300.00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</a:t>
                      </a:r>
                      <a:r>
                        <a:rPr lang="th-TH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62,300.00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/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/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498329"/>
                  </a:ext>
                </a:extLst>
              </a:tr>
              <a:tr h="42380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หนองบัวลำภู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</a:t>
                      </a:r>
                      <a:r>
                        <a:rPr lang="th-TH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421,590.00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   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x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x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หนี้เกินร้อยละ 23.22 และเบิกจ่ายเงินทุนหมุนเวียนได้ร้อยละ 68.18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2152170"/>
                  </a:ext>
                </a:extLst>
              </a:tr>
              <a:tr h="397718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อ่างทอง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</a:t>
                      </a:r>
                      <a:r>
                        <a:rPr lang="th-TH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189,600.00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</a:t>
                      </a:r>
                      <a:r>
                        <a:rPr lang="th-TH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189,600.00 </a:t>
                      </a:r>
                      <a:endParaRPr lang="th-TH" sz="900" b="0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/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/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214012"/>
                  </a:ext>
                </a:extLst>
              </a:tr>
              <a:tr h="39771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 24 จังหวัด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900" b="1" i="0" u="none" strike="noStrike" spc="-40" baseline="0" dirty="0" smtClean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5,533,552.00</a:t>
                      </a:r>
                      <a:r>
                        <a:rPr lang="th-TH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9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2,977,470.00 </a:t>
                      </a:r>
                      <a:endParaRPr lang="th-TH" sz="900" b="1" i="0" u="none" strike="noStrike" dirty="0">
                        <a:solidFill>
                          <a:srgbClr val="000000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-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179909"/>
                  </a:ext>
                </a:extLst>
              </a:tr>
            </a:tbl>
          </a:graphicData>
        </a:graphic>
      </p:graphicFrame>
      <p:sp>
        <p:nvSpPr>
          <p:cNvPr id="30" name="Rectangle 29"/>
          <p:cNvSpPr/>
          <p:nvPr/>
        </p:nvSpPr>
        <p:spPr>
          <a:xfrm>
            <a:off x="811151" y="68697"/>
            <a:ext cx="8323531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5.1 การพิจารณาจัดสรรงบประมาณเงินอุดหนุน และเงินทุนหมุนเวียน</a:t>
            </a:r>
            <a:b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กองทุนพัฒนาบทบาทสตรี ประจำปีงบประมาณ พ.ศ. 2567 (เพิ่มเติม) </a:t>
            </a:r>
          </a:p>
        </p:txBody>
      </p:sp>
    </p:spTree>
    <p:extLst>
      <p:ext uri="{BB962C8B-B14F-4D97-AF65-F5344CB8AC3E}">
        <p14:creationId xmlns:p14="http://schemas.microsoft.com/office/powerpoint/2010/main" val="397307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ตาราง 3">
            <a:extLst>
              <a:ext uri="{FF2B5EF4-FFF2-40B4-BE49-F238E27FC236}">
                <a16:creationId xmlns:a16="http://schemas.microsoft.com/office/drawing/2014/main" id="{43B8A660-D15F-C417-375C-C60ADBB758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300487"/>
              </p:ext>
            </p:extLst>
          </p:nvPr>
        </p:nvGraphicFramePr>
        <p:xfrm>
          <a:off x="249138" y="899439"/>
          <a:ext cx="9340413" cy="4383619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123442">
                  <a:extLst>
                    <a:ext uri="{9D8B030D-6E8A-4147-A177-3AD203B41FA5}">
                      <a16:colId xmlns:a16="http://schemas.microsoft.com/office/drawing/2014/main" val="675549219"/>
                    </a:ext>
                  </a:extLst>
                </a:gridCol>
                <a:gridCol w="1876333">
                  <a:extLst>
                    <a:ext uri="{9D8B030D-6E8A-4147-A177-3AD203B41FA5}">
                      <a16:colId xmlns:a16="http://schemas.microsoft.com/office/drawing/2014/main" val="1012825704"/>
                    </a:ext>
                  </a:extLst>
                </a:gridCol>
                <a:gridCol w="1161740">
                  <a:extLst>
                    <a:ext uri="{9D8B030D-6E8A-4147-A177-3AD203B41FA5}">
                      <a16:colId xmlns:a16="http://schemas.microsoft.com/office/drawing/2014/main" val="1595992158"/>
                    </a:ext>
                  </a:extLst>
                </a:gridCol>
                <a:gridCol w="1825592">
                  <a:extLst>
                    <a:ext uri="{9D8B030D-6E8A-4147-A177-3AD203B41FA5}">
                      <a16:colId xmlns:a16="http://schemas.microsoft.com/office/drawing/2014/main" val="2063868786"/>
                    </a:ext>
                  </a:extLst>
                </a:gridCol>
                <a:gridCol w="1174508">
                  <a:extLst>
                    <a:ext uri="{9D8B030D-6E8A-4147-A177-3AD203B41FA5}">
                      <a16:colId xmlns:a16="http://schemas.microsoft.com/office/drawing/2014/main" val="3278086083"/>
                    </a:ext>
                  </a:extLst>
                </a:gridCol>
                <a:gridCol w="2178798">
                  <a:extLst>
                    <a:ext uri="{9D8B030D-6E8A-4147-A177-3AD203B41FA5}">
                      <a16:colId xmlns:a16="http://schemas.microsoft.com/office/drawing/2014/main" val="999364831"/>
                    </a:ext>
                  </a:extLst>
                </a:gridCol>
              </a:tblGrid>
              <a:tr h="23783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h-TH" sz="1100" b="1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ที่</a:t>
                      </a:r>
                      <a:endParaRPr lang="th-TH" sz="11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CDA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h-TH" sz="1100" b="1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  <a:endParaRPr lang="th-TH" sz="11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0D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h-TH" sz="1100" b="1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เงินทุนหมุนเวียน</a:t>
                      </a:r>
                      <a:endParaRPr lang="th-TH" sz="11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7493178"/>
                  </a:ext>
                </a:extLst>
              </a:tr>
              <a:tr h="339771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1100" b="1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ขอรับงบประมาณเพิ่มเติม</a:t>
                      </a:r>
                      <a:endParaRPr lang="th-TH" sz="11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C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1100" b="1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เสนอจัดสรรงบประมาณเพิ่มเติม</a:t>
                      </a:r>
                      <a:endParaRPr lang="th-TH" sz="11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B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919469"/>
                  </a:ext>
                </a:extLst>
              </a:tr>
              <a:tr h="49876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b="1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 (โครงการ)</a:t>
                      </a:r>
                      <a:endParaRPr lang="th-TH" sz="11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A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b="1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จำนวนเงิน (บาท)</a:t>
                      </a:r>
                      <a:endParaRPr lang="th-TH" sz="11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A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b="1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 (โครงการ)</a:t>
                      </a:r>
                      <a:endParaRPr lang="th-TH" sz="11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b="1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จำนวนเงิน (บาท)</a:t>
                      </a:r>
                      <a:endParaRPr lang="th-TH" sz="11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596934"/>
                  </a:ext>
                </a:extLst>
              </a:tr>
              <a:tr h="33072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ขอนแก่น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250,000.00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   250,000.00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150381"/>
                  </a:ext>
                </a:extLst>
              </a:tr>
              <a:tr h="33072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จันทบุรี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830,000.00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  830,000.00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435627"/>
                  </a:ext>
                </a:extLst>
              </a:tr>
              <a:tr h="33072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ชัยภูมิ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810,000.00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   810,000.00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072889"/>
                  </a:ext>
                </a:extLst>
              </a:tr>
              <a:tr h="33072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เชียงใหม่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760,000.00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  760,000.00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788421"/>
                  </a:ext>
                </a:extLst>
              </a:tr>
              <a:tr h="33072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ตาก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1,580,000.00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1,580,000.00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467903"/>
                  </a:ext>
                </a:extLst>
              </a:tr>
              <a:tr h="33072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นครปฐม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600,000.00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  600,000.00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806591"/>
                  </a:ext>
                </a:extLst>
              </a:tr>
              <a:tr h="33072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นครศรีธรรมราช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1,328,700.00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 1,328,700.00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502809"/>
                  </a:ext>
                </a:extLst>
              </a:tr>
              <a:tr h="33072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นครสวรรค์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2,326,000.00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2,326,000.00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5102989"/>
                  </a:ext>
                </a:extLst>
              </a:tr>
              <a:tr h="33072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นนทบุรี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91,820.00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      91,820.00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149876"/>
                  </a:ext>
                </a:extLst>
              </a:tr>
              <a:tr h="33072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นราธิวาส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850,000.00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  850,000.00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9265273"/>
                  </a:ext>
                </a:extLst>
              </a:tr>
            </a:tbl>
          </a:graphicData>
        </a:graphic>
      </p:graphicFrame>
      <p:grpSp>
        <p:nvGrpSpPr>
          <p:cNvPr id="30" name="Group 5"/>
          <p:cNvGrpSpPr/>
          <p:nvPr/>
        </p:nvGrpSpPr>
        <p:grpSpPr>
          <a:xfrm>
            <a:off x="572552" y="179680"/>
            <a:ext cx="9017000" cy="603268"/>
            <a:chOff x="0" y="-175733"/>
            <a:chExt cx="21640800" cy="1447844"/>
          </a:xfrm>
        </p:grpSpPr>
        <p:sp>
          <p:nvSpPr>
            <p:cNvPr id="31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3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4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34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3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35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</a:t>
              </a: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  <a:p>
              <a:pPr>
                <a:lnSpc>
                  <a:spcPts val="1556"/>
                </a:lnSpc>
              </a:pPr>
              <a:r>
                <a:rPr lang="th-TH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เพื่อพิจารณา</a:t>
              </a:r>
              <a:endParaRPr lang="th-TH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36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80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3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3" name="Group 42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4" name="Group 43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46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62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63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47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48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49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0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61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5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  <p:sp>
        <p:nvSpPr>
          <p:cNvPr id="28" name="Rectangle 27"/>
          <p:cNvSpPr/>
          <p:nvPr/>
        </p:nvSpPr>
        <p:spPr>
          <a:xfrm>
            <a:off x="811151" y="68697"/>
            <a:ext cx="8323531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5.1 การพิจารณาจัดสรรงบประมาณเงินอุดหนุน และเงินทุนหมุนเวียน</a:t>
            </a:r>
            <a:b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กองทุนพัฒนาบทบาทสตรี ประจำปีงบประมาณ พ.ศ. 2567 (เพิ่มเติม) </a:t>
            </a:r>
          </a:p>
        </p:txBody>
      </p:sp>
    </p:spTree>
    <p:extLst>
      <p:ext uri="{BB962C8B-B14F-4D97-AF65-F5344CB8AC3E}">
        <p14:creationId xmlns:p14="http://schemas.microsoft.com/office/powerpoint/2010/main" val="97888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5"/>
          <p:cNvGrpSpPr/>
          <p:nvPr/>
        </p:nvGrpSpPr>
        <p:grpSpPr>
          <a:xfrm>
            <a:off x="572552" y="179680"/>
            <a:ext cx="9017000" cy="603268"/>
            <a:chOff x="0" y="-175733"/>
            <a:chExt cx="21640800" cy="1447844"/>
          </a:xfrm>
        </p:grpSpPr>
        <p:sp>
          <p:nvSpPr>
            <p:cNvPr id="31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3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4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34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3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35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</a:t>
              </a: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  <a:p>
              <a:pPr>
                <a:lnSpc>
                  <a:spcPts val="1556"/>
                </a:lnSpc>
              </a:pPr>
              <a:r>
                <a:rPr lang="th-TH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เพื่อพิจารณา</a:t>
              </a:r>
              <a:endParaRPr lang="th-TH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36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81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3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3" name="Group 42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4" name="Group 43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46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62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63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47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48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49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0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61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5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  <p:graphicFrame>
        <p:nvGraphicFramePr>
          <p:cNvPr id="28" name="ตาราง 3">
            <a:extLst>
              <a:ext uri="{FF2B5EF4-FFF2-40B4-BE49-F238E27FC236}">
                <a16:creationId xmlns:a16="http://schemas.microsoft.com/office/drawing/2014/main" id="{43B8A660-D15F-C417-375C-C60ADBB758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242119"/>
              </p:ext>
            </p:extLst>
          </p:nvPr>
        </p:nvGraphicFramePr>
        <p:xfrm>
          <a:off x="249138" y="899437"/>
          <a:ext cx="9569117" cy="4375482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150950">
                  <a:extLst>
                    <a:ext uri="{9D8B030D-6E8A-4147-A177-3AD203B41FA5}">
                      <a16:colId xmlns:a16="http://schemas.microsoft.com/office/drawing/2014/main" val="675549219"/>
                    </a:ext>
                  </a:extLst>
                </a:gridCol>
                <a:gridCol w="1922276">
                  <a:extLst>
                    <a:ext uri="{9D8B030D-6E8A-4147-A177-3AD203B41FA5}">
                      <a16:colId xmlns:a16="http://schemas.microsoft.com/office/drawing/2014/main" val="1012825704"/>
                    </a:ext>
                  </a:extLst>
                </a:gridCol>
                <a:gridCol w="1190186">
                  <a:extLst>
                    <a:ext uri="{9D8B030D-6E8A-4147-A177-3AD203B41FA5}">
                      <a16:colId xmlns:a16="http://schemas.microsoft.com/office/drawing/2014/main" val="1595992158"/>
                    </a:ext>
                  </a:extLst>
                </a:gridCol>
                <a:gridCol w="1870292">
                  <a:extLst>
                    <a:ext uri="{9D8B030D-6E8A-4147-A177-3AD203B41FA5}">
                      <a16:colId xmlns:a16="http://schemas.microsoft.com/office/drawing/2014/main" val="2063868786"/>
                    </a:ext>
                  </a:extLst>
                </a:gridCol>
                <a:gridCol w="1203266">
                  <a:extLst>
                    <a:ext uri="{9D8B030D-6E8A-4147-A177-3AD203B41FA5}">
                      <a16:colId xmlns:a16="http://schemas.microsoft.com/office/drawing/2014/main" val="3278086083"/>
                    </a:ext>
                  </a:extLst>
                </a:gridCol>
                <a:gridCol w="2232147">
                  <a:extLst>
                    <a:ext uri="{9D8B030D-6E8A-4147-A177-3AD203B41FA5}">
                      <a16:colId xmlns:a16="http://schemas.microsoft.com/office/drawing/2014/main" val="999364831"/>
                    </a:ext>
                  </a:extLst>
                </a:gridCol>
              </a:tblGrid>
              <a:tr h="23739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h-TH" sz="1100" b="1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ที่</a:t>
                      </a:r>
                      <a:endParaRPr lang="th-TH" sz="11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CDA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h-TH" sz="1100" b="1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  <a:endParaRPr lang="th-TH" sz="11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0D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h-TH" sz="1050" b="1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เงินทุนหมุนเวียน</a:t>
                      </a:r>
                      <a:endParaRPr lang="th-TH" sz="105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7493178"/>
                  </a:ext>
                </a:extLst>
              </a:tr>
              <a:tr h="33914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1100" b="1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ขอรับงบประมาณเพิ่มเติม</a:t>
                      </a:r>
                      <a:endParaRPr lang="th-TH" sz="11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C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1100" b="1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เสนอจัดสรรงบประมาณเพิ่มเติม</a:t>
                      </a:r>
                      <a:endParaRPr lang="th-TH" sz="11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B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919469"/>
                  </a:ext>
                </a:extLst>
              </a:tr>
              <a:tr h="497835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b="1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 (โครงการ)</a:t>
                      </a:r>
                      <a:endParaRPr lang="th-TH" sz="11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A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b="1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จำนวนเงิน (บาท)</a:t>
                      </a:r>
                      <a:endParaRPr lang="th-TH" sz="11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A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b="1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 (โครงการ)</a:t>
                      </a:r>
                      <a:endParaRPr lang="th-TH" sz="11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b="1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จำนวนเงิน (บาท)</a:t>
                      </a:r>
                      <a:endParaRPr lang="th-TH" sz="11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596934"/>
                  </a:ext>
                </a:extLst>
              </a:tr>
              <a:tr h="330111"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บุรีรัมย์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350,000.00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  350,000.00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150381"/>
                  </a:ext>
                </a:extLst>
              </a:tr>
              <a:tr h="330111"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ประจวบคีรีขันธ์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2,870,000.00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2,870,000.00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435627"/>
                  </a:ext>
                </a:extLst>
              </a:tr>
              <a:tr h="330111"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พิษณุโลก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600,000.00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  600,000.00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072889"/>
                  </a:ext>
                </a:extLst>
              </a:tr>
              <a:tr h="330111"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เพชรบูรณ์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1,337,025.00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 1,337,025.00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788421"/>
                  </a:ext>
                </a:extLst>
              </a:tr>
              <a:tr h="330111"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ยโสธร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518,025.00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    518,025.00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467903"/>
                  </a:ext>
                </a:extLst>
              </a:tr>
              <a:tr h="330111"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ระยอง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200,000.00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  200,000.00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806591"/>
                  </a:ext>
                </a:extLst>
              </a:tr>
              <a:tr h="330111"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ราชบุรี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4,239,700.00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4,239,700.00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502809"/>
                  </a:ext>
                </a:extLst>
              </a:tr>
              <a:tr h="330111"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ศรีสะเกษ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1,251,340.00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  1,251,340.00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5102989"/>
                  </a:ext>
                </a:extLst>
              </a:tr>
              <a:tr h="330111"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สกลนคร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1,620,000.00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1,620,000.00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149876"/>
                  </a:ext>
                </a:extLst>
              </a:tr>
              <a:tr h="330111"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สมุทรสาคร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400,000.00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  400,000.00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9265273"/>
                  </a:ext>
                </a:extLst>
              </a:tr>
            </a:tbl>
          </a:graphicData>
        </a:graphic>
      </p:graphicFrame>
      <p:sp>
        <p:nvSpPr>
          <p:cNvPr id="32" name="Rectangle 31"/>
          <p:cNvSpPr/>
          <p:nvPr/>
        </p:nvSpPr>
        <p:spPr>
          <a:xfrm>
            <a:off x="811151" y="68697"/>
            <a:ext cx="8323531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5.1 การพิจารณาจัดสรรงบประมาณเงินอุดหนุน และเงินทุนหมุนเวียน</a:t>
            </a:r>
            <a:b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กองทุนพัฒนาบทบาทสตรี ประจำปีงบประมาณ พ.ศ. 2567 (เพิ่มเติม) </a:t>
            </a:r>
          </a:p>
        </p:txBody>
      </p:sp>
    </p:spTree>
    <p:extLst>
      <p:ext uri="{BB962C8B-B14F-4D97-AF65-F5344CB8AC3E}">
        <p14:creationId xmlns:p14="http://schemas.microsoft.com/office/powerpoint/2010/main" val="168966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5"/>
          <p:cNvGrpSpPr/>
          <p:nvPr/>
        </p:nvGrpSpPr>
        <p:grpSpPr>
          <a:xfrm>
            <a:off x="572552" y="179680"/>
            <a:ext cx="9017000" cy="603268"/>
            <a:chOff x="0" y="-175733"/>
            <a:chExt cx="21640800" cy="1447844"/>
          </a:xfrm>
        </p:grpSpPr>
        <p:sp>
          <p:nvSpPr>
            <p:cNvPr id="31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3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4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34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3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35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</a:t>
              </a: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5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  <a:p>
              <a:pPr>
                <a:lnSpc>
                  <a:spcPts val="1556"/>
                </a:lnSpc>
              </a:pPr>
              <a:r>
                <a:rPr lang="th-TH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เพื่อพิจารณา</a:t>
              </a:r>
              <a:endParaRPr lang="th-TH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36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82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3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3" name="Group 42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4" name="Group 43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46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62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63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47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48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49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0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61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5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  <p:graphicFrame>
        <p:nvGraphicFramePr>
          <p:cNvPr id="28" name="ตาราง 3">
            <a:extLst>
              <a:ext uri="{FF2B5EF4-FFF2-40B4-BE49-F238E27FC236}">
                <a16:creationId xmlns:a16="http://schemas.microsoft.com/office/drawing/2014/main" id="{43B8A660-D15F-C417-375C-C60ADBB758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041901"/>
              </p:ext>
            </p:extLst>
          </p:nvPr>
        </p:nvGraphicFramePr>
        <p:xfrm>
          <a:off x="249136" y="899437"/>
          <a:ext cx="9569118" cy="4375482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1205319">
                  <a:extLst>
                    <a:ext uri="{9D8B030D-6E8A-4147-A177-3AD203B41FA5}">
                      <a16:colId xmlns:a16="http://schemas.microsoft.com/office/drawing/2014/main" val="675549219"/>
                    </a:ext>
                  </a:extLst>
                </a:gridCol>
                <a:gridCol w="1561052">
                  <a:extLst>
                    <a:ext uri="{9D8B030D-6E8A-4147-A177-3AD203B41FA5}">
                      <a16:colId xmlns:a16="http://schemas.microsoft.com/office/drawing/2014/main" val="1012825704"/>
                    </a:ext>
                  </a:extLst>
                </a:gridCol>
                <a:gridCol w="1246408">
                  <a:extLst>
                    <a:ext uri="{9D8B030D-6E8A-4147-A177-3AD203B41FA5}">
                      <a16:colId xmlns:a16="http://schemas.microsoft.com/office/drawing/2014/main" val="1595992158"/>
                    </a:ext>
                  </a:extLst>
                </a:gridCol>
                <a:gridCol w="1958642">
                  <a:extLst>
                    <a:ext uri="{9D8B030D-6E8A-4147-A177-3AD203B41FA5}">
                      <a16:colId xmlns:a16="http://schemas.microsoft.com/office/drawing/2014/main" val="2063868786"/>
                    </a:ext>
                  </a:extLst>
                </a:gridCol>
                <a:gridCol w="1260107">
                  <a:extLst>
                    <a:ext uri="{9D8B030D-6E8A-4147-A177-3AD203B41FA5}">
                      <a16:colId xmlns:a16="http://schemas.microsoft.com/office/drawing/2014/main" val="3278086083"/>
                    </a:ext>
                  </a:extLst>
                </a:gridCol>
                <a:gridCol w="2337590">
                  <a:extLst>
                    <a:ext uri="{9D8B030D-6E8A-4147-A177-3AD203B41FA5}">
                      <a16:colId xmlns:a16="http://schemas.microsoft.com/office/drawing/2014/main" val="999364831"/>
                    </a:ext>
                  </a:extLst>
                </a:gridCol>
              </a:tblGrid>
              <a:tr h="23739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h-TH" sz="1100" b="1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ที่</a:t>
                      </a:r>
                      <a:endParaRPr lang="th-TH" sz="11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CDA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th-TH" sz="1100" b="1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จังหวัด</a:t>
                      </a:r>
                      <a:endParaRPr lang="th-TH" sz="11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0D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th-TH" sz="1100" b="1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เงินทุนหมุนเวียน</a:t>
                      </a:r>
                      <a:endParaRPr lang="th-TH" sz="11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C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7493178"/>
                  </a:ext>
                </a:extLst>
              </a:tr>
              <a:tr h="33914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1100" b="1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ขอรับงบประมาณเพิ่มเติม</a:t>
                      </a:r>
                      <a:endParaRPr lang="th-TH" sz="11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DC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1100" b="1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เสนอจัดสรรงบประมาณเพิ่มเติม</a:t>
                      </a:r>
                      <a:endParaRPr lang="th-TH" sz="11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B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1919469"/>
                  </a:ext>
                </a:extLst>
              </a:tr>
              <a:tr h="497835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b="1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 (โครงการ)</a:t>
                      </a:r>
                      <a:endParaRPr lang="th-TH" sz="11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A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b="1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จำนวนเงิน (บาท)</a:t>
                      </a:r>
                      <a:endParaRPr lang="th-TH" sz="11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EAD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b="1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 (โครงการ)</a:t>
                      </a:r>
                      <a:endParaRPr lang="th-TH" sz="11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2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100" b="1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จำนวนเงิน (บาท)</a:t>
                      </a:r>
                      <a:endParaRPr lang="th-TH" sz="1100" b="1" i="0" u="none" strike="noStrike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cs typeface="Chulabhorn Likit Text" panose="00000500000000000000" pitchFamily="50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596934"/>
                  </a:ext>
                </a:extLst>
              </a:tr>
              <a:tr h="330111"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สระบุรี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453,955.00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   453,955.00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1150381"/>
                  </a:ext>
                </a:extLst>
              </a:tr>
              <a:tr h="330111"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สุโขทัย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2,340,000.00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2,340,000.00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435627"/>
                  </a:ext>
                </a:extLst>
              </a:tr>
              <a:tr h="330111"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สุพรรณบุรี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90,000.00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    90,000.00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072889"/>
                  </a:ext>
                </a:extLst>
              </a:tr>
              <a:tr h="330111"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สุรินทร์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2,590,000.00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2,590,000.00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788421"/>
                  </a:ext>
                </a:extLst>
              </a:tr>
              <a:tr h="330111"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หนองคาย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795,000.00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   795,000.00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467903"/>
                  </a:ext>
                </a:extLst>
              </a:tr>
              <a:tr h="330111"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หนองบัวลำภู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2,028,110.00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  2,028,110.00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806591"/>
                  </a:ext>
                </a:extLst>
              </a:tr>
              <a:tr h="330111"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อุดรธานี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327,000.00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   327,000.00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502809"/>
                  </a:ext>
                </a:extLst>
              </a:tr>
              <a:tr h="330111"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อุตรดิตถ์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341,000.00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   341,000.00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5102989"/>
                  </a:ext>
                </a:extLst>
              </a:tr>
              <a:tr h="330111"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อุทัยธานี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1,800,000.00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0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12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0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      1,800,000.00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149876"/>
                  </a:ext>
                </a:extLst>
              </a:tr>
              <a:tr h="33011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รวม 29 จังหวัด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33,577,675.00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050" b="1" i="0" u="none" strike="noStrike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277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050" b="1" i="0" u="none" strike="noStrike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          33,577,675.00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9265273"/>
                  </a:ext>
                </a:extLst>
              </a:tr>
            </a:tbl>
          </a:graphicData>
        </a:graphic>
      </p:graphicFrame>
      <p:sp>
        <p:nvSpPr>
          <p:cNvPr id="29" name="Rectangle 28"/>
          <p:cNvSpPr/>
          <p:nvPr/>
        </p:nvSpPr>
        <p:spPr>
          <a:xfrm>
            <a:off x="811151" y="68697"/>
            <a:ext cx="8323531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5.1 การพิจารณาจัดสรรงบประมาณเงินอุดหนุน และเงินทุนหมุนเวียน</a:t>
            </a:r>
            <a:b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</a:br>
            <a:r>
              <a:rPr lang="th-TH" sz="11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กองทุนพัฒนาบทบาทสตรี ประจำปีงบประมาณ พ.ศ. 2567 (เพิ่มเติม) </a:t>
            </a:r>
          </a:p>
        </p:txBody>
      </p:sp>
    </p:spTree>
    <p:extLst>
      <p:ext uri="{BB962C8B-B14F-4D97-AF65-F5344CB8AC3E}">
        <p14:creationId xmlns:p14="http://schemas.microsoft.com/office/powerpoint/2010/main" val="102669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72552" y="322352"/>
            <a:ext cx="9017000" cy="530046"/>
            <a:chOff x="0" y="0"/>
            <a:chExt cx="21640800" cy="1272111"/>
          </a:xfrm>
        </p:grpSpPr>
        <p:sp>
          <p:nvSpPr>
            <p:cNvPr id="6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5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เพื่อพิจารณา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83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Rectangle 33"/>
          <p:cNvSpPr/>
          <p:nvPr/>
        </p:nvSpPr>
        <p:spPr>
          <a:xfrm>
            <a:off x="395354" y="2775353"/>
            <a:ext cx="937139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th-TH" sz="2000" b="1" dirty="0" smtClean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5.2 </a:t>
            </a:r>
            <a:r>
              <a:rPr lang="th-TH" sz="2000" b="1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ร่างแผนการดำเนินงานและแผนการใช้จ่ายงบประมาณ กองทุนพัฒนาบทบาทสตรี </a:t>
            </a:r>
          </a:p>
          <a:p>
            <a:pPr algn="ctr">
              <a:lnSpc>
                <a:spcPct val="130000"/>
              </a:lnSpc>
            </a:pPr>
            <a:r>
              <a:rPr lang="th-TH" sz="2000" b="1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ประจำปีงบประมาณ พ.ศ. </a:t>
            </a:r>
            <a:r>
              <a:rPr lang="th-TH" sz="2000" b="1" dirty="0" smtClean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2567 </a:t>
            </a:r>
            <a:r>
              <a:rPr lang="th-TH" sz="2000" b="1" dirty="0">
                <a:ln>
                  <a:solidFill>
                    <a:schemeClr val="tx1"/>
                  </a:solidFill>
                </a:ln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(เพิ่มเติม)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8" name="Group 47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0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6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7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1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2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53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54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5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516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72552" y="322352"/>
            <a:ext cx="9017000" cy="530047"/>
            <a:chOff x="0" y="0"/>
            <a:chExt cx="21640800" cy="1272111"/>
          </a:xfrm>
        </p:grpSpPr>
        <p:sp>
          <p:nvSpPr>
            <p:cNvPr id="6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388478" y="184358"/>
              <a:ext cx="4198694" cy="9848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5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เพื่อพิจารณา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503851" y="484744"/>
              <a:ext cx="1614103" cy="3564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84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Rectangle 33"/>
          <p:cNvSpPr/>
          <p:nvPr/>
        </p:nvSpPr>
        <p:spPr>
          <a:xfrm>
            <a:off x="2682261" y="186717"/>
            <a:ext cx="49158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5.2 ร่างแผนการดำเนินงานและแผนการใช้จ่ายงบประมาณ กองทุนพัฒนาบทบาทสตรี </a:t>
            </a:r>
          </a:p>
          <a:p>
            <a:pPr>
              <a:lnSpc>
                <a:spcPct val="110000"/>
              </a:lnSpc>
            </a:pPr>
            <a: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ประจำปีงบประมาณ พ.ศ. 2567 (เพิ่มเติม)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543571" y="5397831"/>
            <a:ext cx="9024932" cy="294286"/>
            <a:chOff x="543571" y="5397832"/>
            <a:chExt cx="9024932" cy="294286"/>
          </a:xfrm>
        </p:grpSpPr>
        <p:grpSp>
          <p:nvGrpSpPr>
            <p:cNvPr id="48" name="Group 47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0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6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7" name="TextBox 4"/>
                <p:cNvSpPr txBox="1"/>
                <p:nvPr/>
              </p:nvSpPr>
              <p:spPr>
                <a:xfrm>
                  <a:off x="3433718" y="-434215"/>
                  <a:ext cx="13934627" cy="492442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1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2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53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54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5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  <p:graphicFrame>
        <p:nvGraphicFramePr>
          <p:cNvPr id="14" name="ตาราง 13">
            <a:extLst>
              <a:ext uri="{FF2B5EF4-FFF2-40B4-BE49-F238E27FC236}">
                <a16:creationId xmlns:a16="http://schemas.microsoft.com/office/drawing/2014/main" id="{B6D64E69-F908-E3B4-1D17-A8EE46AAB3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8950618"/>
              </p:ext>
            </p:extLst>
          </p:nvPr>
        </p:nvGraphicFramePr>
        <p:xfrm>
          <a:off x="572552" y="2016264"/>
          <a:ext cx="9096627" cy="2519098"/>
        </p:xfrm>
        <a:graphic>
          <a:graphicData uri="http://schemas.openxmlformats.org/drawingml/2006/table">
            <a:tbl>
              <a:tblPr firstRow="1" firstCol="1" bandRow="1"/>
              <a:tblGrid>
                <a:gridCol w="9096627">
                  <a:extLst>
                    <a:ext uri="{9D8B030D-6E8A-4147-A177-3AD203B41FA5}">
                      <a16:colId xmlns:a16="http://schemas.microsoft.com/office/drawing/2014/main" val="1371229390"/>
                    </a:ext>
                  </a:extLst>
                </a:gridCol>
              </a:tblGrid>
              <a:tr h="251909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th-TH" sz="15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ยอดคงเหลือยกมา (ณ</a:t>
                      </a: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 30 </a:t>
                      </a:r>
                      <a:r>
                        <a:rPr lang="th-TH" sz="15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กันยายน </a:t>
                      </a: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2566</a:t>
                      </a:r>
                      <a:r>
                        <a:rPr lang="th-TH" sz="15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) </a:t>
                      </a:r>
                      <a:r>
                        <a:rPr lang="en-US" sz="15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                                                    </a:t>
                      </a:r>
                      <a:r>
                        <a:rPr lang="th-TH" sz="1500" b="1" dirty="0" smtClean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       </a:t>
                      </a:r>
                      <a:r>
                        <a:rPr lang="en-US" sz="1500" b="1" dirty="0" smtClean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 2,813,467,893.94</a:t>
                      </a:r>
                      <a:endParaRPr lang="en-US" sz="15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th-TH" sz="15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   รายรับจริงระหว่างเดือนตุลาคม</a:t>
                      </a: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 2566 - </a:t>
                      </a:r>
                      <a:r>
                        <a:rPr lang="th-TH" sz="15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มีนาคม </a:t>
                      </a: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2567         </a:t>
                      </a:r>
                      <a:r>
                        <a:rPr lang="en-US" sz="1500" dirty="0"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                  </a:t>
                      </a:r>
                      <a:r>
                        <a:rPr lang="en-US" sz="1500" dirty="0" smtClean="0"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                     380,679,962.37</a:t>
                      </a:r>
                      <a:endParaRPr lang="en-US" sz="15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5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   รายจ่ายจริง ระหว่างเดือนตุลาคม</a:t>
                      </a: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2566 </a:t>
                      </a: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- </a:t>
                      </a:r>
                      <a:r>
                        <a:rPr lang="th-TH" sz="15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มีนาคม </a:t>
                      </a: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2567                          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                      89,667,399.21</a:t>
                      </a:r>
                      <a:endParaRPr lang="en-US" sz="15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500" b="1" dirty="0"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ยอดคงเหลือ ณ วันที่ </a:t>
                      </a:r>
                      <a:r>
                        <a:rPr lang="en-US" sz="1500" b="1" dirty="0"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31 </a:t>
                      </a:r>
                      <a:r>
                        <a:rPr lang="th-TH" sz="1500" b="1" dirty="0"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มีนาคม </a:t>
                      </a:r>
                      <a:r>
                        <a:rPr lang="en-US" sz="1500" b="1" dirty="0"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2567                                                           </a:t>
                      </a:r>
                      <a:r>
                        <a:rPr lang="en-US" sz="1500" b="1" dirty="0" smtClean="0"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        3,104,480,457.10</a:t>
                      </a:r>
                      <a:endParaRPr lang="en-US" sz="15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  </a:t>
                      </a:r>
                      <a:r>
                        <a:rPr lang="th-TH" sz="15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ประมาณการรายรับระหว่างเดือนเมษายน</a:t>
                      </a: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 2567 - </a:t>
                      </a:r>
                      <a:r>
                        <a:rPr lang="th-TH" sz="15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กันยายน </a:t>
                      </a: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2567</a:t>
                      </a: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           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                 490</a:t>
                      </a:r>
                      <a:r>
                        <a:rPr lang="th-TH" sz="15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,681,502.59</a:t>
                      </a:r>
                      <a:endParaRPr lang="en-US" sz="15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5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  </a:t>
                      </a:r>
                      <a:r>
                        <a:rPr lang="th-TH" sz="1500" dirty="0"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ประมาณการรายจ่ายระหว่างเดือนเมษายน</a:t>
                      </a:r>
                      <a:r>
                        <a:rPr lang="en-US" sz="1500" dirty="0"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 2567 - </a:t>
                      </a:r>
                      <a:r>
                        <a:rPr lang="th-TH" sz="1500" dirty="0"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กันยายน </a:t>
                      </a:r>
                      <a:r>
                        <a:rPr lang="en-US" sz="1500" dirty="0"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2567</a:t>
                      </a:r>
                      <a:r>
                        <a:rPr lang="th-TH" sz="15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  </a:t>
                      </a: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          </a:t>
                      </a:r>
                      <a:r>
                        <a:rPr lang="en-US" sz="1500" dirty="0" smtClean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                  </a:t>
                      </a:r>
                      <a:r>
                        <a:rPr lang="en-US" sz="1500" dirty="0" smtClean="0"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67,161,477.43</a:t>
                      </a:r>
                      <a:endParaRPr lang="en-US" sz="15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1500" b="1" dirty="0"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ประมาณการกระแสเงินสด (ณ วันที่ </a:t>
                      </a:r>
                      <a:r>
                        <a:rPr lang="en-US" sz="1500" b="1" dirty="0"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30 </a:t>
                      </a:r>
                      <a:r>
                        <a:rPr lang="th-TH" sz="1500" b="1" dirty="0"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กันยายน </a:t>
                      </a:r>
                      <a:r>
                        <a:rPr lang="en-US" sz="1500" b="1" dirty="0"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2567</a:t>
                      </a:r>
                      <a:r>
                        <a:rPr lang="th-TH" sz="1500" b="1" dirty="0"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) </a:t>
                      </a:r>
                      <a:r>
                        <a:rPr lang="en-US" sz="1500" b="1" dirty="0"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                                        </a:t>
                      </a:r>
                      <a:r>
                        <a:rPr lang="en-US" sz="1500" b="1" dirty="0" smtClean="0"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3,517,318,979.67</a:t>
                      </a:r>
                      <a:endParaRPr lang="en-US" sz="15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1565957"/>
                  </a:ext>
                </a:extLst>
              </a:tr>
            </a:tbl>
          </a:graphicData>
        </a:graphic>
      </p:graphicFrame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CEF3C549-8683-6CA2-30EA-B90DB12844B5}"/>
              </a:ext>
            </a:extLst>
          </p:cNvPr>
          <p:cNvSpPr txBox="1"/>
          <p:nvPr/>
        </p:nvSpPr>
        <p:spPr>
          <a:xfrm>
            <a:off x="1214183" y="1268315"/>
            <a:ext cx="7797796" cy="400110"/>
          </a:xfrm>
          <a:prstGeom prst="rect">
            <a:avLst/>
          </a:prstGeom>
          <a:solidFill>
            <a:srgbClr val="E6EEE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th-TH" sz="2000" b="1" dirty="0">
                <a:solidFill>
                  <a:srgbClr val="00000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กระแสเงินสด กองทุนพัฒนาบทบาทสตรี (ณ วันที่ 31 มีนาคม 2567)</a:t>
            </a:r>
            <a:endParaRPr lang="th-TH" sz="20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144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72552" y="322352"/>
            <a:ext cx="9017000" cy="530047"/>
            <a:chOff x="0" y="0"/>
            <a:chExt cx="21640800" cy="1272111"/>
          </a:xfrm>
        </p:grpSpPr>
        <p:sp>
          <p:nvSpPr>
            <p:cNvPr id="6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388478" y="184358"/>
              <a:ext cx="4198694" cy="9848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5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เพื่อพิจารณา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503851" y="484744"/>
              <a:ext cx="1614103" cy="3564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85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Rectangle 33"/>
          <p:cNvSpPr/>
          <p:nvPr/>
        </p:nvSpPr>
        <p:spPr>
          <a:xfrm>
            <a:off x="2682261" y="186717"/>
            <a:ext cx="49158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5.2 ร่างแผนการดำเนินงานและแผนการใช้จ่ายงบประมาณ กองทุนพัฒนาบทบาทสตรี </a:t>
            </a:r>
          </a:p>
          <a:p>
            <a:pPr>
              <a:lnSpc>
                <a:spcPct val="110000"/>
              </a:lnSpc>
            </a:pPr>
            <a: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ประจำปีงบประมาณ พ.ศ. 2567 (เพิ่มเติม)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543571" y="5397831"/>
            <a:ext cx="9024932" cy="294286"/>
            <a:chOff x="543571" y="5397832"/>
            <a:chExt cx="9024932" cy="294286"/>
          </a:xfrm>
        </p:grpSpPr>
        <p:grpSp>
          <p:nvGrpSpPr>
            <p:cNvPr id="48" name="Group 47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0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6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7" name="TextBox 4"/>
                <p:cNvSpPr txBox="1"/>
                <p:nvPr/>
              </p:nvSpPr>
              <p:spPr>
                <a:xfrm>
                  <a:off x="3433718" y="-434215"/>
                  <a:ext cx="13934627" cy="492442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1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2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53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54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5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  <p:graphicFrame>
        <p:nvGraphicFramePr>
          <p:cNvPr id="3" name="ตาราง 2">
            <a:extLst>
              <a:ext uri="{FF2B5EF4-FFF2-40B4-BE49-F238E27FC236}">
                <a16:creationId xmlns:a16="http://schemas.microsoft.com/office/drawing/2014/main" id="{3DD735E5-A988-A6D6-EBD3-03D763530E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486006"/>
              </p:ext>
            </p:extLst>
          </p:nvPr>
        </p:nvGraphicFramePr>
        <p:xfrm>
          <a:off x="293783" y="1313133"/>
          <a:ext cx="9575494" cy="4022267"/>
        </p:xfrm>
        <a:graphic>
          <a:graphicData uri="http://schemas.openxmlformats.org/drawingml/2006/table">
            <a:tbl>
              <a:tblPr firstRow="1" firstCol="1" bandRow="1"/>
              <a:tblGrid>
                <a:gridCol w="270029">
                  <a:extLst>
                    <a:ext uri="{9D8B030D-6E8A-4147-A177-3AD203B41FA5}">
                      <a16:colId xmlns:a16="http://schemas.microsoft.com/office/drawing/2014/main" val="3027426855"/>
                    </a:ext>
                  </a:extLst>
                </a:gridCol>
                <a:gridCol w="538143">
                  <a:extLst>
                    <a:ext uri="{9D8B030D-6E8A-4147-A177-3AD203B41FA5}">
                      <a16:colId xmlns:a16="http://schemas.microsoft.com/office/drawing/2014/main" val="166550513"/>
                    </a:ext>
                  </a:extLst>
                </a:gridCol>
                <a:gridCol w="618578">
                  <a:extLst>
                    <a:ext uri="{9D8B030D-6E8A-4147-A177-3AD203B41FA5}">
                      <a16:colId xmlns:a16="http://schemas.microsoft.com/office/drawing/2014/main" val="1005088680"/>
                    </a:ext>
                  </a:extLst>
                </a:gridCol>
                <a:gridCol w="1212258">
                  <a:extLst>
                    <a:ext uri="{9D8B030D-6E8A-4147-A177-3AD203B41FA5}">
                      <a16:colId xmlns:a16="http://schemas.microsoft.com/office/drawing/2014/main" val="1284310226"/>
                    </a:ext>
                  </a:extLst>
                </a:gridCol>
                <a:gridCol w="2018513">
                  <a:extLst>
                    <a:ext uri="{9D8B030D-6E8A-4147-A177-3AD203B41FA5}">
                      <a16:colId xmlns:a16="http://schemas.microsoft.com/office/drawing/2014/main" val="3055815207"/>
                    </a:ext>
                  </a:extLst>
                </a:gridCol>
                <a:gridCol w="2016599">
                  <a:extLst>
                    <a:ext uri="{9D8B030D-6E8A-4147-A177-3AD203B41FA5}">
                      <a16:colId xmlns:a16="http://schemas.microsoft.com/office/drawing/2014/main" val="3325583101"/>
                    </a:ext>
                  </a:extLst>
                </a:gridCol>
                <a:gridCol w="961380">
                  <a:extLst>
                    <a:ext uri="{9D8B030D-6E8A-4147-A177-3AD203B41FA5}">
                      <a16:colId xmlns:a16="http://schemas.microsoft.com/office/drawing/2014/main" val="4009257685"/>
                    </a:ext>
                  </a:extLst>
                </a:gridCol>
                <a:gridCol w="1939994">
                  <a:extLst>
                    <a:ext uri="{9D8B030D-6E8A-4147-A177-3AD203B41FA5}">
                      <a16:colId xmlns:a16="http://schemas.microsoft.com/office/drawing/2014/main" val="1621006129"/>
                    </a:ext>
                  </a:extLst>
                </a:gridCol>
              </a:tblGrid>
              <a:tr h="447581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ที่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7EA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รายการ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7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งบประมาณ</a:t>
                      </a:r>
                      <a:r>
                        <a:rPr lang="th-TH" sz="1300" b="1" dirty="0" smtClean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จัดสรร</a:t>
                      </a:r>
                      <a:br>
                        <a:rPr lang="th-TH" sz="1300" b="1" dirty="0" smtClean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</a:br>
                      <a:r>
                        <a:rPr lang="th-TH" sz="1300" b="1" dirty="0" smtClean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(</a:t>
                      </a: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บาท)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7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</a:t>
                      </a: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ผลการ</a:t>
                      </a:r>
                      <a:r>
                        <a:rPr lang="th-TH" sz="1300" b="1" dirty="0" smtClean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เบิกจ่าย</a:t>
                      </a:r>
                      <a:br>
                        <a:rPr lang="th-TH" sz="1300" b="1" dirty="0" smtClean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</a:br>
                      <a:r>
                        <a:rPr lang="th-TH" sz="1300" b="1" dirty="0" smtClean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(</a:t>
                      </a: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บาท)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7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ร้อยละ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7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คงเหลือ</a:t>
                      </a:r>
                      <a:r>
                        <a:rPr lang="th-TH" sz="1300" b="1" dirty="0" smtClean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งบประมาณ</a:t>
                      </a:r>
                      <a:br>
                        <a:rPr lang="th-TH" sz="1300" b="1" dirty="0" smtClean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</a:br>
                      <a:r>
                        <a:rPr lang="th-TH" sz="1300" b="1" dirty="0" smtClean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(</a:t>
                      </a:r>
                      <a:r>
                        <a:rPr lang="th-TH" sz="13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บาท)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EE7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2270342"/>
                  </a:ext>
                </a:extLst>
              </a:tr>
              <a:tr h="2176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th-TH" sz="13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th-TH" sz="13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งบบริหาร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3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268,401,686.00 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3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144,454,474.84 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3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53.82 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3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123,947,211.</a:t>
                      </a: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16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1190789"/>
                  </a:ext>
                </a:extLst>
              </a:tr>
              <a:tr h="2176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 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th-TH" sz="12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1.1</a:t>
                      </a:r>
                      <a:endParaRPr lang="en-US" sz="12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th-TH" sz="12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งบบุคลากร    </a:t>
                      </a:r>
                      <a:endParaRPr lang="en-US" sz="12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2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72,649,096.00 </a:t>
                      </a:r>
                      <a:endParaRPr lang="en-US" sz="12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2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37,155,573.00 </a:t>
                      </a:r>
                      <a:endParaRPr lang="en-US" sz="12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2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51.14 </a:t>
                      </a:r>
                      <a:endParaRPr lang="en-US" sz="12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2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35,479,523.0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0</a:t>
                      </a:r>
                      <a:endParaRPr lang="en-US" sz="12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021019"/>
                  </a:ext>
                </a:extLst>
              </a:tr>
              <a:tr h="2176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 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th-TH" sz="12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1.2</a:t>
                      </a:r>
                      <a:endParaRPr lang="en-US" sz="12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th-TH" sz="12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งบดำเนินงาน    </a:t>
                      </a:r>
                      <a:endParaRPr lang="en-US" sz="12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2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183,890,790.00 </a:t>
                      </a:r>
                      <a:endParaRPr lang="en-US" sz="12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2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99,167,241.84 </a:t>
                      </a:r>
                      <a:endParaRPr lang="en-US" sz="12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2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53.93 </a:t>
                      </a:r>
                      <a:endParaRPr lang="en-US" sz="12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2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84,723,548.</a:t>
                      </a: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16</a:t>
                      </a:r>
                      <a:endParaRPr lang="en-US" sz="12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071831"/>
                  </a:ext>
                </a:extLst>
              </a:tr>
              <a:tr h="2176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 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th-TH" sz="12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 </a:t>
                      </a:r>
                      <a:endParaRPr lang="en-US" sz="12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th-TH" sz="120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1.2.1</a:t>
                      </a:r>
                      <a:endParaRPr lang="en-US" sz="120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th-TH" sz="120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ค่าตอบแทน</a:t>
                      </a:r>
                      <a:endParaRPr lang="en-US" sz="120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200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36,525,000.00 </a:t>
                      </a: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200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18,774,605.00 </a:t>
                      </a: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 </a:t>
                      </a:r>
                      <a:endParaRPr lang="en-US" sz="12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200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17,750,395.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00</a:t>
                      </a:r>
                      <a:endParaRPr lang="en-US" sz="12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8421994"/>
                  </a:ext>
                </a:extLst>
              </a:tr>
              <a:tr h="2176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 </a:t>
                      </a:r>
                      <a:endParaRPr lang="en-US" sz="130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th-TH" sz="12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 </a:t>
                      </a:r>
                      <a:endParaRPr lang="en-US" sz="12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th-TH" sz="120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1.2.2</a:t>
                      </a:r>
                      <a:endParaRPr lang="en-US" sz="120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th-TH" sz="120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ค่าใช้สอย</a:t>
                      </a:r>
                      <a:endParaRPr lang="en-US" sz="120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200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130,402,190.00</a:t>
                      </a: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200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69,937,726.02</a:t>
                      </a: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 </a:t>
                      </a:r>
                      <a:endParaRPr lang="en-US" sz="120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20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60,464,463.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98</a:t>
                      </a:r>
                      <a:endParaRPr lang="en-US" sz="120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8804607"/>
                  </a:ext>
                </a:extLst>
              </a:tr>
              <a:tr h="2176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 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th-TH" sz="120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 </a:t>
                      </a:r>
                      <a:endParaRPr lang="en-US" sz="120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th-TH" sz="120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1.2.3</a:t>
                      </a:r>
                      <a:endParaRPr lang="en-US" sz="120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th-TH" sz="120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ค่าวัสดุ</a:t>
                      </a:r>
                      <a:endParaRPr lang="en-US" sz="120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200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12,160,000.00 </a:t>
                      </a: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200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8,927,526.46 </a:t>
                      </a: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 </a:t>
                      </a:r>
                      <a:endParaRPr lang="en-US" sz="120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20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3,232,473.</a:t>
                      </a: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54</a:t>
                      </a:r>
                      <a:endParaRPr lang="en-US" sz="120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3240209"/>
                  </a:ext>
                </a:extLst>
              </a:tr>
              <a:tr h="2260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 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th-TH" sz="12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 </a:t>
                      </a:r>
                      <a:endParaRPr lang="en-US" sz="12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th-TH" sz="12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1.2.4</a:t>
                      </a:r>
                      <a:endParaRPr lang="en-US" sz="12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th-TH" sz="1200" spc="-60" baseline="0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ค่าสาธารณูปโภค</a:t>
                      </a:r>
                      <a:endParaRPr lang="en-US" sz="1200" spc="-60" baseline="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200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4,803,600.00 </a:t>
                      </a: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200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1,527,384.36 </a:t>
                      </a: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 </a:t>
                      </a:r>
                      <a:endParaRPr lang="en-US" sz="12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200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3,276,215.</a:t>
                      </a: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64</a:t>
                      </a:r>
                      <a:endParaRPr lang="en-US" sz="12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7985349"/>
                  </a:ext>
                </a:extLst>
              </a:tr>
              <a:tr h="2176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 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th-TH" sz="12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1.3</a:t>
                      </a:r>
                      <a:endParaRPr lang="en-US" sz="12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th-TH" sz="12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งบลงทุน</a:t>
                      </a:r>
                      <a:endParaRPr lang="en-US" sz="12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2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3,861,800.00 </a:t>
                      </a:r>
                      <a:endParaRPr lang="en-US" sz="12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2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2,948,340.00 </a:t>
                      </a:r>
                      <a:endParaRPr lang="en-US" sz="12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2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76.35 </a:t>
                      </a:r>
                      <a:endParaRPr lang="en-US" sz="12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2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913,460.00</a:t>
                      </a:r>
                      <a:endParaRPr lang="en-US" sz="12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758432"/>
                  </a:ext>
                </a:extLst>
              </a:tr>
              <a:tr h="2176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 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 </a:t>
                      </a:r>
                      <a:endParaRPr lang="en-US" sz="120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th-TH" sz="12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1.3.1</a:t>
                      </a:r>
                      <a:endParaRPr lang="en-US" sz="12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th-TH" sz="120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ครุภัณฑ์</a:t>
                      </a:r>
                      <a:endParaRPr lang="en-US" sz="120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20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3,861,800.00 </a:t>
                      </a: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20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2,948,390.00 </a:t>
                      </a: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 </a:t>
                      </a:r>
                      <a:endParaRPr lang="en-US" sz="12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20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913,460.00</a:t>
                      </a: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7265257"/>
                  </a:ext>
                </a:extLst>
              </a:tr>
              <a:tr h="9543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 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1.4</a:t>
                      </a:r>
                      <a:endParaRPr lang="en-US" sz="12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th-TH" sz="12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ค่าใช้จ่ายสนับสนุน/ขับเคลื่อนงานยุทธศาสตร์และนโยบาย</a:t>
                      </a:r>
                      <a:r>
                        <a:rPr lang="th-TH" sz="1200" b="1" spc="-70" baseline="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กองทุนพัฒนาบทบาทสตรี</a:t>
                      </a:r>
                      <a:endParaRPr lang="en-US" sz="1200" spc="-70" baseline="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2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8,000,000.00 </a:t>
                      </a:r>
                      <a:endParaRPr lang="en-US" sz="12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2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5,183,320.00</a:t>
                      </a:r>
                      <a:endParaRPr lang="en-US" sz="12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64.79</a:t>
                      </a:r>
                      <a:endParaRPr lang="en-US" sz="12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2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2,816,680.00</a:t>
                      </a:r>
                      <a:endParaRPr lang="en-US" sz="12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617982"/>
                  </a:ext>
                </a:extLst>
              </a:tr>
              <a:tr h="2176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th-TH" sz="13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2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th-TH" sz="13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งบเงินอุดหนุน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3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70,000,000.00 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3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64,280,409.00 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3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91.83 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3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5,719,591.00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959333"/>
                  </a:ext>
                </a:extLst>
              </a:tr>
              <a:tr h="2176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th-TH" sz="13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3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th-TH" sz="13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งบเงินทุนหมุนเวียน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3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1,000,000,000.00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3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809,017,849.00 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3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80.90 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3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190,982,151.00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2035294"/>
                  </a:ext>
                </a:extLst>
              </a:tr>
              <a:tr h="217661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th-TH" sz="13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รวม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BC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3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1,338,401,686.00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BC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3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1,017,752,732.84 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BC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3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 76.04 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BC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</a:tabLst>
                      </a:pPr>
                      <a:r>
                        <a:rPr lang="en-US" sz="1300" b="1" dirty="0"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320,648,953.</a:t>
                      </a: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Calibri" panose="020F0502020204030204" pitchFamily="34" charset="0"/>
                          <a:cs typeface="Chulabhorn Likit Text" panose="00000500000000000000" pitchFamily="50" charset="-34"/>
                        </a:rPr>
                        <a:t>16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1487" marR="51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DB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4008212"/>
                  </a:ext>
                </a:extLst>
              </a:tr>
            </a:tbl>
          </a:graphicData>
        </a:graphic>
      </p:graphicFrame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8E10B251-1ABD-7404-140C-52C65D293FA1}"/>
              </a:ext>
            </a:extLst>
          </p:cNvPr>
          <p:cNvSpPr txBox="1"/>
          <p:nvPr/>
        </p:nvSpPr>
        <p:spPr>
          <a:xfrm>
            <a:off x="293784" y="937184"/>
            <a:ext cx="9575493" cy="271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167" b="1" dirty="0">
                <a:solidFill>
                  <a:srgbClr val="00000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ผลการเบิกจ่ายงบประมาณตามแผนการใช้จ่ายงบประมาณประจำปีงบประมาณ พ.ศ. 2567 กองทุนพัฒนาบทบาทสตรี ณ วันที่ 15 พฤษภาคม 2567</a:t>
            </a:r>
            <a:endParaRPr lang="th-TH" sz="1167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5154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72552" y="322352"/>
            <a:ext cx="9017000" cy="530047"/>
            <a:chOff x="0" y="0"/>
            <a:chExt cx="21640800" cy="1272111"/>
          </a:xfrm>
        </p:grpSpPr>
        <p:sp>
          <p:nvSpPr>
            <p:cNvPr id="6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388478" y="184358"/>
              <a:ext cx="4198694" cy="9848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5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เพื่อพิจารณา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503851" y="484744"/>
              <a:ext cx="1614103" cy="3564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86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Rectangle 33"/>
          <p:cNvSpPr/>
          <p:nvPr/>
        </p:nvSpPr>
        <p:spPr>
          <a:xfrm>
            <a:off x="2682261" y="186717"/>
            <a:ext cx="49158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5.2 ร่างแผนการดำเนินงานและแผนการใช้จ่ายงบประมาณ กองทุนพัฒนาบทบาทสตรี </a:t>
            </a:r>
          </a:p>
          <a:p>
            <a:pPr>
              <a:lnSpc>
                <a:spcPct val="110000"/>
              </a:lnSpc>
            </a:pPr>
            <a:r>
              <a:rPr lang="th-TH" sz="1000" b="1" dirty="0">
                <a:solidFill>
                  <a:srgbClr val="002060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ประจำปีงบประมาณ พ.ศ. 2567 (เพิ่มเติม)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543571" y="5397831"/>
            <a:ext cx="9024932" cy="294286"/>
            <a:chOff x="543571" y="5397832"/>
            <a:chExt cx="9024932" cy="294286"/>
          </a:xfrm>
        </p:grpSpPr>
        <p:grpSp>
          <p:nvGrpSpPr>
            <p:cNvPr id="48" name="Group 47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0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6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7" name="TextBox 4"/>
                <p:cNvSpPr txBox="1"/>
                <p:nvPr/>
              </p:nvSpPr>
              <p:spPr>
                <a:xfrm>
                  <a:off x="3433718" y="-434215"/>
                  <a:ext cx="13934627" cy="492442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1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2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53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54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5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  <p:graphicFrame>
        <p:nvGraphicFramePr>
          <p:cNvPr id="14" name="ตาราง 13">
            <a:extLst>
              <a:ext uri="{FF2B5EF4-FFF2-40B4-BE49-F238E27FC236}">
                <a16:creationId xmlns:a16="http://schemas.microsoft.com/office/drawing/2014/main" id="{E739A636-BF44-376B-92E6-C43545AF8E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294153"/>
              </p:ext>
            </p:extLst>
          </p:nvPr>
        </p:nvGraphicFramePr>
        <p:xfrm>
          <a:off x="674537" y="1503507"/>
          <a:ext cx="8763000" cy="3834819"/>
        </p:xfrm>
        <a:graphic>
          <a:graphicData uri="http://schemas.openxmlformats.org/drawingml/2006/table">
            <a:tbl>
              <a:tblPr firstRow="1" firstCol="1" bandRow="1"/>
              <a:tblGrid>
                <a:gridCol w="474955">
                  <a:extLst>
                    <a:ext uri="{9D8B030D-6E8A-4147-A177-3AD203B41FA5}">
                      <a16:colId xmlns:a16="http://schemas.microsoft.com/office/drawing/2014/main" val="2142457867"/>
                    </a:ext>
                  </a:extLst>
                </a:gridCol>
                <a:gridCol w="5645124">
                  <a:extLst>
                    <a:ext uri="{9D8B030D-6E8A-4147-A177-3AD203B41FA5}">
                      <a16:colId xmlns:a16="http://schemas.microsoft.com/office/drawing/2014/main" val="1337946187"/>
                    </a:ext>
                  </a:extLst>
                </a:gridCol>
                <a:gridCol w="2642921">
                  <a:extLst>
                    <a:ext uri="{9D8B030D-6E8A-4147-A177-3AD203B41FA5}">
                      <a16:colId xmlns:a16="http://schemas.microsoft.com/office/drawing/2014/main" val="3927860636"/>
                    </a:ext>
                  </a:extLst>
                </a:gridCol>
              </a:tblGrid>
              <a:tr h="2342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  <a:tab pos="1530350" algn="l"/>
                          <a:tab pos="2700655" algn="l"/>
                        </a:tabLst>
                      </a:pPr>
                      <a:r>
                        <a:rPr lang="th-TH" sz="13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ที่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  <a:tab pos="1530350" algn="l"/>
                          <a:tab pos="2700655" algn="l"/>
                        </a:tabLst>
                      </a:pPr>
                      <a:r>
                        <a:rPr lang="th-TH" sz="13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แผนงบประมาณ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  <a:tab pos="1530350" algn="l"/>
                          <a:tab pos="2700655" algn="l"/>
                        </a:tabLst>
                      </a:pPr>
                      <a:r>
                        <a:rPr lang="th-TH" sz="13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งบประมาณจัดสรร (บาท)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9589591"/>
                  </a:ext>
                </a:extLst>
              </a:tr>
              <a:tr h="2342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  <a:tab pos="1530350" algn="l"/>
                          <a:tab pos="2700655" algn="l"/>
                        </a:tabLst>
                      </a:pPr>
                      <a:r>
                        <a:rPr lang="th-TH" sz="13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 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  <a:tab pos="1530350" algn="l"/>
                          <a:tab pos="2700655" algn="l"/>
                        </a:tabLst>
                      </a:pPr>
                      <a:r>
                        <a:rPr lang="th-TH" sz="13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รวมงบประมาณทั้งสิ้น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  <a:tab pos="1530350" algn="l"/>
                          <a:tab pos="2700655" algn="l"/>
                        </a:tabLst>
                      </a:pPr>
                      <a:r>
                        <a:rPr lang="th-TH" sz="13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1,511,000,000.00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4342588"/>
                  </a:ext>
                </a:extLst>
              </a:tr>
              <a:tr h="2342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  <a:tab pos="1530350" algn="l"/>
                          <a:tab pos="2700655" algn="l"/>
                        </a:tabLst>
                      </a:pPr>
                      <a:r>
                        <a:rPr lang="th-TH" sz="13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 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  <a:tab pos="1530350" algn="l"/>
                          <a:tab pos="2700655" algn="l"/>
                        </a:tabLst>
                      </a:pPr>
                      <a:r>
                        <a:rPr lang="th-TH" sz="12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รวมงบประมาณส่วนกลางและกรุงเทพมหานคร</a:t>
                      </a:r>
                      <a:endParaRPr lang="en-US" sz="12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  <a:tab pos="1530350" algn="l"/>
                          <a:tab pos="2700655" algn="l"/>
                        </a:tabLst>
                      </a:pPr>
                      <a:r>
                        <a:rPr lang="th-TH" sz="13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11,000,000.00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7511700"/>
                  </a:ext>
                </a:extLst>
              </a:tr>
              <a:tr h="2342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  <a:tab pos="1530350" algn="l"/>
                          <a:tab pos="2700655" algn="l"/>
                        </a:tabLst>
                      </a:pPr>
                      <a:r>
                        <a:rPr lang="th-TH" sz="13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 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  <a:tab pos="1530350" algn="l"/>
                          <a:tab pos="2700655" algn="l"/>
                        </a:tabLst>
                      </a:pPr>
                      <a:r>
                        <a:rPr lang="th-TH" sz="12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รวมงบประมาณส่วนภูมิภาค</a:t>
                      </a:r>
                      <a:endParaRPr lang="en-US" sz="12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  <a:tab pos="1530350" algn="l"/>
                          <a:tab pos="2700655" algn="l"/>
                        </a:tabLst>
                      </a:pPr>
                      <a:r>
                        <a:rPr lang="th-TH" sz="13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1,500,000,000.00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5028362"/>
                  </a:ext>
                </a:extLst>
              </a:tr>
              <a:tr h="2342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  <a:tab pos="1530350" algn="l"/>
                          <a:tab pos="2700655" algn="l"/>
                        </a:tabLst>
                      </a:pPr>
                      <a:r>
                        <a:rPr lang="th-TH" sz="13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1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7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  <a:tab pos="1530350" algn="l"/>
                          <a:tab pos="2700655" algn="l"/>
                        </a:tabLst>
                      </a:pPr>
                      <a:r>
                        <a:rPr lang="th-TH" sz="13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งบบริหาร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7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  <a:tab pos="1530350" algn="l"/>
                          <a:tab pos="2700655" algn="l"/>
                        </a:tabLst>
                      </a:pP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11</a:t>
                      </a:r>
                      <a:r>
                        <a:rPr lang="th-TH" sz="13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,</a:t>
                      </a: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000</a:t>
                      </a:r>
                      <a:r>
                        <a:rPr lang="th-TH" sz="13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,000</a:t>
                      </a:r>
                      <a:r>
                        <a:rPr lang="en-US" sz="13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.00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7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437221"/>
                  </a:ext>
                </a:extLst>
              </a:tr>
              <a:tr h="2342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  <a:tab pos="1530350" algn="l"/>
                          <a:tab pos="2700655" algn="l"/>
                        </a:tabLs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 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  <a:tab pos="1530350" algn="l"/>
                          <a:tab pos="2700655" algn="l"/>
                        </a:tabLst>
                      </a:pPr>
                      <a:r>
                        <a:rPr lang="th-TH" sz="12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1.1 งบบริหาร (ส่วนกลางและกรุงเทพมหานคร)</a:t>
                      </a:r>
                      <a:endParaRPr lang="en-US" sz="12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  <a:tab pos="1530350" algn="l"/>
                          <a:tab pos="2700655" algn="l"/>
                        </a:tabLst>
                      </a:pPr>
                      <a:r>
                        <a:rPr lang="th-TH" sz="13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500,000.00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358041"/>
                  </a:ext>
                </a:extLst>
              </a:tr>
              <a:tr h="2342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  <a:tab pos="1530350" algn="l"/>
                          <a:tab pos="2700655" algn="l"/>
                        </a:tabLst>
                      </a:pPr>
                      <a:r>
                        <a:rPr lang="en-US" sz="130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 </a:t>
                      </a:r>
                      <a:endParaRPr lang="en-US" sz="130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  <a:tab pos="1530350" algn="l"/>
                          <a:tab pos="2700655" algn="l"/>
                        </a:tabLst>
                      </a:pPr>
                      <a:r>
                        <a:rPr lang="th-TH" sz="12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1.2 งบบริหาร (ส่วนภูมิภาค)</a:t>
                      </a:r>
                      <a:endParaRPr lang="en-US" sz="12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  <a:tab pos="1530350" algn="l"/>
                          <a:tab pos="2700655" algn="l"/>
                        </a:tabLst>
                      </a:pPr>
                      <a:r>
                        <a:rPr lang="th-TH" sz="13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-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7401066"/>
                  </a:ext>
                </a:extLst>
              </a:tr>
              <a:tr h="7893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  <a:tab pos="1530350" algn="l"/>
                          <a:tab pos="2700655" algn="l"/>
                        </a:tabLs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 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  <a:tab pos="1530350" algn="l"/>
                          <a:tab pos="2700655" algn="l"/>
                        </a:tabLst>
                      </a:pPr>
                      <a:r>
                        <a:rPr lang="th-TH" sz="12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1.3 </a:t>
                      </a:r>
                      <a:r>
                        <a:rPr lang="th-TH" sz="1200" spc="-40" baseline="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งบค่าใช้จ่ายสนับสนุน/ขับเคลื่อนงานตามยุทธศาสตร์และนโยบาย</a:t>
                      </a:r>
                      <a:r>
                        <a:rPr lang="th-TH" sz="1200" spc="-40" baseline="0" dirty="0"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กองทุนพัฒนาบทบาทสตรี</a:t>
                      </a:r>
                    </a:p>
                    <a:p>
                      <a:pPr marL="171450" indent="-171450" algn="thaiDist">
                        <a:buFontTx/>
                        <a:buChar char="-"/>
                      </a:pPr>
                      <a:r>
                        <a:rPr lang="th-TH" sz="1000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โครงการรวมพลังสตรี ในงานศิลปาชีพประทีปไทย                                     </a:t>
                      </a:r>
                      <a:r>
                        <a:rPr lang="th-TH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จำนวน  </a:t>
                      </a:r>
                      <a:r>
                        <a:rPr lang="th-TH" sz="1000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5,000,000 บาท</a:t>
                      </a:r>
                    </a:p>
                    <a:p>
                      <a:pPr marL="171450" indent="-171450" algn="thaiDist">
                        <a:buFontTx/>
                        <a:buChar char="-"/>
                      </a:pPr>
                      <a:r>
                        <a:rPr lang="th-TH" sz="1000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โครงการนำเสนอความสำเร็จจากการขัดเคลื่อนการดำเนินงานของกองทุนฯ  </a:t>
                      </a:r>
                      <a:r>
                        <a:rPr lang="th-TH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</a:t>
                      </a:r>
                      <a:r>
                        <a:rPr lang="th-TH" sz="1000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จำนวน  5,000,000 บาท</a:t>
                      </a:r>
                    </a:p>
                    <a:p>
                      <a:pPr marL="171450" indent="-171450" algn="thaiDist">
                        <a:buFontTx/>
                        <a:buChar char="-"/>
                      </a:pPr>
                      <a:r>
                        <a:rPr lang="th-TH" sz="1000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โครงการพัฒนาศักยภาพบุคลากรของกองทุนพัฒนาบทบาทสตรี                </a:t>
                      </a:r>
                      <a:r>
                        <a:rPr lang="th-TH" sz="1000" kern="1200" baseline="0" dirty="0" smtClean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</a:t>
                      </a:r>
                      <a:r>
                        <a:rPr lang="th-TH" sz="1000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จำนวน     500,000 บาท</a:t>
                      </a:r>
                      <a:endParaRPr lang="en-US" sz="1300" baseline="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  <a:tab pos="1530350" algn="l"/>
                          <a:tab pos="2700655" algn="l"/>
                        </a:tabLst>
                      </a:pPr>
                      <a:r>
                        <a:rPr lang="th-TH" sz="13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10,500,000.00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8274816"/>
                  </a:ext>
                </a:extLst>
              </a:tr>
              <a:tr h="2342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  <a:tab pos="1530350" algn="l"/>
                          <a:tab pos="2700655" algn="l"/>
                        </a:tabLst>
                      </a:pPr>
                      <a:r>
                        <a:rPr lang="th-TH" sz="13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2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7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  <a:tab pos="1530350" algn="l"/>
                          <a:tab pos="2700655" algn="l"/>
                        </a:tabLst>
                      </a:pPr>
                      <a:r>
                        <a:rPr lang="th-TH" sz="13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เงินอุดหนุน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7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  <a:tab pos="1530350" algn="l"/>
                          <a:tab pos="2700655" algn="l"/>
                        </a:tabLst>
                      </a:pPr>
                      <a:r>
                        <a:rPr lang="th-TH" sz="13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-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7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2683398"/>
                  </a:ext>
                </a:extLst>
              </a:tr>
              <a:tr h="2342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  <a:tab pos="1530350" algn="l"/>
                          <a:tab pos="2700655" algn="l"/>
                        </a:tabLs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 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  <a:tab pos="1530350" algn="l"/>
                          <a:tab pos="2700655" algn="l"/>
                        </a:tabLst>
                      </a:pPr>
                      <a:r>
                        <a:rPr lang="th-TH" sz="12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2.1 ส่วนกลางและกรุงเทพมหานคร</a:t>
                      </a:r>
                      <a:endParaRPr lang="en-US" sz="12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  <a:tab pos="1530350" algn="l"/>
                          <a:tab pos="2700655" algn="l"/>
                        </a:tabLst>
                      </a:pPr>
                      <a:r>
                        <a:rPr lang="th-TH" sz="13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-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8019781"/>
                  </a:ext>
                </a:extLst>
              </a:tr>
              <a:tr h="2342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  <a:tab pos="1530350" algn="l"/>
                          <a:tab pos="2700655" algn="l"/>
                        </a:tabLs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 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  <a:tab pos="1530350" algn="l"/>
                          <a:tab pos="2700655" algn="l"/>
                        </a:tabLst>
                      </a:pPr>
                      <a:r>
                        <a:rPr lang="th-TH" sz="12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2.2 ส่วนภูมิภาค</a:t>
                      </a:r>
                      <a:endParaRPr lang="en-US" sz="12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  <a:tab pos="1530350" algn="l"/>
                          <a:tab pos="2700655" algn="l"/>
                        </a:tabLst>
                      </a:pPr>
                      <a:r>
                        <a:rPr lang="th-TH" sz="13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-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0173841"/>
                  </a:ext>
                </a:extLst>
              </a:tr>
              <a:tr h="2342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  <a:tab pos="1530350" algn="l"/>
                          <a:tab pos="2700655" algn="l"/>
                        </a:tabLst>
                      </a:pPr>
                      <a:r>
                        <a:rPr lang="th-TH" sz="13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3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7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  <a:tab pos="1530350" algn="l"/>
                          <a:tab pos="2700655" algn="l"/>
                        </a:tabLst>
                      </a:pPr>
                      <a:r>
                        <a:rPr lang="th-TH" sz="13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เงินทุนหมุนเวียน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7ED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  <a:tab pos="1530350" algn="l"/>
                          <a:tab pos="2700655" algn="l"/>
                        </a:tabLst>
                      </a:pPr>
                      <a:r>
                        <a:rPr lang="th-TH" sz="1300" b="1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1,500,000,000.00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E7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483597"/>
                  </a:ext>
                </a:extLst>
              </a:tr>
              <a:tr h="2342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  <a:tab pos="1530350" algn="l"/>
                          <a:tab pos="2700655" algn="l"/>
                        </a:tabLst>
                      </a:pPr>
                      <a:r>
                        <a:rPr lang="th-TH" sz="13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 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  <a:tab pos="1530350" algn="l"/>
                          <a:tab pos="2700655" algn="l"/>
                        </a:tabLst>
                      </a:pPr>
                      <a:r>
                        <a:rPr lang="th-TH" sz="12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3.1 ส่วนกลางและกรุงเทพมหานคร</a:t>
                      </a:r>
                      <a:endParaRPr lang="en-US" sz="12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  <a:tab pos="1530350" algn="l"/>
                          <a:tab pos="2700655" algn="l"/>
                        </a:tabLst>
                      </a:pPr>
                      <a:r>
                        <a:rPr lang="th-TH" sz="13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-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6688571"/>
                  </a:ext>
                </a:extLst>
              </a:tr>
              <a:tr h="2342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  <a:tab pos="1530350" algn="l"/>
                          <a:tab pos="2700655" algn="l"/>
                        </a:tabLst>
                      </a:pPr>
                      <a:r>
                        <a:rPr lang="th-TH" sz="13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 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  <a:tab pos="1530350" algn="l"/>
                          <a:tab pos="2700655" algn="l"/>
                        </a:tabLst>
                      </a:pPr>
                      <a:r>
                        <a:rPr lang="th-TH" sz="12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3.2 ส่วนภูมิภาค</a:t>
                      </a:r>
                      <a:endParaRPr lang="en-US" sz="12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1350645" algn="l"/>
                          <a:tab pos="1530350" algn="l"/>
                          <a:tab pos="2700655" algn="l"/>
                        </a:tabLst>
                      </a:pPr>
                      <a:r>
                        <a:rPr lang="th-TH" sz="1300" dirty="0">
                          <a:solidFill>
                            <a:srgbClr val="000000"/>
                          </a:solidFill>
                          <a:effectLst/>
                          <a:latin typeface="Chulabhorn Likit Text" panose="00000500000000000000" pitchFamily="50" charset="-34"/>
                          <a:ea typeface="Times New Roman" panose="02020603050405020304" pitchFamily="18" charset="0"/>
                          <a:cs typeface="Chulabhorn Likit Text" panose="00000500000000000000" pitchFamily="50" charset="-34"/>
                        </a:rPr>
                        <a:t>1,500,000,000.00</a:t>
                      </a:r>
                      <a:endParaRPr lang="en-US" sz="1300" dirty="0"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57150" marR="571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0437922"/>
                  </a:ext>
                </a:extLst>
              </a:tr>
            </a:tbl>
          </a:graphicData>
        </a:graphic>
      </p:graphicFrame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46AB3E30-6190-E14C-3BC3-A66344EC02C1}"/>
              </a:ext>
            </a:extLst>
          </p:cNvPr>
          <p:cNvSpPr txBox="1"/>
          <p:nvPr/>
        </p:nvSpPr>
        <p:spPr>
          <a:xfrm>
            <a:off x="294148" y="898502"/>
            <a:ext cx="9571703" cy="598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th-TH" sz="1400" b="1" dirty="0">
                <a:solidFill>
                  <a:srgbClr val="000000"/>
                </a:solidFill>
                <a:latin typeface="Chulabhorn Likit Text" panose="00000500000000000000" pitchFamily="50" charset="-34"/>
                <a:ea typeface="Calibri" panose="020F0502020204030204" pitchFamily="34" charset="0"/>
                <a:cs typeface="Chulabhorn Likit Text" panose="00000500000000000000" pitchFamily="50" charset="-34"/>
              </a:rPr>
              <a:t>ร่างแผนการดำเนินงานและแผนการใช้จ่ายงบประมาณกองทุนพัฒนาบทบาทสตรี ประจำปีงบประมาณ พ.ศ. 2567 (เพิ่มเติม)             ในวงเงิน 1,511,000,000 บาท (หนึ่งพันห้าร้อยสิบเอ็ดล้านบาทถ้วน)</a:t>
            </a:r>
            <a:endParaRPr lang="th-TH" sz="1400" b="1" dirty="0"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6904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572552" y="322352"/>
            <a:ext cx="9017000" cy="530046"/>
            <a:chOff x="0" y="0"/>
            <a:chExt cx="21640800" cy="1272111"/>
          </a:xfrm>
        </p:grpSpPr>
        <p:sp>
          <p:nvSpPr>
            <p:cNvPr id="6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 dirty="0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6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อื่น ๆ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 smtClean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87</a:t>
              </a:r>
              <a:endParaRPr lang="en-US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สี่เหลี่ยมผืนผ้า: มุมมน 24">
            <a:extLst>
              <a:ext uri="{FF2B5EF4-FFF2-40B4-BE49-F238E27FC236}">
                <a16:creationId xmlns:a16="http://schemas.microsoft.com/office/drawing/2014/main" id="{4597E44C-C20E-41FD-89B2-146659B29195}"/>
              </a:ext>
            </a:extLst>
          </p:cNvPr>
          <p:cNvSpPr/>
          <p:nvPr/>
        </p:nvSpPr>
        <p:spPr>
          <a:xfrm>
            <a:off x="0" y="2857500"/>
            <a:ext cx="10160000" cy="826182"/>
          </a:xfrm>
          <a:prstGeom prst="round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th-TH" sz="24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Chulabhorn Likit Text" panose="00000500000000000000" pitchFamily="50" charset="-34"/>
                <a:ea typeface="Times New Roman" panose="02020603050405020304" pitchFamily="18" charset="0"/>
                <a:cs typeface="Chulabhorn Likit Text" panose="00000500000000000000" pitchFamily="50" charset="-34"/>
              </a:rPr>
              <a:t>6.1 ........................................................................</a:t>
            </a:r>
            <a:endParaRPr lang="en-US" sz="24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Chulabhorn Likit Text" panose="00000500000000000000" pitchFamily="50" charset="-34"/>
              <a:ea typeface="Times New Roman" panose="02020603050405020304" pitchFamily="18" charset="0"/>
              <a:cs typeface="Chulabhorn Likit Text" panose="00000500000000000000" pitchFamily="50" charset="-34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48" name="Group 47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0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56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57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1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2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/>
                  </a:stretch>
                </a:blipFill>
              </p:spPr>
            </p:sp>
            <p:sp>
              <p:nvSpPr>
                <p:cNvPr id="53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54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55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49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581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0" y="938275"/>
            <a:ext cx="10160000" cy="2004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8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KodchiangUPC" panose="02020603050405020304" pitchFamily="18" charset="-34"/>
              <a:cs typeface="KodchiangUPC" panose="02020603050405020304" pitchFamily="18" charset="-34"/>
            </a:endParaRPr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A781E517-4637-40C4-B7D4-9F1B3AC17568}"/>
              </a:ext>
            </a:extLst>
          </p:cNvPr>
          <p:cNvSpPr/>
          <p:nvPr/>
        </p:nvSpPr>
        <p:spPr>
          <a:xfrm>
            <a:off x="3893981" y="828152"/>
            <a:ext cx="2186246" cy="469644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th-TH" sz="2200" b="1" dirty="0"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จบการนำเสนอ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6F3EC21-AAC5-476B-B1C1-35D49DD355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195" y="1493166"/>
            <a:ext cx="2270699" cy="3406049"/>
          </a:xfrm>
          <a:prstGeom prst="rect">
            <a:avLst/>
          </a:prstGeom>
        </p:spPr>
      </p:pic>
      <p:pic>
        <p:nvPicPr>
          <p:cNvPr id="31" name="Picture 8">
            <a:extLst>
              <a:ext uri="{FF2B5EF4-FFF2-40B4-BE49-F238E27FC236}">
                <a16:creationId xmlns:a16="http://schemas.microsoft.com/office/drawing/2014/main" id="{47B5F5A1-60DF-468C-BD07-82DE86DAF5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984" y="1925656"/>
            <a:ext cx="2386479" cy="2617111"/>
          </a:xfrm>
          <a:prstGeom prst="rect">
            <a:avLst/>
          </a:prstGeom>
        </p:spPr>
      </p:pic>
      <p:grpSp>
        <p:nvGrpSpPr>
          <p:cNvPr id="22" name="Graphic 308">
            <a:extLst>
              <a:ext uri="{FF2B5EF4-FFF2-40B4-BE49-F238E27FC236}">
                <a16:creationId xmlns:a16="http://schemas.microsoft.com/office/drawing/2014/main" id="{B6740ED8-7285-4532-ACCD-7C68593CB5FA}"/>
              </a:ext>
            </a:extLst>
          </p:cNvPr>
          <p:cNvGrpSpPr/>
          <p:nvPr/>
        </p:nvGrpSpPr>
        <p:grpSpPr>
          <a:xfrm flipV="1">
            <a:off x="2877374" y="4884057"/>
            <a:ext cx="4219460" cy="372678"/>
            <a:chOff x="4767262" y="3338512"/>
            <a:chExt cx="2654141" cy="179451"/>
          </a:xfrm>
          <a:solidFill>
            <a:srgbClr val="B97449"/>
          </a:solidFill>
        </p:grpSpPr>
        <p:sp>
          <p:nvSpPr>
            <p:cNvPr id="23" name="Freeform: Shape 2">
              <a:extLst>
                <a:ext uri="{FF2B5EF4-FFF2-40B4-BE49-F238E27FC236}">
                  <a16:creationId xmlns:a16="http://schemas.microsoft.com/office/drawing/2014/main" id="{12C14B07-ECB8-445A-9838-01C37EA58196}"/>
                </a:ext>
              </a:extLst>
            </p:cNvPr>
            <p:cNvSpPr/>
            <p:nvPr/>
          </p:nvSpPr>
          <p:spPr>
            <a:xfrm>
              <a:off x="6013798" y="3338512"/>
              <a:ext cx="158305" cy="179451"/>
            </a:xfrm>
            <a:custGeom>
              <a:avLst/>
              <a:gdLst>
                <a:gd name="connsiteX0" fmla="*/ 110585 w 158305"/>
                <a:gd name="connsiteY0" fmla="*/ 59722 h 179451"/>
                <a:gd name="connsiteX1" fmla="*/ 79153 w 158305"/>
                <a:gd name="connsiteY1" fmla="*/ 0 h 179451"/>
                <a:gd name="connsiteX2" fmla="*/ 47720 w 158305"/>
                <a:gd name="connsiteY2" fmla="*/ 59722 h 179451"/>
                <a:gd name="connsiteX3" fmla="*/ 0 w 158305"/>
                <a:gd name="connsiteY3" fmla="*/ 89726 h 179451"/>
                <a:gd name="connsiteX4" fmla="*/ 47720 w 158305"/>
                <a:gd name="connsiteY4" fmla="*/ 119729 h 179451"/>
                <a:gd name="connsiteX5" fmla="*/ 79153 w 158305"/>
                <a:gd name="connsiteY5" fmla="*/ 179451 h 179451"/>
                <a:gd name="connsiteX6" fmla="*/ 110585 w 158305"/>
                <a:gd name="connsiteY6" fmla="*/ 119729 h 179451"/>
                <a:gd name="connsiteX7" fmla="*/ 158306 w 158305"/>
                <a:gd name="connsiteY7" fmla="*/ 89726 h 179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305" h="179451">
                  <a:moveTo>
                    <a:pt x="110585" y="59722"/>
                  </a:moveTo>
                  <a:lnTo>
                    <a:pt x="79153" y="0"/>
                  </a:lnTo>
                  <a:lnTo>
                    <a:pt x="47720" y="59722"/>
                  </a:lnTo>
                  <a:lnTo>
                    <a:pt x="0" y="89726"/>
                  </a:lnTo>
                  <a:lnTo>
                    <a:pt x="47720" y="119729"/>
                  </a:lnTo>
                  <a:lnTo>
                    <a:pt x="79153" y="179451"/>
                  </a:lnTo>
                  <a:lnTo>
                    <a:pt x="110585" y="119729"/>
                  </a:lnTo>
                  <a:lnTo>
                    <a:pt x="158306" y="8972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4" name="Freeform: Shape 3">
              <a:extLst>
                <a:ext uri="{FF2B5EF4-FFF2-40B4-BE49-F238E27FC236}">
                  <a16:creationId xmlns:a16="http://schemas.microsoft.com/office/drawing/2014/main" id="{6F480818-8BBD-4D89-9762-95F220C1E8DB}"/>
                </a:ext>
              </a:extLst>
            </p:cNvPr>
            <p:cNvSpPr/>
            <p:nvPr/>
          </p:nvSpPr>
          <p:spPr>
            <a:xfrm>
              <a:off x="4767262" y="3417188"/>
              <a:ext cx="1143381" cy="22097"/>
            </a:xfrm>
            <a:custGeom>
              <a:avLst/>
              <a:gdLst>
                <a:gd name="connsiteX0" fmla="*/ 1143381 w 1143381"/>
                <a:gd name="connsiteY0" fmla="*/ 11049 h 22097"/>
                <a:gd name="connsiteX1" fmla="*/ 857536 w 1143381"/>
                <a:gd name="connsiteY1" fmla="*/ 19621 h 22097"/>
                <a:gd name="connsiteX2" fmla="*/ 571691 w 1143381"/>
                <a:gd name="connsiteY2" fmla="*/ 22098 h 22097"/>
                <a:gd name="connsiteX3" fmla="*/ 285845 w 1143381"/>
                <a:gd name="connsiteY3" fmla="*/ 19717 h 22097"/>
                <a:gd name="connsiteX4" fmla="*/ 0 w 1143381"/>
                <a:gd name="connsiteY4" fmla="*/ 11049 h 22097"/>
                <a:gd name="connsiteX5" fmla="*/ 285845 w 1143381"/>
                <a:gd name="connsiteY5" fmla="*/ 2381 h 22097"/>
                <a:gd name="connsiteX6" fmla="*/ 571691 w 1143381"/>
                <a:gd name="connsiteY6" fmla="*/ 0 h 22097"/>
                <a:gd name="connsiteX7" fmla="*/ 857536 w 1143381"/>
                <a:gd name="connsiteY7" fmla="*/ 2477 h 22097"/>
                <a:gd name="connsiteX8" fmla="*/ 1143381 w 1143381"/>
                <a:gd name="connsiteY8" fmla="*/ 11049 h 22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381" h="22097">
                  <a:moveTo>
                    <a:pt x="1143381" y="11049"/>
                  </a:moveTo>
                  <a:cubicBezTo>
                    <a:pt x="1048131" y="15335"/>
                    <a:pt x="952786" y="18193"/>
                    <a:pt x="857536" y="19621"/>
                  </a:cubicBezTo>
                  <a:cubicBezTo>
                    <a:pt x="762286" y="21431"/>
                    <a:pt x="666940" y="21812"/>
                    <a:pt x="571691" y="22098"/>
                  </a:cubicBezTo>
                  <a:cubicBezTo>
                    <a:pt x="476441" y="21908"/>
                    <a:pt x="381095" y="21431"/>
                    <a:pt x="285845" y="19717"/>
                  </a:cubicBezTo>
                  <a:cubicBezTo>
                    <a:pt x="190595" y="18193"/>
                    <a:pt x="95250" y="15335"/>
                    <a:pt x="0" y="11049"/>
                  </a:cubicBezTo>
                  <a:cubicBezTo>
                    <a:pt x="95250" y="6763"/>
                    <a:pt x="190595" y="3905"/>
                    <a:pt x="285845" y="2381"/>
                  </a:cubicBezTo>
                  <a:cubicBezTo>
                    <a:pt x="381095" y="667"/>
                    <a:pt x="476441" y="190"/>
                    <a:pt x="571691" y="0"/>
                  </a:cubicBezTo>
                  <a:cubicBezTo>
                    <a:pt x="666940" y="190"/>
                    <a:pt x="762286" y="667"/>
                    <a:pt x="857536" y="2477"/>
                  </a:cubicBezTo>
                  <a:cubicBezTo>
                    <a:pt x="952881" y="3905"/>
                    <a:pt x="1048131" y="6763"/>
                    <a:pt x="1143381" y="11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  <p:sp>
          <p:nvSpPr>
            <p:cNvPr id="25" name="Freeform: Shape 4">
              <a:extLst>
                <a:ext uri="{FF2B5EF4-FFF2-40B4-BE49-F238E27FC236}">
                  <a16:creationId xmlns:a16="http://schemas.microsoft.com/office/drawing/2014/main" id="{09103FAC-4F6E-4B33-AE91-CEB00BC1E487}"/>
                </a:ext>
              </a:extLst>
            </p:cNvPr>
            <p:cNvSpPr/>
            <p:nvPr/>
          </p:nvSpPr>
          <p:spPr>
            <a:xfrm>
              <a:off x="6278022" y="3417188"/>
              <a:ext cx="1143380" cy="22097"/>
            </a:xfrm>
            <a:custGeom>
              <a:avLst/>
              <a:gdLst>
                <a:gd name="connsiteX0" fmla="*/ 1143381 w 1143380"/>
                <a:gd name="connsiteY0" fmla="*/ 11049 h 22097"/>
                <a:gd name="connsiteX1" fmla="*/ 857536 w 1143380"/>
                <a:gd name="connsiteY1" fmla="*/ 19621 h 22097"/>
                <a:gd name="connsiteX2" fmla="*/ 571691 w 1143380"/>
                <a:gd name="connsiteY2" fmla="*/ 22098 h 22097"/>
                <a:gd name="connsiteX3" fmla="*/ 285845 w 1143380"/>
                <a:gd name="connsiteY3" fmla="*/ 19717 h 22097"/>
                <a:gd name="connsiteX4" fmla="*/ 0 w 1143380"/>
                <a:gd name="connsiteY4" fmla="*/ 11049 h 22097"/>
                <a:gd name="connsiteX5" fmla="*/ 285845 w 1143380"/>
                <a:gd name="connsiteY5" fmla="*/ 2381 h 22097"/>
                <a:gd name="connsiteX6" fmla="*/ 571691 w 1143380"/>
                <a:gd name="connsiteY6" fmla="*/ 0 h 22097"/>
                <a:gd name="connsiteX7" fmla="*/ 857536 w 1143380"/>
                <a:gd name="connsiteY7" fmla="*/ 2477 h 22097"/>
                <a:gd name="connsiteX8" fmla="*/ 1143381 w 1143380"/>
                <a:gd name="connsiteY8" fmla="*/ 11049 h 22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3380" h="22097">
                  <a:moveTo>
                    <a:pt x="1143381" y="11049"/>
                  </a:moveTo>
                  <a:cubicBezTo>
                    <a:pt x="1048131" y="15335"/>
                    <a:pt x="952786" y="18193"/>
                    <a:pt x="857536" y="19621"/>
                  </a:cubicBezTo>
                  <a:cubicBezTo>
                    <a:pt x="762286" y="21431"/>
                    <a:pt x="666941" y="21812"/>
                    <a:pt x="571691" y="22098"/>
                  </a:cubicBezTo>
                  <a:cubicBezTo>
                    <a:pt x="476441" y="21908"/>
                    <a:pt x="381095" y="21431"/>
                    <a:pt x="285845" y="19717"/>
                  </a:cubicBezTo>
                  <a:cubicBezTo>
                    <a:pt x="190595" y="18288"/>
                    <a:pt x="95250" y="15430"/>
                    <a:pt x="0" y="11049"/>
                  </a:cubicBezTo>
                  <a:cubicBezTo>
                    <a:pt x="95250" y="6763"/>
                    <a:pt x="190595" y="3905"/>
                    <a:pt x="285845" y="2381"/>
                  </a:cubicBezTo>
                  <a:cubicBezTo>
                    <a:pt x="381095" y="667"/>
                    <a:pt x="476441" y="190"/>
                    <a:pt x="571691" y="0"/>
                  </a:cubicBezTo>
                  <a:cubicBezTo>
                    <a:pt x="666941" y="190"/>
                    <a:pt x="762286" y="667"/>
                    <a:pt x="857536" y="2477"/>
                  </a:cubicBezTo>
                  <a:cubicBezTo>
                    <a:pt x="952786" y="3905"/>
                    <a:pt x="1048131" y="6763"/>
                    <a:pt x="1143381" y="11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th-TH"/>
            </a:p>
          </p:txBody>
        </p:sp>
      </p:grpSp>
      <p:grpSp>
        <p:nvGrpSpPr>
          <p:cNvPr id="67" name="Group 5"/>
          <p:cNvGrpSpPr/>
          <p:nvPr/>
        </p:nvGrpSpPr>
        <p:grpSpPr>
          <a:xfrm>
            <a:off x="572552" y="135961"/>
            <a:ext cx="9017000" cy="603268"/>
            <a:chOff x="0" y="-175733"/>
            <a:chExt cx="21640800" cy="1447844"/>
          </a:xfrm>
        </p:grpSpPr>
        <p:sp>
          <p:nvSpPr>
            <p:cNvPr id="68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69" name="Group 7"/>
            <p:cNvGrpSpPr/>
            <p:nvPr/>
          </p:nvGrpSpPr>
          <p:grpSpPr>
            <a:xfrm>
              <a:off x="0" y="0"/>
              <a:ext cx="4659803" cy="1272111"/>
              <a:chOff x="0" y="0"/>
              <a:chExt cx="1010276" cy="275802"/>
            </a:xfrm>
          </p:grpSpPr>
          <p:sp>
            <p:nvSpPr>
              <p:cNvPr id="77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8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70" name="Group 10"/>
            <p:cNvGrpSpPr/>
            <p:nvPr/>
          </p:nvGrpSpPr>
          <p:grpSpPr>
            <a:xfrm>
              <a:off x="16980997" y="-175733"/>
              <a:ext cx="4659803" cy="1447844"/>
              <a:chOff x="0" y="-38100"/>
              <a:chExt cx="1010276" cy="313902"/>
            </a:xfrm>
          </p:grpSpPr>
          <p:sp>
            <p:nvSpPr>
              <p:cNvPr id="75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76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71" name="TextBox 13"/>
            <p:cNvSpPr txBox="1"/>
            <p:nvPr/>
          </p:nvSpPr>
          <p:spPr>
            <a:xfrm>
              <a:off x="388478" y="184358"/>
              <a:ext cx="4198694" cy="4719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endParaRPr lang="th-TH" sz="1111" b="1" dirty="0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72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End</a:t>
              </a:r>
            </a:p>
          </p:txBody>
        </p:sp>
        <p:sp>
          <p:nvSpPr>
            <p:cNvPr id="73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4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3" name="Group 52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54" name="Group 53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56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62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63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57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58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59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/>
                  </a:stretch>
                </a:blipFill>
              </p:spPr>
            </p:sp>
            <p:sp>
              <p:nvSpPr>
                <p:cNvPr id="60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9"/>
                  <a:stretch>
                    <a:fillRect/>
                  </a:stretch>
                </a:blipFill>
              </p:spPr>
            </p:sp>
            <p:sp>
              <p:nvSpPr>
                <p:cNvPr id="61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10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55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  <p:sp>
        <p:nvSpPr>
          <p:cNvPr id="37" name="Freeform 17"/>
          <p:cNvSpPr/>
          <p:nvPr/>
        </p:nvSpPr>
        <p:spPr>
          <a:xfrm>
            <a:off x="721224" y="293405"/>
            <a:ext cx="375028" cy="375028"/>
          </a:xfrm>
          <a:custGeom>
            <a:avLst/>
            <a:gdLst/>
            <a:ahLst/>
            <a:cxnLst/>
            <a:rect l="l" t="t" r="r" b="b"/>
            <a:pathLst>
              <a:path w="900067" h="900067">
                <a:moveTo>
                  <a:pt x="0" y="0"/>
                </a:moveTo>
                <a:lnTo>
                  <a:pt x="900067" y="0"/>
                </a:lnTo>
                <a:lnTo>
                  <a:pt x="900067" y="900067"/>
                </a:lnTo>
                <a:lnTo>
                  <a:pt x="0" y="9000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8" name="TextBox 18"/>
          <p:cNvSpPr txBox="1"/>
          <p:nvPr/>
        </p:nvSpPr>
        <p:spPr>
          <a:xfrm>
            <a:off x="1161798" y="303119"/>
            <a:ext cx="1160525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 dirty="0" err="1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กรมการพัฒนาชุมชน</a:t>
            </a:r>
            <a:endParaRPr lang="en-US" sz="1000" b="1" dirty="0">
              <a:solidFill>
                <a:srgbClr val="1C1C1C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  <a:p>
            <a:pPr>
              <a:lnSpc>
                <a:spcPts val="1400"/>
              </a:lnSpc>
            </a:pPr>
            <a:r>
              <a:rPr lang="en-US" sz="1000" b="1" dirty="0" err="1">
                <a:solidFill>
                  <a:srgbClr val="1C1C1C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rPr>
              <a:t>กระทรวงมหาดไทย</a:t>
            </a:r>
            <a:endParaRPr lang="en-US" sz="1000" b="1" dirty="0">
              <a:solidFill>
                <a:srgbClr val="1C1C1C"/>
              </a:solidFill>
              <a:latin typeface="Chulabhorn Likit Text" panose="00000500000000000000" pitchFamily="50" charset="-34"/>
              <a:cs typeface="Chulabhorn Likit Text" panose="0000050000000000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56735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9438593"/>
              </p:ext>
            </p:extLst>
          </p:nvPr>
        </p:nvGraphicFramePr>
        <p:xfrm>
          <a:off x="230629" y="801890"/>
          <a:ext cx="9702158" cy="44811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93821">
                  <a:extLst>
                    <a:ext uri="{9D8B030D-6E8A-4147-A177-3AD203B41FA5}">
                      <a16:colId xmlns:a16="http://schemas.microsoft.com/office/drawing/2014/main" val="2931929888"/>
                    </a:ext>
                  </a:extLst>
                </a:gridCol>
                <a:gridCol w="4808337">
                  <a:extLst>
                    <a:ext uri="{9D8B030D-6E8A-4147-A177-3AD203B41FA5}">
                      <a16:colId xmlns:a16="http://schemas.microsoft.com/office/drawing/2014/main" val="4135339946"/>
                    </a:ext>
                  </a:extLst>
                </a:gridCol>
              </a:tblGrid>
              <a:tr h="682328">
                <a:tc gridSpan="2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th-TH" sz="1600" b="1" i="0" u="sng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ระเบียบวาระที่ 4 เรื่องเพื่อทราบ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th-TH" sz="1400" b="1" kern="1200" spc="-3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4.5 การบริหารจัดการหนี้ของกองทุนพัฒนาบทบาทสตรีกรุงเทพมหานคร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A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80162"/>
                  </a:ext>
                </a:extLst>
              </a:tr>
              <a:tr h="33355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15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เรื่อง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DFD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1170305" algn="l"/>
                        </a:tabLst>
                      </a:pPr>
                      <a:r>
                        <a:rPr lang="th-TH" sz="1500" b="1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cs typeface="Chulabhorn Likit Text" panose="00000500000000000000" pitchFamily="50" charset="-34"/>
                        </a:rPr>
                        <a:t>ผลการดำเนินการ</a:t>
                      </a:r>
                      <a:endParaRPr lang="en-US" sz="1500" b="1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Calibri" panose="020F0502020204030204" pitchFamily="34" charset="0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F1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157069"/>
                  </a:ext>
                </a:extLst>
              </a:tr>
              <a:tr h="3465279">
                <a:tc>
                  <a:txBody>
                    <a:bodyPr/>
                    <a:lstStyle/>
                    <a:p>
                      <a:pPr algn="thaiDist">
                        <a:lnSpc>
                          <a:spcPct val="150000"/>
                        </a:lnSpc>
                      </a:pPr>
                      <a:r>
                        <a:rPr lang="th-TH" sz="1500" b="1" u="sng" kern="1200" spc="-7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ที่ประชุมได้ร่วมพิจารณาและมีข้อเสนอแนะ/ข้อสังเกต ดังนี้ </a:t>
                      </a:r>
                      <a:endParaRPr lang="en-US" sz="1500" b="1" kern="1200" spc="-70" baseline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463550" algn="l"/>
                          <a:tab pos="625475" algn="l"/>
                        </a:tabLst>
                      </a:pPr>
                      <a:r>
                        <a:rPr lang="th-TH" sz="1350" b="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</a:t>
                      </a:r>
                      <a:r>
                        <a:rPr lang="th-TH" sz="1500" b="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1. กระบวนการต่าง ๆ ในการดำเนินการทางกฎหมาย</a:t>
                      </a:r>
                      <a:br>
                        <a:rPr lang="th-TH" sz="1500" b="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500" b="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ให้ลูกหนี้ชำระหนี้ตามสัญญาควรเป็นมาตรฐานเดียวกันกับ</a:t>
                      </a:r>
                      <a:br>
                        <a:rPr lang="th-TH" sz="1500" b="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</a:br>
                      <a:r>
                        <a:rPr lang="th-TH" sz="1500" b="0" kern="120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ในส่วนของจังหวัด</a:t>
                      </a:r>
                    </a:p>
                    <a:p>
                      <a:pPr algn="thaiDi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463550" algn="l"/>
                          <a:tab pos="625475" algn="l"/>
                        </a:tabLst>
                      </a:pPr>
                      <a:r>
                        <a:rPr lang="th-TH" sz="1500" b="0" kern="1200" baseline="0" dirty="0">
                          <a:solidFill>
                            <a:schemeClr val="tx1"/>
                          </a:solidFill>
                          <a:effectLst/>
                          <a:latin typeface="Chulabhorn Likit Text" panose="00000500000000000000" pitchFamily="50" charset="-34"/>
                          <a:ea typeface="+mn-ea"/>
                          <a:cs typeface="Chulabhorn Likit Text" panose="00000500000000000000" pitchFamily="50" charset="-34"/>
                        </a:rPr>
                        <a:t>            2. ให้สำนักงานกองทุนพัฒนาบทบาทสตรีกำกับ ติดตามสำเนาใบฝากเงินของทุกธนาคารเป็นประจำทุกเดือน เพื่อประกอบการตรวจสอบยอดเงินรอตรวจสอบ และจัดทำรายละเอียดยอดเงินรอตรวจสอบที่ค้างอยู่ทั้งหมด</a:t>
                      </a:r>
                      <a:endParaRPr lang="th-TH" sz="1350" b="0" kern="1200" baseline="0" dirty="0">
                        <a:solidFill>
                          <a:schemeClr val="tx1"/>
                        </a:solidFill>
                        <a:effectLst/>
                        <a:latin typeface="Chulabhorn Likit Text" panose="00000500000000000000" pitchFamily="50" charset="-34"/>
                        <a:ea typeface="+mn-ea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1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thaiDist" defTabSz="761970" rtl="0" eaLnBrk="1" fontAlgn="auto" latinLnBrk="0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600" spc="-20" baseline="0" dirty="0">
                          <a:effectLst/>
                          <a:latin typeface="Chulabhorn Likit Text" panose="00000500000000000000" pitchFamily="50" charset="-34"/>
                          <a:ea typeface="Batang"/>
                          <a:cs typeface="Chulabhorn Likit Text" panose="00000500000000000000" pitchFamily="50" charset="-34"/>
                        </a:rPr>
                        <a:t>สกส. มีกระบวนการตรวจสอบเงินรอตรวจสอบรายละเอียด</a:t>
                      </a:r>
                      <a:r>
                        <a:rPr lang="th-TH" sz="1600" spc="0" baseline="0" dirty="0">
                          <a:effectLst/>
                          <a:latin typeface="Chulabhorn Likit Text" panose="00000500000000000000" pitchFamily="50" charset="-34"/>
                          <a:ea typeface="Batang"/>
                          <a:cs typeface="Chulabhorn Likit Text" panose="00000500000000000000" pitchFamily="50" charset="-34"/>
                        </a:rPr>
                        <a:t>ตามวาระที่ 4.6 การบริหารจัดการหนี้ของกองทุนพัฒนาบทบาทสตรีกรุงเทพมหานคร</a:t>
                      </a:r>
                      <a:endParaRPr lang="th-TH" sz="1250" spc="0" baseline="0" dirty="0">
                        <a:effectLst/>
                        <a:latin typeface="Chulabhorn Likit Text" panose="00000500000000000000" pitchFamily="50" charset="-34"/>
                        <a:ea typeface="Batang"/>
                        <a:cs typeface="Chulabhorn Likit Text" panose="00000500000000000000" pitchFamily="50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913969"/>
                  </a:ext>
                </a:extLst>
              </a:tr>
            </a:tbl>
          </a:graphicData>
        </a:graphic>
      </p:graphicFrame>
      <p:grpSp>
        <p:nvGrpSpPr>
          <p:cNvPr id="28" name="Group 5"/>
          <p:cNvGrpSpPr/>
          <p:nvPr/>
        </p:nvGrpSpPr>
        <p:grpSpPr>
          <a:xfrm>
            <a:off x="572552" y="168105"/>
            <a:ext cx="9017000" cy="603268"/>
            <a:chOff x="0" y="-175733"/>
            <a:chExt cx="21640800" cy="1447844"/>
          </a:xfrm>
        </p:grpSpPr>
        <p:sp>
          <p:nvSpPr>
            <p:cNvPr id="29" name="AutoShape 6"/>
            <p:cNvSpPr/>
            <p:nvPr/>
          </p:nvSpPr>
          <p:spPr>
            <a:xfrm>
              <a:off x="4659803" y="674155"/>
              <a:ext cx="12321194" cy="0"/>
            </a:xfrm>
            <a:prstGeom prst="line">
              <a:avLst/>
            </a:prstGeom>
            <a:ln w="38100" cap="flat">
              <a:solidFill>
                <a:srgbClr val="1C1C1C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2" name="Group 7"/>
            <p:cNvGrpSpPr/>
            <p:nvPr/>
          </p:nvGrpSpPr>
          <p:grpSpPr>
            <a:xfrm>
              <a:off x="0" y="-175733"/>
              <a:ext cx="4659803" cy="1447844"/>
              <a:chOff x="0" y="-38100"/>
              <a:chExt cx="1010276" cy="313902"/>
            </a:xfrm>
          </p:grpSpPr>
          <p:sp>
            <p:nvSpPr>
              <p:cNvPr id="41" name="Freeform 8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2" name="TextBox 9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grpSp>
          <p:nvGrpSpPr>
            <p:cNvPr id="33" name="Group 10"/>
            <p:cNvGrpSpPr/>
            <p:nvPr/>
          </p:nvGrpSpPr>
          <p:grpSpPr>
            <a:xfrm>
              <a:off x="16980997" y="0"/>
              <a:ext cx="4659803" cy="1272111"/>
              <a:chOff x="0" y="0"/>
              <a:chExt cx="1010276" cy="275802"/>
            </a:xfrm>
          </p:grpSpPr>
          <p:sp>
            <p:nvSpPr>
              <p:cNvPr id="39" name="Freeform 11"/>
              <p:cNvSpPr/>
              <p:nvPr/>
            </p:nvSpPr>
            <p:spPr>
              <a:xfrm>
                <a:off x="0" y="0"/>
                <a:ext cx="1010276" cy="275802"/>
              </a:xfrm>
              <a:custGeom>
                <a:avLst/>
                <a:gdLst/>
                <a:ahLst/>
                <a:cxnLst/>
                <a:rect l="l" t="t" r="r" b="b"/>
                <a:pathLst>
                  <a:path w="1010276" h="275802">
                    <a:moveTo>
                      <a:pt x="110762" y="0"/>
                    </a:moveTo>
                    <a:lnTo>
                      <a:pt x="899515" y="0"/>
                    </a:lnTo>
                    <a:cubicBezTo>
                      <a:pt x="928890" y="0"/>
                      <a:pt x="957063" y="11670"/>
                      <a:pt x="977835" y="32441"/>
                    </a:cubicBezTo>
                    <a:cubicBezTo>
                      <a:pt x="998607" y="53213"/>
                      <a:pt x="1010276" y="81386"/>
                      <a:pt x="1010276" y="110762"/>
                    </a:cubicBezTo>
                    <a:lnTo>
                      <a:pt x="1010276" y="165040"/>
                    </a:lnTo>
                    <a:cubicBezTo>
                      <a:pt x="1010276" y="194416"/>
                      <a:pt x="998607" y="222589"/>
                      <a:pt x="977835" y="243361"/>
                    </a:cubicBezTo>
                    <a:cubicBezTo>
                      <a:pt x="957063" y="264133"/>
                      <a:pt x="928890" y="275802"/>
                      <a:pt x="899515" y="275802"/>
                    </a:cubicBezTo>
                    <a:lnTo>
                      <a:pt x="110762" y="275802"/>
                    </a:lnTo>
                    <a:cubicBezTo>
                      <a:pt x="81386" y="275802"/>
                      <a:pt x="53213" y="264133"/>
                      <a:pt x="32441" y="243361"/>
                    </a:cubicBezTo>
                    <a:cubicBezTo>
                      <a:pt x="11670" y="222589"/>
                      <a:pt x="0" y="194416"/>
                      <a:pt x="0" y="165040"/>
                    </a:cubicBezTo>
                    <a:lnTo>
                      <a:pt x="0" y="110762"/>
                    </a:lnTo>
                    <a:cubicBezTo>
                      <a:pt x="0" y="81386"/>
                      <a:pt x="11670" y="53213"/>
                      <a:pt x="32441" y="32441"/>
                    </a:cubicBezTo>
                    <a:cubicBezTo>
                      <a:pt x="53213" y="11670"/>
                      <a:pt x="81386" y="0"/>
                      <a:pt x="110762" y="0"/>
                    </a:cubicBezTo>
                    <a:close/>
                  </a:path>
                </a:pathLst>
              </a:custGeom>
              <a:solidFill>
                <a:srgbClr val="E4F6FF"/>
              </a:solidFill>
              <a:ln w="38100" cap="rnd">
                <a:solidFill>
                  <a:srgbClr val="00296B"/>
                </a:solidFill>
                <a:prstDash val="solid"/>
                <a:round/>
              </a:ln>
            </p:spPr>
          </p:sp>
          <p:sp>
            <p:nvSpPr>
              <p:cNvPr id="40" name="TextBox 12"/>
              <p:cNvSpPr txBox="1"/>
              <p:nvPr/>
            </p:nvSpPr>
            <p:spPr>
              <a:xfrm>
                <a:off x="0" y="-38100"/>
                <a:ext cx="1010276" cy="313902"/>
              </a:xfrm>
              <a:prstGeom prst="rect">
                <a:avLst/>
              </a:prstGeom>
            </p:spPr>
            <p:txBody>
              <a:bodyPr lIns="28222" tIns="28222" rIns="28222" bIns="28222" rtlCol="0" anchor="ctr"/>
              <a:lstStyle/>
              <a:p>
                <a:pPr algn="ctr">
                  <a:lnSpc>
                    <a:spcPts val="1477"/>
                  </a:lnSpc>
                  <a:spcBef>
                    <a:spcPct val="0"/>
                  </a:spcBef>
                </a:pPr>
                <a:endParaRPr sz="1000" b="1">
                  <a:latin typeface="Chulabhorn Likit Text" panose="00000500000000000000" pitchFamily="50" charset="-34"/>
                  <a:cs typeface="Chulabhorn Likit Text" panose="00000500000000000000" pitchFamily="50" charset="-34"/>
                </a:endParaRPr>
              </a:p>
            </p:txBody>
          </p:sp>
        </p:grpSp>
        <p:sp>
          <p:nvSpPr>
            <p:cNvPr id="34" name="TextBox 13"/>
            <p:cNvSpPr txBox="1"/>
            <p:nvPr/>
          </p:nvSpPr>
          <p:spPr>
            <a:xfrm>
              <a:off x="388478" y="184358"/>
              <a:ext cx="4198694" cy="9848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556"/>
                </a:lnSpc>
              </a:pPr>
              <a:r>
                <a:rPr lang="en-US" sz="1111" b="1" dirty="0" err="1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ระเบียบวาระที่</a:t>
              </a: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 3</a:t>
              </a:r>
            </a:p>
            <a:p>
              <a:pPr>
                <a:lnSpc>
                  <a:spcPts val="1556"/>
                </a:lnSpc>
              </a:pPr>
              <a:r>
                <a:rPr lang="th-TH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สืบเนื่องจากการประชุม</a:t>
              </a:r>
            </a:p>
          </p:txBody>
        </p:sp>
        <p:sp>
          <p:nvSpPr>
            <p:cNvPr id="35" name="TextBox 14"/>
            <p:cNvSpPr txBox="1"/>
            <p:nvPr/>
          </p:nvSpPr>
          <p:spPr>
            <a:xfrm>
              <a:off x="4659804" y="167160"/>
              <a:ext cx="12321194" cy="3898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22"/>
                </a:lnSpc>
              </a:pPr>
              <a:endParaRPr lang="en-US" sz="1222" b="1" dirty="0">
                <a:solidFill>
                  <a:srgbClr val="00296B"/>
                </a:solidFill>
                <a:latin typeface="Chulabhorn Likit Text" panose="00000500000000000000" pitchFamily="50" charset="-34"/>
                <a:cs typeface="Chulabhorn Likit Text" panose="00000500000000000000" pitchFamily="50" charset="-34"/>
              </a:endParaRPr>
            </a:p>
          </p:txBody>
        </p:sp>
        <p:sp>
          <p:nvSpPr>
            <p:cNvPr id="36" name="TextBox 15"/>
            <p:cNvSpPr txBox="1"/>
            <p:nvPr/>
          </p:nvSpPr>
          <p:spPr>
            <a:xfrm>
              <a:off x="18503849" y="484743"/>
              <a:ext cx="1614103" cy="356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11"/>
                </a:lnSpc>
              </a:pPr>
              <a:r>
                <a:rPr lang="en-US" sz="1111" b="1" dirty="0">
                  <a:solidFill>
                    <a:srgbClr val="1C1C1C"/>
                  </a:solidFill>
                  <a:latin typeface="Chulabhorn Likit Text" panose="00000500000000000000" pitchFamily="50" charset="-34"/>
                  <a:cs typeface="Chulabhorn Likit Text" panose="00000500000000000000" pitchFamily="50" charset="-34"/>
                </a:rPr>
                <a:t>08</a:t>
              </a:r>
            </a:p>
          </p:txBody>
        </p:sp>
        <p:sp>
          <p:nvSpPr>
            <p:cNvPr id="37" name="Freeform 16"/>
            <p:cNvSpPr/>
            <p:nvPr/>
          </p:nvSpPr>
          <p:spPr>
            <a:xfrm>
              <a:off x="2025462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0" y="0"/>
                  </a:moveTo>
                  <a:lnTo>
                    <a:pt x="588977" y="0"/>
                  </a:lnTo>
                  <a:lnTo>
                    <a:pt x="588977" y="588977"/>
                  </a:lnTo>
                  <a:lnTo>
                    <a:pt x="0" y="588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17"/>
            <p:cNvSpPr/>
            <p:nvPr/>
          </p:nvSpPr>
          <p:spPr>
            <a:xfrm flipH="1">
              <a:off x="17778195" y="341567"/>
              <a:ext cx="588977" cy="588977"/>
            </a:xfrm>
            <a:custGeom>
              <a:avLst/>
              <a:gdLst/>
              <a:ahLst/>
              <a:cxnLst/>
              <a:rect l="l" t="t" r="r" b="b"/>
              <a:pathLst>
                <a:path w="588977" h="588977">
                  <a:moveTo>
                    <a:pt x="588977" y="0"/>
                  </a:moveTo>
                  <a:lnTo>
                    <a:pt x="0" y="0"/>
                  </a:lnTo>
                  <a:lnTo>
                    <a:pt x="0" y="588977"/>
                  </a:lnTo>
                  <a:lnTo>
                    <a:pt x="588977" y="588977"/>
                  </a:lnTo>
                  <a:lnTo>
                    <a:pt x="588977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4" name="Group 63"/>
          <p:cNvGrpSpPr/>
          <p:nvPr/>
        </p:nvGrpSpPr>
        <p:grpSpPr>
          <a:xfrm>
            <a:off x="543571" y="5397832"/>
            <a:ext cx="9024932" cy="294286"/>
            <a:chOff x="543571" y="5397832"/>
            <a:chExt cx="9024932" cy="294286"/>
          </a:xfrm>
        </p:grpSpPr>
        <p:grpSp>
          <p:nvGrpSpPr>
            <p:cNvPr id="65" name="Group 64"/>
            <p:cNvGrpSpPr/>
            <p:nvPr/>
          </p:nvGrpSpPr>
          <p:grpSpPr>
            <a:xfrm>
              <a:off x="543571" y="5397832"/>
              <a:ext cx="9024932" cy="294286"/>
              <a:chOff x="572552" y="4932975"/>
              <a:chExt cx="9024932" cy="294286"/>
            </a:xfrm>
          </p:grpSpPr>
          <p:grpSp>
            <p:nvGrpSpPr>
              <p:cNvPr id="67" name="Group 2"/>
              <p:cNvGrpSpPr/>
              <p:nvPr/>
            </p:nvGrpSpPr>
            <p:grpSpPr>
              <a:xfrm>
                <a:off x="572552" y="4962578"/>
                <a:ext cx="9024932" cy="264683"/>
                <a:chOff x="0" y="-434215"/>
                <a:chExt cx="21659835" cy="635240"/>
              </a:xfrm>
            </p:grpSpPr>
            <p:sp>
              <p:nvSpPr>
                <p:cNvPr id="80" name="AutoShape 3"/>
                <p:cNvSpPr/>
                <p:nvPr/>
              </p:nvSpPr>
              <p:spPr>
                <a:xfrm>
                  <a:off x="0" y="201025"/>
                  <a:ext cx="21659835" cy="0"/>
                </a:xfrm>
                <a:prstGeom prst="line">
                  <a:avLst/>
                </a:prstGeom>
                <a:ln w="76200" cap="flat">
                  <a:solidFill>
                    <a:srgbClr val="1C1C1C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sp>
              <p:nvSpPr>
                <p:cNvPr id="81" name="TextBox 4"/>
                <p:cNvSpPr txBox="1"/>
                <p:nvPr/>
              </p:nvSpPr>
              <p:spPr>
                <a:xfrm>
                  <a:off x="3433718" y="-434215"/>
                  <a:ext cx="13934627" cy="47197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>
                    <a:lnSpc>
                      <a:spcPts val="1556"/>
                    </a:lnSpc>
                  </a:pP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|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เศรษฐกิจฐานรากมั่นคง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ชุมชนเข้มแข็งอย่างยั่งยืน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</a:t>
                  </a:r>
                  <a:r>
                    <a:rPr lang="en-US" sz="1111" b="1" dirty="0" err="1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ด้วยหลักปรัชญาของเศรษฐกิจพอเพียง</a:t>
                  </a:r>
                  <a:r>
                    <a:rPr lang="en-US" sz="1111" b="1" dirty="0">
                      <a:solidFill>
                        <a:srgbClr val="00296B"/>
                      </a:solidFill>
                      <a:latin typeface="Chulabhorn Likit Text" panose="00000500000000000000" pitchFamily="50" charset="-34"/>
                      <a:cs typeface="Chulabhorn Likit Text" panose="00000500000000000000" pitchFamily="50" charset="-34"/>
                    </a:rPr>
                    <a:t> |</a:t>
                  </a:r>
                </a:p>
              </p:txBody>
            </p:sp>
          </p:grpSp>
          <p:grpSp>
            <p:nvGrpSpPr>
              <p:cNvPr id="68" name="Group 19"/>
              <p:cNvGrpSpPr/>
              <p:nvPr/>
            </p:nvGrpSpPr>
            <p:grpSpPr>
              <a:xfrm>
                <a:off x="7847930" y="4932975"/>
                <a:ext cx="1663314" cy="270323"/>
                <a:chOff x="92561" y="34704"/>
                <a:chExt cx="3991954" cy="648776"/>
              </a:xfrm>
            </p:grpSpPr>
            <p:sp>
              <p:nvSpPr>
                <p:cNvPr id="76" name="Freeform 20"/>
                <p:cNvSpPr/>
                <p:nvPr/>
              </p:nvSpPr>
              <p:spPr>
                <a:xfrm>
                  <a:off x="92561" y="105374"/>
                  <a:ext cx="519571" cy="519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267" h="557267">
                      <a:moveTo>
                        <a:pt x="0" y="0"/>
                      </a:moveTo>
                      <a:lnTo>
                        <a:pt x="557267" y="0"/>
                      </a:lnTo>
                      <a:lnTo>
                        <a:pt x="557267" y="557267"/>
                      </a:lnTo>
                      <a:lnTo>
                        <a:pt x="0" y="5572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5"/>
                  <a:stretch>
                    <a:fillRect/>
                  </a:stretch>
                </a:blipFill>
              </p:spPr>
            </p:sp>
            <p:sp>
              <p:nvSpPr>
                <p:cNvPr id="77" name="Freeform 22"/>
                <p:cNvSpPr/>
                <p:nvPr/>
              </p:nvSpPr>
              <p:spPr>
                <a:xfrm>
                  <a:off x="1346364" y="34704"/>
                  <a:ext cx="628526" cy="62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526" h="629575">
                      <a:moveTo>
                        <a:pt x="0" y="0"/>
                      </a:moveTo>
                      <a:lnTo>
                        <a:pt x="628526" y="0"/>
                      </a:lnTo>
                      <a:lnTo>
                        <a:pt x="628526" y="629576"/>
                      </a:lnTo>
                      <a:lnTo>
                        <a:pt x="0" y="62957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</p:spPr>
            </p:sp>
            <p:sp>
              <p:nvSpPr>
                <p:cNvPr id="78" name="Freeform 23"/>
                <p:cNvSpPr/>
                <p:nvPr/>
              </p:nvSpPr>
              <p:spPr>
                <a:xfrm>
                  <a:off x="746520" y="81281"/>
                  <a:ext cx="543665" cy="543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666" h="543666">
                      <a:moveTo>
                        <a:pt x="0" y="0"/>
                      </a:moveTo>
                      <a:lnTo>
                        <a:pt x="543666" y="0"/>
                      </a:lnTo>
                      <a:lnTo>
                        <a:pt x="543666" y="543666"/>
                      </a:lnTo>
                      <a:lnTo>
                        <a:pt x="0" y="5436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</p:spPr>
            </p:sp>
            <p:sp>
              <p:nvSpPr>
                <p:cNvPr id="79" name="Freeform 24"/>
                <p:cNvSpPr/>
                <p:nvPr/>
              </p:nvSpPr>
              <p:spPr>
                <a:xfrm>
                  <a:off x="2541682" y="47712"/>
                  <a:ext cx="1542833" cy="635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621" h="683482">
                      <a:moveTo>
                        <a:pt x="0" y="0"/>
                      </a:moveTo>
                      <a:lnTo>
                        <a:pt x="1658622" y="0"/>
                      </a:lnTo>
                      <a:lnTo>
                        <a:pt x="1658622" y="683482"/>
                      </a:lnTo>
                      <a:lnTo>
                        <a:pt x="0" y="68348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8"/>
                  <a:stretch>
                    <a:fillRect t="-12414" b="-24088"/>
                  </a:stretch>
                </a:blipFill>
              </p:spPr>
            </p:sp>
          </p:grpSp>
        </p:grpSp>
        <p:pic>
          <p:nvPicPr>
            <p:cNvPr id="66" name="Picture 36">
              <a:extLst>
                <a:ext uri="{FF2B5EF4-FFF2-40B4-BE49-F238E27FC236}">
                  <a16:creationId xmlns:a16="http://schemas.microsoft.com/office/drawing/2014/main" id="{62FFD426-AD6C-47DA-99D3-A7217E240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3460" y="5425374"/>
              <a:ext cx="202353" cy="21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54357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76011</TotalTime>
  <Words>14130</Words>
  <Application>Microsoft Office PowerPoint</Application>
  <PresentationFormat>Custom</PresentationFormat>
  <Paragraphs>4129</Paragraphs>
  <Slides>89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107" baseType="lpstr">
      <vt:lpstr>Noto Sans</vt:lpstr>
      <vt:lpstr>Calibri Light</vt:lpstr>
      <vt:lpstr>Cordia New</vt:lpstr>
      <vt:lpstr>Chulabhorn Likit Text Medium</vt:lpstr>
      <vt:lpstr>Calibri</vt:lpstr>
      <vt:lpstr>Fira Sans Extra Condensed Medium</vt:lpstr>
      <vt:lpstr>Chulabhorn Likit Text Light</vt:lpstr>
      <vt:lpstr>Arial</vt:lpstr>
      <vt:lpstr>Roboto</vt:lpstr>
      <vt:lpstr>Batang</vt:lpstr>
      <vt:lpstr>TH SarabunPSK</vt:lpstr>
      <vt:lpstr>Times New Roman</vt:lpstr>
      <vt:lpstr>TH Chakra Petch</vt:lpstr>
      <vt:lpstr>Chulabhorn Likit Text</vt:lpstr>
      <vt:lpstr>Tahoma</vt:lpstr>
      <vt:lpstr>Wingdings 2</vt:lpstr>
      <vt:lpstr>KodchiangUPC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2.2 ประกาศคณะกรรมการบริหารกองทุนพัฒนาบทบาทสตรี เรื่อง หลักเกณฑ์ วิธีการ และเงื่อนไข การพิจารณา ลดหรืองดเบี้ยปรับ/ดอกเบี้ยผิดนัดตามสัญญากู้ยืมเงินของกองทุนพัฒนาบทบาทสตรี</vt:lpstr>
      <vt:lpstr>2.3 ประกาศคณะกรรมการบริหารกองทุนพัฒนาบทบาทสตรี เรื่อง หลักเกณฑ์ วิธีการ และเงื่อนไข เกี่ยวกับการลดอัตราดอกเบี้ยเงินกู้และอัตราดอกเบี้ยผิดนัดกองทุนพัฒนาบทบาทสตรี พ.ศ. 2566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Administrator</dc:creator>
  <cp:lastModifiedBy>Windows User</cp:lastModifiedBy>
  <cp:revision>5159</cp:revision>
  <cp:lastPrinted>2024-05-21T02:52:11Z</cp:lastPrinted>
  <dcterms:created xsi:type="dcterms:W3CDTF">2021-03-14T09:40:19Z</dcterms:created>
  <dcterms:modified xsi:type="dcterms:W3CDTF">2024-05-23T02:30:45Z</dcterms:modified>
</cp:coreProperties>
</file>