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9" r:id="rId2"/>
    <p:sldId id="280" r:id="rId3"/>
    <p:sldId id="352" r:id="rId4"/>
    <p:sldId id="353" r:id="rId5"/>
    <p:sldId id="281" r:id="rId6"/>
    <p:sldId id="354" r:id="rId7"/>
    <p:sldId id="282" r:id="rId8"/>
    <p:sldId id="283" r:id="rId9"/>
    <p:sldId id="355" r:id="rId10"/>
    <p:sldId id="357" r:id="rId11"/>
    <p:sldId id="359" r:id="rId12"/>
    <p:sldId id="358" r:id="rId13"/>
    <p:sldId id="284" r:id="rId14"/>
    <p:sldId id="285" r:id="rId15"/>
    <p:sldId id="361" r:id="rId16"/>
    <p:sldId id="360" r:id="rId17"/>
    <p:sldId id="286" r:id="rId18"/>
    <p:sldId id="362" r:id="rId19"/>
    <p:sldId id="287" r:id="rId20"/>
    <p:sldId id="413" r:id="rId21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สไตล์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สไตล์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70" d="100"/>
          <a:sy n="70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2AE7828-AB03-447C-8145-ED2D154EB190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0B90ACF8-EEED-4698-9A2F-B717D1C7A9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21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4263E2E5-1D3C-4DF8-B870-742470D761A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1" y="4724202"/>
            <a:ext cx="5486400" cy="4475560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39086435-F06C-489B-8941-A3AABEFAA9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11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25E5-97CA-4510-A876-063B8712547B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05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EF03-E03D-4CBC-8BEF-77360D1AC12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33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F003-9A7E-4CD9-9570-22A87997EE42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01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4118-5CB2-4DAC-919B-B04179F953CD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636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D0A-7404-4F1B-8791-C62943CBD680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73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DA85-7DE2-40AE-BE28-4548084D075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525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F99A-BE7A-4477-A7C2-ADFDC210896E}" type="datetime1">
              <a:rPr lang="th-TH" smtClean="0"/>
              <a:t>29/11/59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77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D15-617C-4FD7-9DE4-4D760E586705}" type="datetime1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89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54B6-AA1A-4B49-B23D-00B6194341D6}" type="datetime1">
              <a:rPr lang="th-TH" smtClean="0"/>
              <a:t>29/11/59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390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DFF7-9543-4244-945C-66043840ADCE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4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31D0-77A9-456E-A4C4-9026F3D7738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4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CE0B2-5C0A-484F-B642-BB2DC596C59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298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6" descr="130304134530_women_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6559"/>
            <a:ext cx="1534294" cy="169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323528" y="1949302"/>
            <a:ext cx="8280920" cy="440704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พระราชบัญญัติ </a:t>
            </a:r>
            <a:r>
              <a:rPr lang="th-TH" sz="6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/>
            </a:r>
            <a:br>
              <a:rPr lang="th-TH" sz="6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</a:br>
            <a:r>
              <a:rPr lang="th-TH" sz="6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ว่าด้วยการบริหารทุนหมุนเวียน </a:t>
            </a:r>
            <a:br>
              <a:rPr lang="th-TH" sz="6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</a:br>
            <a:r>
              <a:rPr lang="th-TH" sz="6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พ.ศ. 2558</a:t>
            </a:r>
            <a:endParaRPr lang="th-TH" sz="66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  <p:pic>
        <p:nvPicPr>
          <p:cNvPr id="6" name="Picture 3" descr="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4137"/>
            <a:ext cx="1800200" cy="168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03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267402" y="332656"/>
            <a:ext cx="8265037" cy="5609718"/>
            <a:chOff x="267402" y="332656"/>
            <a:chExt cx="8265037" cy="5609718"/>
          </a:xfrm>
        </p:grpSpPr>
        <p:sp>
          <p:nvSpPr>
            <p:cNvPr id="11" name="TextBox 10"/>
            <p:cNvSpPr txBox="1"/>
            <p:nvPr/>
          </p:nvSpPr>
          <p:spPr>
            <a:xfrm>
              <a:off x="1447475" y="1337427"/>
              <a:ext cx="6912767" cy="646331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  <a:sym typeface="Wingdings"/>
                </a:rPr>
                <a:t>ผู้บริหารทุนหมุนเวียน  พนักงาน และลูกจ้าง</a:t>
              </a:r>
              <a:endParaRPr lang="th-TH" sz="36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13" name="สี่เหลี่ยมผืนผ้ามุมมน 12"/>
            <p:cNvSpPr/>
            <p:nvPr/>
          </p:nvSpPr>
          <p:spPr>
            <a:xfrm>
              <a:off x="611560" y="2348880"/>
              <a:ext cx="7920879" cy="3593494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000" b="1" dirty="0" smtClean="0">
                  <a:latin typeface="TH SarabunPSK" pitchFamily="34" charset="-34"/>
                  <a:cs typeface="+mj-cs"/>
                </a:rPr>
                <a:t>    </a:t>
              </a:r>
              <a:r>
                <a:rPr lang="th-TH" sz="4000" b="1" u="sng" dirty="0" smtClean="0">
                  <a:solidFill>
                    <a:srgbClr val="FF0000"/>
                  </a:solidFill>
                  <a:latin typeface="TH SarabunPSK" pitchFamily="34" charset="-34"/>
                  <a:cs typeface="+mj-cs"/>
                </a:rPr>
                <a:t>การกำหนดตำแหน่ง คุณสมบัติของตำแหน่ง    </a:t>
              </a:r>
              <a:br>
                <a:rPr lang="th-TH" sz="4000" b="1" u="sng" dirty="0" smtClean="0">
                  <a:solidFill>
                    <a:srgbClr val="FF0000"/>
                  </a:solidFill>
                  <a:latin typeface="TH SarabunPSK" pitchFamily="34" charset="-34"/>
                  <a:cs typeface="+mj-cs"/>
                </a:rPr>
              </a:br>
              <a:r>
                <a:rPr lang="th-TH" sz="4000" b="1" u="sng" dirty="0" smtClean="0">
                  <a:solidFill>
                    <a:srgbClr val="FF0000"/>
                  </a:solidFill>
                  <a:latin typeface="TH SarabunPSK" pitchFamily="34" charset="-34"/>
                  <a:cs typeface="+mj-cs"/>
                </a:rPr>
                <a:t>    อัตราเงินเดือน  ค่าตอบแทน  อำนาจหน้าที่   </a:t>
              </a:r>
              <a:br>
                <a:rPr lang="th-TH" sz="4000" b="1" u="sng" dirty="0" smtClean="0">
                  <a:solidFill>
                    <a:srgbClr val="FF0000"/>
                  </a:solidFill>
                  <a:latin typeface="TH SarabunPSK" pitchFamily="34" charset="-34"/>
                  <a:cs typeface="+mj-cs"/>
                </a:rPr>
              </a:br>
              <a:r>
                <a:rPr lang="th-TH" sz="4000" b="1" u="sng" dirty="0" smtClean="0">
                  <a:solidFill>
                    <a:srgbClr val="FF0000"/>
                  </a:solidFill>
                  <a:latin typeface="TH SarabunPSK" pitchFamily="34" charset="-34"/>
                  <a:cs typeface="+mj-cs"/>
                </a:rPr>
                <a:t>    ระยะเวลาการจ้าง  การประเมินผลการปฏิบัติงาน  </a:t>
              </a:r>
              <a:br>
                <a:rPr lang="th-TH" sz="4000" b="1" u="sng" dirty="0" smtClean="0">
                  <a:solidFill>
                    <a:srgbClr val="FF0000"/>
                  </a:solidFill>
                  <a:latin typeface="TH SarabunPSK" pitchFamily="34" charset="-34"/>
                  <a:cs typeface="+mj-cs"/>
                </a:rPr>
              </a:br>
              <a:r>
                <a:rPr lang="th-TH" sz="4000" b="1" u="sng" dirty="0" smtClean="0">
                  <a:solidFill>
                    <a:srgbClr val="FF0000"/>
                  </a:solidFill>
                  <a:latin typeface="TH SarabunPSK" pitchFamily="34" charset="-34"/>
                  <a:cs typeface="+mj-cs"/>
                </a:rPr>
                <a:t>    และการเลิกจ้างพนักงานและลูกจ้างให้เป็นไปตาม</a:t>
              </a:r>
              <a:br>
                <a:rPr lang="th-TH" sz="4000" b="1" u="sng" dirty="0" smtClean="0">
                  <a:solidFill>
                    <a:srgbClr val="FF0000"/>
                  </a:solidFill>
                  <a:latin typeface="TH SarabunPSK" pitchFamily="34" charset="-34"/>
                  <a:cs typeface="+mj-cs"/>
                </a:rPr>
              </a:br>
              <a:r>
                <a:rPr lang="th-TH" sz="4000" b="1" u="sng" dirty="0" smtClean="0">
                  <a:solidFill>
                    <a:srgbClr val="FF0000"/>
                  </a:solidFill>
                  <a:latin typeface="TH SarabunPSK" pitchFamily="34" charset="-34"/>
                  <a:cs typeface="+mj-cs"/>
                </a:rPr>
                <a:t>    ข้อบังคับที่คณะกรรมการบริหารกำหนด</a:t>
              </a:r>
              <a:endParaRPr lang="th-TH" sz="4000" b="1" u="sng" dirty="0">
                <a:solidFill>
                  <a:srgbClr val="FF0000"/>
                </a:solidFill>
                <a:latin typeface="TH SarabunPSK" pitchFamily="34" charset="-34"/>
                <a:cs typeface="+mj-cs"/>
              </a:endParaRPr>
            </a:p>
          </p:txBody>
        </p:sp>
        <p:sp>
          <p:nvSpPr>
            <p:cNvPr id="14" name="สี่เหลี่ยมผืนผ้ามุมมน 13"/>
            <p:cNvSpPr/>
            <p:nvPr/>
          </p:nvSpPr>
          <p:spPr>
            <a:xfrm>
              <a:off x="267402" y="1257176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26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971599" y="332656"/>
              <a:ext cx="7200799" cy="64807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+mj-cs"/>
                </a:rPr>
                <a:t>สรุปสาระสำคัญที่เกี่ยวข้องกับกองทุนพัฒนาบทบาทสตรี</a:t>
              </a:r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55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419872" y="6381328"/>
            <a:ext cx="2895600" cy="365125"/>
          </a:xfrm>
        </p:spPr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603459" y="476672"/>
            <a:ext cx="8081096" cy="5773068"/>
            <a:chOff x="323528" y="332656"/>
            <a:chExt cx="8081096" cy="5773068"/>
          </a:xfrm>
        </p:grpSpPr>
        <p:sp>
          <p:nvSpPr>
            <p:cNvPr id="15" name="สี่เหลี่ยมผืนผ้ามุมมน 14"/>
            <p:cNvSpPr/>
            <p:nvPr/>
          </p:nvSpPr>
          <p:spPr>
            <a:xfrm>
              <a:off x="899591" y="2433316"/>
              <a:ext cx="7505033" cy="3672408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000" b="1" dirty="0" smtClean="0">
                  <a:latin typeface="TH SarabunPSK" pitchFamily="34" charset="-34"/>
                  <a:cs typeface="+mj-cs"/>
                </a:rPr>
                <a:t>  ให้คณะกรรมการบริหารวางและรักษาไว้ซึ่งระบบบัญชีที่เหมาะสมเพื่อให้สามารถจัดรายงานการเงิน  แสดงฐานะทางการเงิน  และผลการดำเนินงานของทุนหมุนเวียนได้อย่างถูกต้องตามหลักการบัญชีที่รับรองโดยทั่วไป</a:t>
              </a:r>
              <a:endParaRPr lang="th-TH" sz="4000" b="1" dirty="0">
                <a:latin typeface="TH SarabunPSK" pitchFamily="34" charset="-34"/>
                <a:cs typeface="+mj-cs"/>
              </a:endParaRPr>
            </a:p>
          </p:txBody>
        </p:sp>
        <p:sp>
          <p:nvSpPr>
            <p:cNvPr id="16" name="สี่เหลี่ยมผืนผ้ามุมมน 15"/>
            <p:cNvSpPr/>
            <p:nvPr/>
          </p:nvSpPr>
          <p:spPr>
            <a:xfrm>
              <a:off x="323528" y="1399152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27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91679" y="1556792"/>
              <a:ext cx="5904656" cy="70788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0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  <a:sym typeface="Wingdings"/>
                </a:rPr>
                <a:t>การบัญชีและการตรวจสอบ</a:t>
              </a:r>
              <a:endParaRPr lang="th-TH" sz="40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17" name="สี่เหลี่ยมผืนผ้ามุมมน 16"/>
            <p:cNvSpPr/>
            <p:nvPr/>
          </p:nvSpPr>
          <p:spPr>
            <a:xfrm>
              <a:off x="1043608" y="332656"/>
              <a:ext cx="7200799" cy="64807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+mj-cs"/>
                </a:rPr>
                <a:t>สรุปสาระสำคัญที่เกี่ยวข้องกับกองทุนพัฒนาบทบาทสตรี</a:t>
              </a:r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416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683568" y="836712"/>
            <a:ext cx="7699928" cy="4663945"/>
            <a:chOff x="580389" y="332656"/>
            <a:chExt cx="7699928" cy="4663945"/>
          </a:xfrm>
        </p:grpSpPr>
        <p:sp>
          <p:nvSpPr>
            <p:cNvPr id="11" name="TextBox 10"/>
            <p:cNvSpPr txBox="1"/>
            <p:nvPr/>
          </p:nvSpPr>
          <p:spPr>
            <a:xfrm>
              <a:off x="1780549" y="1336153"/>
              <a:ext cx="6014948" cy="70788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0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  <a:sym typeface="Wingdings"/>
                </a:rPr>
                <a:t>การบัญชีและการตรวจสอบ</a:t>
              </a:r>
              <a:endParaRPr lang="th-TH" sz="40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10" name="สี่เหลี่ยมผืนผ้ามุมมน 9"/>
            <p:cNvSpPr/>
            <p:nvPr/>
          </p:nvSpPr>
          <p:spPr>
            <a:xfrm>
              <a:off x="1173608" y="2348880"/>
              <a:ext cx="7106709" cy="2647721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000" b="1" dirty="0" smtClean="0">
                  <a:latin typeface="TH SarabunIT๙" pitchFamily="34" charset="-34"/>
                  <a:cs typeface="+mj-cs"/>
                </a:rPr>
                <a:t>   ให้</a:t>
              </a:r>
              <a:r>
                <a:rPr lang="th-TH" sz="40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</a:rPr>
                <a:t>คณะกรรมการบริหารจัดทำรายงานการเงินของทุนหมุนเวียนส่งผู้สอบบัญชีภายใน </a:t>
              </a:r>
              <a:r>
                <a:rPr lang="en-US" sz="4000" b="1" u="sng" dirty="0" smtClean="0">
                  <a:solidFill>
                    <a:srgbClr val="FF0000"/>
                  </a:solidFill>
                  <a:latin typeface="Cordia New" pitchFamily="34" charset="-34"/>
                  <a:cs typeface="+mj-cs"/>
                </a:rPr>
                <a:t>60</a:t>
              </a:r>
              <a:r>
                <a:rPr lang="th-TH" sz="40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</a:rPr>
                <a:t> วัน</a:t>
              </a:r>
              <a:r>
                <a:rPr lang="th-TH" sz="4000" b="1" dirty="0" smtClean="0">
                  <a:latin typeface="TH SarabunIT๙" pitchFamily="34" charset="-34"/>
                  <a:cs typeface="+mj-cs"/>
                </a:rPr>
                <a:t>นับแต่สิ้นปีบัญชี</a:t>
              </a:r>
              <a:endParaRPr lang="th-TH" sz="4000" b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580389" y="1142762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28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17" name="สี่เหลี่ยมผืนผ้ามุมมน 16"/>
            <p:cNvSpPr/>
            <p:nvPr/>
          </p:nvSpPr>
          <p:spPr>
            <a:xfrm>
              <a:off x="1079518" y="332656"/>
              <a:ext cx="7200799" cy="64807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+mj-cs"/>
                </a:rPr>
                <a:t>สรุปสาระสำคัญที่เกี่ยวข้องกับกองทุนพัฒนาบทบาทสตรี</a:t>
              </a:r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416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47664" y="1052736"/>
            <a:ext cx="6518301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การบัญชีและการตรวจสอบ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342865" y="1952531"/>
            <a:ext cx="8549615" cy="4716829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latin typeface="TH SarabunIT๙" pitchFamily="34" charset="-34"/>
                <a:cs typeface="+mj-cs"/>
              </a:rPr>
              <a:t>    </a:t>
            </a:r>
            <a:r>
              <a:rPr lang="th-TH" sz="3600" b="1" u="sng" dirty="0" smtClean="0">
                <a:solidFill>
                  <a:srgbClr val="FF0000"/>
                </a:solidFill>
                <a:latin typeface="TH SarabunPSK" pitchFamily="34" charset="-34"/>
                <a:cs typeface="+mj-cs"/>
              </a:rPr>
              <a:t>ให้ </a:t>
            </a:r>
            <a:r>
              <a:rPr lang="th-TH" sz="3600" b="1" u="sng" dirty="0" err="1" smtClean="0">
                <a:solidFill>
                  <a:srgbClr val="FF0000"/>
                </a:solidFill>
                <a:latin typeface="TH SarabunPSK" pitchFamily="34" charset="-34"/>
                <a:cs typeface="+mj-cs"/>
              </a:rPr>
              <a:t>สตง</a:t>
            </a:r>
            <a:r>
              <a:rPr lang="th-TH" sz="3600" b="1" u="sng" dirty="0" smtClean="0">
                <a:solidFill>
                  <a:srgbClr val="FF0000"/>
                </a:solidFill>
                <a:latin typeface="TH SarabunPSK" pitchFamily="34" charset="-34"/>
                <a:cs typeface="+mj-cs"/>
              </a:rPr>
              <a:t>. หรือบุคคลที่ </a:t>
            </a:r>
            <a:r>
              <a:rPr lang="th-TH" sz="3600" b="1" u="sng" dirty="0" err="1" smtClean="0">
                <a:solidFill>
                  <a:srgbClr val="FF0000"/>
                </a:solidFill>
                <a:latin typeface="TH SarabunPSK" pitchFamily="34" charset="-34"/>
                <a:cs typeface="+mj-cs"/>
              </a:rPr>
              <a:t>สตง</a:t>
            </a:r>
            <a:r>
              <a:rPr lang="th-TH" sz="3600" b="1" u="sng" dirty="0" smtClean="0">
                <a:solidFill>
                  <a:srgbClr val="FF0000"/>
                </a:solidFill>
                <a:latin typeface="TH SarabunPSK" pitchFamily="34" charset="-34"/>
                <a:cs typeface="+mj-cs"/>
              </a:rPr>
              <a:t>. ให้ความเห็นชอบเป็นผู้สอบบัญชีของทุนหมุนเวียน  </a:t>
            </a:r>
            <a:r>
              <a:rPr lang="th-TH" sz="3600" b="1" dirty="0" smtClean="0">
                <a:latin typeface="TH SarabunPSK" pitchFamily="34" charset="-34"/>
                <a:cs typeface="+mj-cs"/>
              </a:rPr>
              <a:t>และให้ทำการตรวจสอบรับรองบัญชีและการเงินทุกประเภทของทุนหมุนเวียนทุกรอบปีบัญชี                   ให้ผู้สอบบัญชีของทุนหมุนเวียนทำรายงานการสอบบัญชีเสนอต่อคณะกรรมการบริหารภายใน </a:t>
            </a:r>
            <a:r>
              <a:rPr lang="en-US" sz="3600" b="1" dirty="0" smtClean="0">
                <a:latin typeface="TH SarabunPSK" pitchFamily="34" charset="-34"/>
                <a:cs typeface="+mj-cs"/>
              </a:rPr>
              <a:t>150</a:t>
            </a:r>
            <a:r>
              <a:rPr lang="th-TH" sz="3600" b="1" dirty="0" smtClean="0">
                <a:latin typeface="TH SarabunPSK" pitchFamily="34" charset="-34"/>
                <a:cs typeface="+mj-cs"/>
              </a:rPr>
              <a:t> วันนับแต่วันสิ้นปีบัญชี</a:t>
            </a:r>
          </a:p>
          <a:p>
            <a:r>
              <a:rPr lang="th-TH" sz="3600" b="1" dirty="0" smtClean="0">
                <a:latin typeface="TH SarabunPSK" pitchFamily="34" charset="-34"/>
                <a:cs typeface="+mj-cs"/>
              </a:rPr>
              <a:t>ให้คณะกรรมการนำส่งรายงานการเงินพร้อมด้วยรายงานการสอบบัญชีของผู้สอบบัญชีต่อกระทรวงการคลังภายใน </a:t>
            </a:r>
            <a:r>
              <a:rPr lang="en-US" sz="3600" b="1" dirty="0" smtClean="0">
                <a:latin typeface="TH SarabunPSK" pitchFamily="34" charset="-34"/>
                <a:cs typeface="+mj-cs"/>
              </a:rPr>
              <a:t>30 </a:t>
            </a:r>
            <a:r>
              <a:rPr lang="th-TH" sz="3600" b="1" dirty="0" smtClean="0">
                <a:latin typeface="TH SarabunPSK" pitchFamily="34" charset="-34"/>
                <a:cs typeface="+mj-cs"/>
              </a:rPr>
              <a:t>วัน</a:t>
            </a:r>
            <a:br>
              <a:rPr lang="th-TH" sz="3600" b="1" dirty="0" smtClean="0">
                <a:latin typeface="TH SarabunPSK" pitchFamily="34" charset="-34"/>
                <a:cs typeface="+mj-cs"/>
              </a:rPr>
            </a:br>
            <a:r>
              <a:rPr lang="th-TH" sz="3600" b="1" dirty="0" smtClean="0">
                <a:latin typeface="TH SarabunPSK" pitchFamily="34" charset="-34"/>
                <a:cs typeface="+mj-cs"/>
              </a:rPr>
              <a:t>นับแต่วันที่ได้รับรายงานจากผู้สอบบัญชี     </a:t>
            </a:r>
            <a:endParaRPr lang="th-TH" sz="3600" b="1" dirty="0">
              <a:latin typeface="TH SarabunPSK" pitchFamily="34" charset="-34"/>
              <a:cs typeface="+mj-cs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314610" y="860827"/>
            <a:ext cx="1152126" cy="10917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มาตรา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29</a:t>
            </a:r>
            <a:endParaRPr lang="th-TH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1187624" y="116632"/>
            <a:ext cx="7200799" cy="648072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สรุปสาระสำคัญที่เกี่ยวข้องกับกองทุนพัฒนาบทบาทสตรี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85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516489" y="440668"/>
            <a:ext cx="7602102" cy="4932548"/>
            <a:chOff x="516489" y="440668"/>
            <a:chExt cx="7602102" cy="4932548"/>
          </a:xfrm>
        </p:grpSpPr>
        <p:sp>
          <p:nvSpPr>
            <p:cNvPr id="15" name="สี่เหลี่ยมผืนผ้ามุมมน 14"/>
            <p:cNvSpPr/>
            <p:nvPr/>
          </p:nvSpPr>
          <p:spPr>
            <a:xfrm>
              <a:off x="1717363" y="2564904"/>
              <a:ext cx="5601659" cy="2808312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400" b="1" dirty="0" smtClean="0">
                  <a:latin typeface="TH SarabunIT๙" pitchFamily="34" charset="-34"/>
                  <a:cs typeface="+mj-cs"/>
                </a:rPr>
                <a:t>      </a:t>
              </a:r>
              <a:r>
                <a:rPr lang="th-TH" sz="44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</a:rPr>
                <a:t>ให้กรมบัญชีกลางมีหน้าที่ประเมินผลการดำเนินงานทุนหมุนเวียนเป็นประจำทุกปี</a:t>
              </a:r>
              <a:endParaRPr lang="th-TH" sz="4400" b="1" u="sng" dirty="0">
                <a:solidFill>
                  <a:srgbClr val="FF0000"/>
                </a:solidFill>
                <a:latin typeface="Cordia New" pitchFamily="34" charset="-34"/>
                <a:cs typeface="+mj-cs"/>
              </a:endParaRPr>
            </a:p>
          </p:txBody>
        </p:sp>
        <p:sp>
          <p:nvSpPr>
            <p:cNvPr id="16" name="สี่เหลี่ยมผืนผ้ามุมมน 15"/>
            <p:cNvSpPr/>
            <p:nvPr/>
          </p:nvSpPr>
          <p:spPr>
            <a:xfrm>
              <a:off x="516489" y="2281714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31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91680" y="1496978"/>
              <a:ext cx="5544616" cy="769441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4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  <a:sym typeface="Wingdings"/>
                </a:rPr>
                <a:t>การประเมินผล</a:t>
              </a:r>
              <a:endParaRPr lang="th-TH" sz="44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13" name="สี่เหลี่ยมผืนผ้ามุมมน 12"/>
            <p:cNvSpPr/>
            <p:nvPr/>
          </p:nvSpPr>
          <p:spPr>
            <a:xfrm>
              <a:off x="917792" y="440668"/>
              <a:ext cx="7200799" cy="64807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+mj-cs"/>
                </a:rPr>
                <a:t>สรุปสาระสำคัญที่เกี่ยวข้องกับกองทุนพัฒนาบทบาทสตรี</a:t>
              </a:r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9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775670" y="730918"/>
            <a:ext cx="7505033" cy="4822075"/>
            <a:chOff x="657566" y="406882"/>
            <a:chExt cx="7505033" cy="4822075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657566" y="2636363"/>
              <a:ext cx="7505033" cy="2592594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000" b="1" dirty="0" smtClean="0">
                  <a:latin typeface="TH SarabunPSK" pitchFamily="34" charset="-34"/>
                  <a:cs typeface="+mj-cs"/>
                </a:rPr>
                <a:t>คณะกรรมการมีอำนาจรวมหรือยุบเลิกทุนหมุนเวียนได้ตามหลักเกณฑ์ที่กำหนดใน พ.ร.บ. โดยได้รับอนุมัติจากคณะรัฐมนตรี</a:t>
              </a:r>
              <a:endParaRPr lang="th-TH" sz="4000" b="1" dirty="0">
                <a:latin typeface="TH SarabunPSK" pitchFamily="34" charset="-34"/>
                <a:cs typeface="+mj-cs"/>
              </a:endParaRPr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809684" y="1496512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38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8068" y="1496512"/>
              <a:ext cx="6022340" cy="70788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r>
                <a:rPr lang="th-TH" sz="40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  <a:sym typeface="Wingdings"/>
                </a:rPr>
                <a:t>การรวมหรือยกเลิกทุนหมุนเวียน</a:t>
              </a:r>
              <a:endParaRPr lang="th-TH" sz="40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13" name="สี่เหลี่ยมผืนผ้ามุมมน 12"/>
            <p:cNvSpPr/>
            <p:nvPr/>
          </p:nvSpPr>
          <p:spPr>
            <a:xfrm>
              <a:off x="809684" y="406882"/>
              <a:ext cx="7200799" cy="64807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+mj-cs"/>
                </a:rPr>
                <a:t>สรุปสาระสำคัญที่เกี่ยวข้องกับกองทุนพัฒนาบทบาทสตรี</a:t>
              </a:r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82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543111" y="143410"/>
            <a:ext cx="8019782" cy="6204272"/>
            <a:chOff x="467544" y="116632"/>
            <a:chExt cx="8019782" cy="6204272"/>
          </a:xfrm>
        </p:grpSpPr>
        <p:sp>
          <p:nvSpPr>
            <p:cNvPr id="9" name="TextBox 8"/>
            <p:cNvSpPr txBox="1"/>
            <p:nvPr/>
          </p:nvSpPr>
          <p:spPr>
            <a:xfrm>
              <a:off x="1827383" y="1268760"/>
              <a:ext cx="5949312" cy="70788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r>
                <a:rPr lang="th-TH" sz="40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  <a:sym typeface="Wingdings"/>
                </a:rPr>
                <a:t>การรวมหรือยกเลิกทุนหมุนเวียน</a:t>
              </a:r>
              <a:endParaRPr lang="th-TH" sz="40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17" name="สี่เหลี่ยมผืนผ้ามุมมน 16"/>
            <p:cNvSpPr/>
            <p:nvPr/>
          </p:nvSpPr>
          <p:spPr>
            <a:xfrm>
              <a:off x="510159" y="2360464"/>
              <a:ext cx="7977167" cy="3960440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3600" b="1" dirty="0" smtClean="0">
                  <a:latin typeface="TH SarabunIT๙" pitchFamily="34" charset="-34"/>
                  <a:cs typeface="+mj-cs"/>
                </a:rPr>
                <a:t>       การรวมทุนหมุนเวียน ให้กระทำได้เมื่อทุนหมุนเวียนที่จะรวมกันนั้นมีวัตถุประสงค์เดียวกันหรือสามารถดำเนินการร่วมกันได้  และจะต้องไม่มีผลเป็นการขยายวัตถุประสงค์เกินกว่าวัตถุประสงค์เดิมของทุนหมุนเวียนที่นำมารวมกันนั้น</a:t>
              </a:r>
            </a:p>
            <a:p>
              <a:r>
                <a:rPr lang="th-TH" sz="3600" b="1" dirty="0">
                  <a:latin typeface="TH SarabunIT๙" pitchFamily="34" charset="-34"/>
                  <a:cs typeface="+mj-cs"/>
                </a:rPr>
                <a:t> </a:t>
              </a:r>
              <a:r>
                <a:rPr lang="th-TH" sz="3600" b="1" dirty="0" smtClean="0">
                  <a:latin typeface="TH SarabunIT๙" pitchFamily="34" charset="-34"/>
                  <a:cs typeface="+mj-cs"/>
                </a:rPr>
                <a:t>      การรวมทุนหมุนเวียนอาจเป็นการรวมกับทุนหมุนเวียนในทุนหมุนเวียนหนึ่งหรือรวมกันเป็นทุนหมุนเวียนใหม่ก็ได้</a:t>
              </a:r>
              <a:endParaRPr lang="th-TH" sz="3600" b="1" dirty="0">
                <a:latin typeface="Cordia New" pitchFamily="34" charset="-34"/>
                <a:cs typeface="+mj-cs"/>
              </a:endParaRPr>
            </a:p>
          </p:txBody>
        </p:sp>
        <p:sp>
          <p:nvSpPr>
            <p:cNvPr id="18" name="สี่เหลี่ยมผืนผ้ามุมมน 17"/>
            <p:cNvSpPr/>
            <p:nvPr/>
          </p:nvSpPr>
          <p:spPr>
            <a:xfrm>
              <a:off x="467544" y="1268760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39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13" name="สี่เหลี่ยมผืนผ้ามุมมน 12"/>
            <p:cNvSpPr/>
            <p:nvPr/>
          </p:nvSpPr>
          <p:spPr>
            <a:xfrm>
              <a:off x="1187624" y="116632"/>
              <a:ext cx="7200799" cy="64807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+mj-cs"/>
                </a:rPr>
                <a:t>สรุปสาระสำคัญที่เกี่ยวข้องกับกองทุนพัฒนาบทบาทสตรี</a:t>
              </a:r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82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มุมมน 9"/>
          <p:cNvSpPr/>
          <p:nvPr/>
        </p:nvSpPr>
        <p:spPr>
          <a:xfrm>
            <a:off x="683991" y="2245961"/>
            <a:ext cx="7776441" cy="4207375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latin typeface="TH SarabunIT๙" pitchFamily="34" charset="-34"/>
                <a:cs typeface="+mj-cs"/>
              </a:rPr>
              <a:t>     เมื่อคณะรัฐมนตรีมีมติอนุมัติให้รวมทุนหมุนเวียนใด  </a:t>
            </a:r>
            <a:br>
              <a:rPr lang="th-TH" sz="3600" b="1" dirty="0" smtClean="0">
                <a:latin typeface="TH SarabunIT๙" pitchFamily="34" charset="-34"/>
                <a:cs typeface="+mj-cs"/>
              </a:rPr>
            </a:br>
            <a:r>
              <a:rPr lang="th-TH" sz="3600" b="1" dirty="0" smtClean="0">
                <a:latin typeface="TH SarabunIT๙" pitchFamily="34" charset="-34"/>
                <a:cs typeface="+mj-cs"/>
              </a:rPr>
              <a:t>ให้มีผลเป็นการโอนทรัพย์สิน  หนี้สิน  ภาระผูกพัน  สิทธิ  หน้าที่  พนักงานและลูกจ้างของทุนหมุนเวียนเดิมไปเป็นทุนหมุนเวียนที่คงอยู่ภายหลังการรวมทุนหมุนเวียนหรือของทุนหมุนเวียนใหม่  เว้นแต่ในกรณีที่ทุนหมุนเวียนใดจัดตั้งขึ้นโดยกฎหมายเฉพาะ  ให้ดำเนินการยกเลิกหรือแก้ไขเพิ่มเติมกฎหมายเพื่อรวมทุนหมุนเวียนนั้น</a:t>
            </a:r>
            <a:endParaRPr lang="th-TH" sz="3600" b="1" dirty="0">
              <a:latin typeface="Cordia New" pitchFamily="34" charset="-34"/>
              <a:cs typeface="+mj-cs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323528" y="1154257"/>
            <a:ext cx="1152126" cy="10917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มาตรา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42</a:t>
            </a:r>
            <a:endParaRPr lang="th-TH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1346166"/>
            <a:ext cx="6497344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การรวมหรือยกเลิกทุนหมุนเวียน (ต่อ)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115616" y="312742"/>
            <a:ext cx="7200799" cy="648072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สรุปสาระสำคัญที่เกี่ยวข้องกับกองทุนพัฒนาบทบาทสตรี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65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6248400" y="6479968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428565" y="188640"/>
            <a:ext cx="7959860" cy="6409770"/>
            <a:chOff x="428565" y="188640"/>
            <a:chExt cx="7959860" cy="6409770"/>
          </a:xfrm>
        </p:grpSpPr>
        <p:sp>
          <p:nvSpPr>
            <p:cNvPr id="10" name="สี่เหลี่ยมผืนผ้ามุมมน 9"/>
            <p:cNvSpPr/>
            <p:nvPr/>
          </p:nvSpPr>
          <p:spPr>
            <a:xfrm>
              <a:off x="685661" y="2033298"/>
              <a:ext cx="7702764" cy="4565112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3600" b="1" dirty="0" smtClean="0">
                  <a:latin typeface="TH SarabunPSK" pitchFamily="34" charset="-34"/>
                  <a:cs typeface="+mj-cs"/>
                </a:rPr>
                <a:t>   ในระหว่างที่ไม่มีข้อบังคับ  ประกาศ  และหลักเกณฑ์เกี่ยวกับทุนหมุนเวียนตาม พ.ร.บ. ให้นำกฎ  ข้อบังคับ  ประกาศ  ระเบียบ  และหลักเกณฑ์เกี่ยวกับทุนหมุนเวียน</a:t>
              </a:r>
              <a:br>
                <a:rPr lang="th-TH" sz="3600" b="1" dirty="0" smtClean="0">
                  <a:latin typeface="TH SarabunPSK" pitchFamily="34" charset="-34"/>
                  <a:cs typeface="+mj-cs"/>
                </a:rPr>
              </a:br>
              <a:r>
                <a:rPr lang="th-TH" sz="3600" b="1" dirty="0" smtClean="0">
                  <a:latin typeface="TH SarabunPSK" pitchFamily="34" charset="-34"/>
                  <a:cs typeface="+mj-cs"/>
                </a:rPr>
                <a:t>ซึ่งใช้บังคับอยู่ในวันที่ พ.ร.บ. ใช้บังคับ  มาใช้บังคับไป</a:t>
              </a:r>
              <a:br>
                <a:rPr lang="th-TH" sz="3600" b="1" dirty="0" smtClean="0">
                  <a:latin typeface="TH SarabunPSK" pitchFamily="34" charset="-34"/>
                  <a:cs typeface="+mj-cs"/>
                </a:rPr>
              </a:br>
              <a:r>
                <a:rPr lang="th-TH" sz="3600" b="1" dirty="0" smtClean="0">
                  <a:latin typeface="TH SarabunPSK" pitchFamily="34" charset="-34"/>
                  <a:cs typeface="+mj-cs"/>
                </a:rPr>
                <a:t>พลางก่อน  เท่าที่ไม่ขัดหรือแย้งกับ พ.ร.บ. จนกว่าจะได้</a:t>
              </a:r>
              <a:br>
                <a:rPr lang="th-TH" sz="3600" b="1" dirty="0" smtClean="0">
                  <a:latin typeface="TH SarabunPSK" pitchFamily="34" charset="-34"/>
                  <a:cs typeface="+mj-cs"/>
                </a:rPr>
              </a:br>
              <a:r>
                <a:rPr lang="th-TH" sz="3600" b="1" dirty="0" smtClean="0">
                  <a:latin typeface="TH SarabunPSK" pitchFamily="34" charset="-34"/>
                  <a:cs typeface="+mj-cs"/>
                </a:rPr>
                <a:t>ออกข้อบังคับ  ประกาศ  และหลักเกณฑ์เกี่ยวกับ</a:t>
              </a:r>
              <a:br>
                <a:rPr lang="th-TH" sz="3600" b="1" dirty="0" smtClean="0">
                  <a:latin typeface="TH SarabunPSK" pitchFamily="34" charset="-34"/>
                  <a:cs typeface="+mj-cs"/>
                </a:rPr>
              </a:br>
              <a:r>
                <a:rPr lang="th-TH" sz="3600" b="1" dirty="0" smtClean="0">
                  <a:latin typeface="TH SarabunPSK" pitchFamily="34" charset="-34"/>
                  <a:cs typeface="+mj-cs"/>
                </a:rPr>
                <a:t>ทุนหมุนเวียนตาม พ.ร.บ. ซึ่งต้องดำเนินการภายในเวลา</a:t>
              </a:r>
              <a:br>
                <a:rPr lang="th-TH" sz="3600" b="1" dirty="0" smtClean="0">
                  <a:latin typeface="TH SarabunPSK" pitchFamily="34" charset="-34"/>
                  <a:cs typeface="+mj-cs"/>
                </a:rPr>
              </a:br>
              <a:r>
                <a:rPr lang="th-TH" sz="3600" b="1" dirty="0" smtClean="0">
                  <a:latin typeface="TH SarabunPSK" pitchFamily="34" charset="-34"/>
                  <a:cs typeface="+mj-cs"/>
                </a:rPr>
                <a:t>ไม่เกิน </a:t>
              </a:r>
              <a:r>
                <a:rPr lang="en-US" sz="3600" b="1" dirty="0" smtClean="0">
                  <a:latin typeface="TH SarabunPSK" pitchFamily="34" charset="-34"/>
                  <a:cs typeface="+mj-cs"/>
                </a:rPr>
                <a:t>2 </a:t>
              </a:r>
              <a:r>
                <a:rPr lang="th-TH" sz="3600" b="1" dirty="0" smtClean="0">
                  <a:latin typeface="TH SarabunPSK" pitchFamily="34" charset="-34"/>
                  <a:cs typeface="+mj-cs"/>
                </a:rPr>
                <a:t>ปีนับแต่วันที่ พ.ร.บ. ใช้บังคับ</a:t>
              </a:r>
              <a:endParaRPr lang="th-TH" sz="3600" b="1" dirty="0">
                <a:latin typeface="TH SarabunPSK" pitchFamily="34" charset="-34"/>
                <a:cs typeface="+mj-cs"/>
              </a:endParaRPr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428565" y="941594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45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46395" y="1210058"/>
              <a:ext cx="5517264" cy="70788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0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  <a:sym typeface="Wingdings"/>
                </a:rPr>
                <a:t>บทเฉพาะกาล</a:t>
              </a:r>
              <a:endParaRPr lang="th-TH" sz="40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1004628" y="188640"/>
              <a:ext cx="7200799" cy="64807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+mj-cs"/>
                </a:rPr>
                <a:t>สรุปสาระสำคัญที่เกี่ยวข้องกับกองทุนพัฒนาบทบาทสตรี</a:t>
              </a:r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20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725605" y="332656"/>
            <a:ext cx="7562061" cy="5356253"/>
            <a:chOff x="725605" y="332656"/>
            <a:chExt cx="7562061" cy="5356253"/>
          </a:xfrm>
        </p:grpSpPr>
        <p:sp>
          <p:nvSpPr>
            <p:cNvPr id="9" name="TextBox 8"/>
            <p:cNvSpPr txBox="1"/>
            <p:nvPr/>
          </p:nvSpPr>
          <p:spPr>
            <a:xfrm>
              <a:off x="2123728" y="1546424"/>
              <a:ext cx="4551586" cy="70788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0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  <a:sym typeface="Wingdings"/>
                </a:rPr>
                <a:t>บทเฉพาะกาล</a:t>
              </a:r>
              <a:endParaRPr lang="th-TH" sz="40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5" name="สี่เหลี่ยมผืนผ้ามุมมน 4"/>
            <p:cNvSpPr/>
            <p:nvPr/>
          </p:nvSpPr>
          <p:spPr>
            <a:xfrm>
              <a:off x="1202610" y="2448908"/>
              <a:ext cx="6897782" cy="3240001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000" b="1" dirty="0" smtClean="0">
                  <a:latin typeface="TH SarabunPSK" pitchFamily="34" charset="-34"/>
                  <a:cs typeface="+mj-cs"/>
                </a:rPr>
                <a:t>ผู้บริหารทุนหมุนเวียน  พนักงาน  และลูกจ้างตามสัญญาจ้างซึ่งปฏิบัติหน้าที่อยู่ใน พ.ร.บ. </a:t>
              </a:r>
              <a:br>
                <a:rPr lang="th-TH" sz="4000" b="1" dirty="0" smtClean="0">
                  <a:latin typeface="TH SarabunPSK" pitchFamily="34" charset="-34"/>
                  <a:cs typeface="+mj-cs"/>
                </a:rPr>
              </a:br>
              <a:r>
                <a:rPr lang="th-TH" sz="4000" b="1" dirty="0" smtClean="0">
                  <a:latin typeface="TH SarabunPSK" pitchFamily="34" charset="-34"/>
                  <a:cs typeface="+mj-cs"/>
                </a:rPr>
                <a:t>ใช้บังคับ  ปฏิบัติหน้าที่ต่อไปได้จนกว่า</a:t>
              </a:r>
              <a:br>
                <a:rPr lang="th-TH" sz="4000" b="1" dirty="0" smtClean="0">
                  <a:latin typeface="TH SarabunPSK" pitchFamily="34" charset="-34"/>
                  <a:cs typeface="+mj-cs"/>
                </a:rPr>
              </a:br>
              <a:r>
                <a:rPr lang="th-TH" sz="4000" b="1" dirty="0" smtClean="0">
                  <a:latin typeface="TH SarabunPSK" pitchFamily="34" charset="-34"/>
                  <a:cs typeface="+mj-cs"/>
                </a:rPr>
                <a:t>สัญญาจ้างจะสิ้นสุด</a:t>
              </a:r>
              <a:endParaRPr lang="th-TH" sz="4000" b="1" dirty="0">
                <a:latin typeface="TH SarabunPSK" pitchFamily="34" charset="-34"/>
                <a:cs typeface="+mj-cs"/>
              </a:endParaRPr>
            </a:p>
          </p:txBody>
        </p:sp>
        <p:sp>
          <p:nvSpPr>
            <p:cNvPr id="6" name="สี่เหลี่ยมผืนผ้ามุมมน 5"/>
            <p:cNvSpPr/>
            <p:nvPr/>
          </p:nvSpPr>
          <p:spPr>
            <a:xfrm>
              <a:off x="725605" y="1354515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47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1086867" y="332656"/>
              <a:ext cx="7200799" cy="64807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+mj-cs"/>
                </a:rPr>
                <a:t>สรุปสาระสำคัญที่เกี่ยวข้องกับกองทุนพัฒนาบทบาทสตรี</a:t>
              </a:r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787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มุมมน 9"/>
          <p:cNvSpPr/>
          <p:nvPr/>
        </p:nvSpPr>
        <p:spPr>
          <a:xfrm>
            <a:off x="323528" y="116632"/>
            <a:ext cx="8513144" cy="79208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พระราชบัญญัติ ว่าด้วยการบริหารทุนหมุนเวียน  พ.ศ.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2558</a:t>
            </a:r>
            <a:endParaRPr lang="th-TH" sz="4000" b="1" dirty="0">
              <a:solidFill>
                <a:schemeClr val="bg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1115617" y="1052736"/>
            <a:ext cx="6696744" cy="648072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สรุปสาระสำคัญที่เกี่ยวข้องกับกองทุนพัฒนาบทบาทสตรี</a:t>
            </a:r>
            <a:endParaRPr lang="th-TH" sz="3200" b="1" dirty="0">
              <a:solidFill>
                <a:schemeClr val="bg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1331639" y="2636912"/>
            <a:ext cx="7128793" cy="324036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600" b="1" dirty="0" smtClean="0">
                <a:latin typeface="TH SarabunIT๙" pitchFamily="34" charset="-34"/>
                <a:cs typeface="+mj-cs"/>
              </a:rPr>
              <a:t>ทุนหมุนเวียนใดที่มีกฎหมายกำหนดบทบัญญัติในเรื่องใดไว้เป็นการเฉพาะแล้ว ให้การดำเนินงานของทุนหมุนเวียนนั้นเป็นไปตามที่กฎหมายกำหนด</a:t>
            </a:r>
            <a:r>
              <a:rPr lang="th-TH" sz="3600" b="1" u="sng" dirty="0" smtClean="0">
                <a:latin typeface="TH SarabunIT๙" pitchFamily="34" charset="-34"/>
                <a:cs typeface="+mj-cs"/>
              </a:rPr>
              <a:t>เว้น</a:t>
            </a:r>
            <a:r>
              <a:rPr lang="th-TH" sz="3600" b="1" dirty="0" smtClean="0">
                <a:latin typeface="TH SarabunIT๙" pitchFamily="34" charset="-34"/>
                <a:cs typeface="+mj-cs"/>
              </a:rPr>
              <a:t>แต่ในกรณีที่กฎหมายมิได้บัญญัติไว้ให้นำบทบัญญัติแห่งพระราชบัญญัตินี้มาใช้บังคับ</a:t>
            </a:r>
            <a:endParaRPr lang="th-TH" sz="3600" b="1" dirty="0">
              <a:latin typeface="Cordia New" pitchFamily="34" charset="-34"/>
              <a:cs typeface="+mj-cs"/>
            </a:endParaRPr>
          </a:p>
        </p:txBody>
      </p:sp>
      <p:sp>
        <p:nvSpPr>
          <p:cNvPr id="2" name="สี่เหลี่ยมผืนผ้ามุมมน 1"/>
          <p:cNvSpPr/>
          <p:nvPr/>
        </p:nvSpPr>
        <p:spPr>
          <a:xfrm>
            <a:off x="179512" y="3501008"/>
            <a:ext cx="1152126" cy="10917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มาตรา</a:t>
            </a:r>
            <a:r>
              <a:rPr lang="th-TH" sz="32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5</a:t>
            </a:r>
            <a:endParaRPr lang="th-TH" sz="32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16832"/>
            <a:ext cx="8650084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</a:t>
            </a:r>
            <a:r>
              <a:rPr lang="th-TH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การดำเนินงานกองทุนอยู่ภายใต้ พ.ร.บ.ว่าด้วยการบริหารทุนหมุนเวียน พ.ศ.</a:t>
            </a:r>
            <a:r>
              <a:rPr lang="en-US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2558</a:t>
            </a:r>
            <a:endParaRPr lang="th-TH" b="1" dirty="0">
              <a:solidFill>
                <a:schemeClr val="bg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24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49839" y="1916832"/>
            <a:ext cx="384432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6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สวัสดี</a:t>
            </a:r>
            <a:endParaRPr lang="th-TH" sz="16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11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มุมมน 9"/>
          <p:cNvSpPr/>
          <p:nvPr/>
        </p:nvSpPr>
        <p:spPr>
          <a:xfrm>
            <a:off x="323528" y="188640"/>
            <a:ext cx="8513144" cy="79208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พระราชบัญญัติ ว่าด้วยการบริหารทุนหมุนเวียน  พ.ศ. </a:t>
            </a:r>
            <a:r>
              <a:rPr lang="en-US" sz="4000" b="1" dirty="0" smtClean="0">
                <a:solidFill>
                  <a:schemeClr val="bg1"/>
                </a:solidFill>
                <a:latin typeface="Cordia New" pitchFamily="34" charset="-34"/>
                <a:cs typeface="+mj-cs"/>
              </a:rPr>
              <a:t>2558</a:t>
            </a:r>
            <a:endParaRPr lang="th-TH" sz="4000" b="1" dirty="0">
              <a:solidFill>
                <a:schemeClr val="bg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1187624" y="1340768"/>
            <a:ext cx="7200799" cy="648072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สรุปสาระสำคัญที่เกี่ยวข้องกับกองทุนพัฒนาบทบาทสตรี</a:t>
            </a:r>
            <a:endParaRPr lang="th-TH" sz="3600" b="1" dirty="0">
              <a:solidFill>
                <a:schemeClr val="bg1"/>
              </a:solidFill>
              <a:latin typeface="Cordia New" pitchFamily="34" charset="-34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2204864"/>
            <a:ext cx="6624736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</a:t>
            </a:r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คณะกรรมการนโยบายการบริหารทุนหมุนเวียน   </a:t>
            </a:r>
            <a:endParaRPr lang="th-TH" sz="3600" b="1" dirty="0">
              <a:solidFill>
                <a:schemeClr val="bg1"/>
              </a:solidFill>
              <a:cs typeface="+mj-cs"/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187613" y="2938769"/>
            <a:ext cx="8437888" cy="3551735"/>
            <a:chOff x="187613" y="2938769"/>
            <a:chExt cx="8437888" cy="3551735"/>
          </a:xfrm>
        </p:grpSpPr>
        <p:sp>
          <p:nvSpPr>
            <p:cNvPr id="15" name="สี่เหลี่ยมผืนผ้ามุมมน 14"/>
            <p:cNvSpPr/>
            <p:nvPr/>
          </p:nvSpPr>
          <p:spPr>
            <a:xfrm>
              <a:off x="1115616" y="2938769"/>
              <a:ext cx="7496932" cy="1944216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3600" b="1" dirty="0" smtClean="0">
                  <a:latin typeface="TH SarabunPSK" pitchFamily="34" charset="-34"/>
                  <a:cs typeface="+mj-cs"/>
                </a:rPr>
                <a:t>คณะกรรมการนโยบายการบริหารทุนหมุนเวียน  ( 8 คน )  </a:t>
              </a:r>
              <a:br>
                <a:rPr lang="th-TH" sz="3600" b="1" dirty="0" smtClean="0">
                  <a:latin typeface="TH SarabunPSK" pitchFamily="34" charset="-34"/>
                  <a:cs typeface="+mj-cs"/>
                </a:rPr>
              </a:br>
              <a:r>
                <a:rPr lang="th-TH" sz="3600" b="1" dirty="0" smtClean="0">
                  <a:latin typeface="TH SarabunPSK" pitchFamily="34" charset="-34"/>
                  <a:cs typeface="+mj-cs"/>
                </a:rPr>
                <a:t>โดย มีรัฐมนตรีว่าการกระทรวงการคลัง เป็น</a:t>
              </a:r>
              <a:r>
                <a:rPr lang="th-TH" sz="3600" b="1" dirty="0">
                  <a:latin typeface="TH SarabunPSK" pitchFamily="34" charset="-34"/>
                  <a:cs typeface="+mj-cs"/>
                </a:rPr>
                <a:t>ประธาน </a:t>
              </a:r>
              <a:br>
                <a:rPr lang="th-TH" sz="3600" b="1" dirty="0">
                  <a:latin typeface="TH SarabunPSK" pitchFamily="34" charset="-34"/>
                  <a:cs typeface="+mj-cs"/>
                </a:rPr>
              </a:br>
              <a:r>
                <a:rPr lang="th-TH" sz="3600" b="1" dirty="0">
                  <a:latin typeface="TH SarabunPSK" pitchFamily="34" charset="-34"/>
                  <a:cs typeface="+mj-cs"/>
                </a:rPr>
                <a:t>     </a:t>
              </a:r>
              <a:r>
                <a:rPr lang="th-TH" sz="3600" b="1" dirty="0" smtClean="0">
                  <a:latin typeface="TH SarabunPSK" pitchFamily="34" charset="-34"/>
                  <a:cs typeface="+mj-cs"/>
                </a:rPr>
                <a:t> มี</a:t>
              </a:r>
              <a:r>
                <a:rPr lang="th-TH" sz="3600" b="1" dirty="0">
                  <a:latin typeface="TH SarabunPSK" pitchFamily="34" charset="-34"/>
                  <a:cs typeface="+mj-cs"/>
                </a:rPr>
                <a:t>อธิบดี</a:t>
              </a:r>
              <a:r>
                <a:rPr lang="th-TH" sz="3600" b="1" dirty="0" smtClean="0">
                  <a:latin typeface="TH SarabunPSK" pitchFamily="34" charset="-34"/>
                  <a:cs typeface="+mj-cs"/>
                </a:rPr>
                <a:t>กรมบัญชีกลางเป็น</a:t>
              </a:r>
              <a:r>
                <a:rPr lang="th-TH" sz="3600" b="1" dirty="0">
                  <a:latin typeface="TH SarabunPSK" pitchFamily="34" charset="-34"/>
                  <a:cs typeface="+mj-cs"/>
                </a:rPr>
                <a:t>กรรมการและ</a:t>
              </a:r>
              <a:r>
                <a:rPr lang="th-TH" sz="3600" b="1" dirty="0" smtClean="0">
                  <a:latin typeface="TH SarabunPSK" pitchFamily="34" charset="-34"/>
                  <a:cs typeface="+mj-cs"/>
                </a:rPr>
                <a:t>เลขานุการ</a:t>
              </a:r>
              <a:endParaRPr lang="th-TH" sz="3600" b="1" dirty="0">
                <a:latin typeface="TH SarabunPSK" pitchFamily="34" charset="-34"/>
                <a:cs typeface="+mj-cs"/>
              </a:endParaRPr>
            </a:p>
          </p:txBody>
        </p:sp>
        <p:sp>
          <p:nvSpPr>
            <p:cNvPr id="16" name="สี่เหลี่ยมผืนผ้ามุมมน 15"/>
            <p:cNvSpPr/>
            <p:nvPr/>
          </p:nvSpPr>
          <p:spPr>
            <a:xfrm>
              <a:off x="187613" y="3220164"/>
              <a:ext cx="928003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7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4" name="สี่เหลี่ยมผืนผ้า 3"/>
            <p:cNvSpPr/>
            <p:nvPr/>
          </p:nvSpPr>
          <p:spPr>
            <a:xfrm>
              <a:off x="3872973" y="5013176"/>
              <a:ext cx="4752528" cy="147732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th-TH" sz="1800" b="1" dirty="0" smtClean="0">
                  <a:latin typeface="TH SarabunPSK" pitchFamily="34" charset="-34"/>
                  <a:cs typeface="+mj-cs"/>
                </a:rPr>
                <a:t> - ปลัด</a:t>
              </a:r>
              <a:r>
                <a:rPr lang="th-TH" sz="1800" b="1" dirty="0">
                  <a:latin typeface="TH SarabunPSK" pitchFamily="34" charset="-34"/>
                  <a:cs typeface="+mj-cs"/>
                </a:rPr>
                <a:t>กระทรวงการคลัง              เป็นรองประธาน</a:t>
              </a:r>
              <a:br>
                <a:rPr lang="th-TH" sz="1800" b="1" dirty="0">
                  <a:latin typeface="TH SarabunPSK" pitchFamily="34" charset="-34"/>
                  <a:cs typeface="+mj-cs"/>
                </a:rPr>
              </a:br>
              <a:r>
                <a:rPr lang="th-TH" sz="1800" b="1" dirty="0">
                  <a:latin typeface="TH SarabunPSK" pitchFamily="34" charset="-34"/>
                  <a:cs typeface="+mj-cs"/>
                </a:rPr>
                <a:t> </a:t>
              </a:r>
              <a:r>
                <a:rPr lang="th-TH" sz="1800" b="1" dirty="0" smtClean="0">
                  <a:latin typeface="TH SarabunPSK" pitchFamily="34" charset="-34"/>
                  <a:cs typeface="+mj-cs"/>
                </a:rPr>
                <a:t>- ผอ.</a:t>
              </a:r>
              <a:r>
                <a:rPr lang="th-TH" sz="1800" b="1" dirty="0">
                  <a:latin typeface="TH SarabunPSK" pitchFamily="34" charset="-34"/>
                  <a:cs typeface="+mj-cs"/>
                </a:rPr>
                <a:t>สำนักงบประมาณ เลขาธิการคณะกรรมการพัฒนาการเศรษฐกิจฯ  </a:t>
              </a:r>
            </a:p>
            <a:p>
              <a:r>
                <a:rPr lang="th-TH" sz="1800" b="1" dirty="0">
                  <a:latin typeface="TH SarabunPSK" pitchFamily="34" charset="-34"/>
                  <a:cs typeface="+mj-cs"/>
                </a:rPr>
                <a:t>   </a:t>
              </a:r>
              <a:r>
                <a:rPr lang="th-TH" sz="1800" b="1" dirty="0" smtClean="0">
                  <a:latin typeface="TH SarabunPSK" pitchFamily="34" charset="-34"/>
                  <a:cs typeface="+mj-cs"/>
                </a:rPr>
                <a:t>ผู้ว่า</a:t>
              </a:r>
              <a:r>
                <a:rPr lang="th-TH" sz="1800" b="1" dirty="0">
                  <a:latin typeface="TH SarabunPSK" pitchFamily="34" charset="-34"/>
                  <a:cs typeface="+mj-cs"/>
                </a:rPr>
                <a:t>การ ธ. แห่งประเทศไทย      เป็นกรรมการ  </a:t>
              </a:r>
              <a:br>
                <a:rPr lang="th-TH" sz="1800" b="1" dirty="0">
                  <a:latin typeface="TH SarabunPSK" pitchFamily="34" charset="-34"/>
                  <a:cs typeface="+mj-cs"/>
                </a:rPr>
              </a:br>
              <a:r>
                <a:rPr lang="th-TH" sz="1800" b="1" dirty="0" smtClean="0">
                  <a:latin typeface="TH SarabunPSK" pitchFamily="34" charset="-34"/>
                  <a:cs typeface="+mj-cs"/>
                </a:rPr>
                <a:t> - กรรมการ</a:t>
              </a:r>
              <a:r>
                <a:rPr lang="th-TH" sz="1800" b="1" dirty="0">
                  <a:latin typeface="TH SarabunPSK" pitchFamily="34" charset="-34"/>
                  <a:cs typeface="+mj-cs"/>
                </a:rPr>
                <a:t>ผู้ทรงคุณวุฒิ  </a:t>
              </a:r>
              <a:r>
                <a:rPr lang="en-US" sz="1800" b="1" dirty="0">
                  <a:latin typeface="TH SarabunPSK" pitchFamily="34" charset="-34"/>
                  <a:cs typeface="+mj-cs"/>
                </a:rPr>
                <a:t>3 </a:t>
              </a:r>
              <a:r>
                <a:rPr lang="th-TH" sz="1800" b="1" dirty="0">
                  <a:latin typeface="TH SarabunPSK" pitchFamily="34" charset="-34"/>
                  <a:cs typeface="+mj-cs"/>
                </a:rPr>
                <a:t> คน (ครม. แต่งตั้ง)</a:t>
              </a:r>
            </a:p>
            <a:p>
              <a:r>
                <a:rPr lang="th-TH" sz="1800" b="1" dirty="0">
                  <a:latin typeface="TH SarabunPSK" pitchFamily="34" charset="-34"/>
                  <a:cs typeface="+mj-cs"/>
                </a:rPr>
                <a:t> </a:t>
              </a:r>
              <a:r>
                <a:rPr lang="th-TH" sz="1800" b="1" dirty="0" smtClean="0">
                  <a:latin typeface="TH SarabunPSK" pitchFamily="34" charset="-34"/>
                  <a:cs typeface="+mj-cs"/>
                </a:rPr>
                <a:t>- ข้าราชการ</a:t>
              </a:r>
              <a:r>
                <a:rPr lang="th-TH" sz="1800" b="1" dirty="0">
                  <a:latin typeface="TH SarabunPSK" pitchFamily="34" charset="-34"/>
                  <a:cs typeface="+mj-cs"/>
                </a:rPr>
                <a:t>กรมบัญชีกลางที่อธิบดีฯแต่งตั้ง  เป็นผู้ช่วยเลขานุการ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51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283965" y="2060848"/>
            <a:ext cx="8545113" cy="3511804"/>
            <a:chOff x="330889" y="1988840"/>
            <a:chExt cx="8545113" cy="3511804"/>
          </a:xfrm>
        </p:grpSpPr>
        <p:sp>
          <p:nvSpPr>
            <p:cNvPr id="15" name="สี่เหลี่ยมผืนผ้ามุมมน 14"/>
            <p:cNvSpPr/>
            <p:nvPr/>
          </p:nvSpPr>
          <p:spPr>
            <a:xfrm>
              <a:off x="1500740" y="1988840"/>
              <a:ext cx="7375262" cy="3511804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000" b="1" dirty="0" smtClean="0">
                  <a:latin typeface="TH SarabunPSK" pitchFamily="34" charset="-34"/>
                  <a:cs typeface="+mj-cs"/>
                </a:rPr>
                <a:t>ให้</a:t>
              </a:r>
              <a:r>
                <a:rPr lang="th-TH" sz="4000" b="1" u="sng" dirty="0" smtClean="0">
                  <a:solidFill>
                    <a:srgbClr val="FF0000"/>
                  </a:solidFill>
                  <a:latin typeface="TH SarabunPSK" pitchFamily="34" charset="-34"/>
                  <a:cs typeface="+mj-cs"/>
                </a:rPr>
                <a:t>หน่วยงานของรัฐที่มีทุนหมุนเวียนที่ไม่มีสถานะเป็นนิติบุคคลกำหนดโครงสร้างการบริหารทุนหมุนเวียน</a:t>
              </a:r>
              <a:r>
                <a:rPr lang="th-TH" sz="4000" b="1" dirty="0" smtClean="0">
                  <a:latin typeface="TH SarabunPSK" pitchFamily="34" charset="-34"/>
                  <a:cs typeface="+mj-cs"/>
                </a:rPr>
                <a:t>เพื่อรองรับการดำเนินงานด้านต่างๆ  ตามหลักเกณฑ์และแนวทางที่คณะกรรมการประกาศกำหนด</a:t>
              </a:r>
              <a:endParaRPr lang="th-TH" sz="4000" b="1" dirty="0">
                <a:latin typeface="TH SarabunPSK" pitchFamily="34" charset="-34"/>
                <a:cs typeface="+mj-cs"/>
              </a:endParaRPr>
            </a:p>
          </p:txBody>
        </p:sp>
        <p:sp>
          <p:nvSpPr>
            <p:cNvPr id="16" name="สี่เหลี่ยมผืนผ้ามุมมน 15"/>
            <p:cNvSpPr/>
            <p:nvPr/>
          </p:nvSpPr>
          <p:spPr>
            <a:xfrm>
              <a:off x="330889" y="2924944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16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53816" y="1028083"/>
            <a:ext cx="6521494" cy="76944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+mj-cs"/>
                <a:sym typeface="Wingdings"/>
              </a:rPr>
              <a:t>โครงสร้าง</a:t>
            </a:r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การบริหารกองทุน</a:t>
            </a:r>
            <a:endParaRPr lang="th-TH" sz="44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091181" y="6525344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1029589" y="116632"/>
            <a:ext cx="7200799" cy="648072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สรุปสาระสำคัญที่เกี่ยวข้องกับกองทุนพัฒนาบทบาทสตรี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004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มุมมน 7"/>
          <p:cNvSpPr/>
          <p:nvPr/>
        </p:nvSpPr>
        <p:spPr>
          <a:xfrm>
            <a:off x="1375952" y="2276872"/>
            <a:ext cx="7505033" cy="3816424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 smtClean="0">
                <a:latin typeface="TH SarabunIT๙" pitchFamily="34" charset="-34"/>
                <a:cs typeface="+mj-cs"/>
              </a:rPr>
              <a:t>     ให้</a:t>
            </a:r>
            <a:r>
              <a:rPr lang="th-TH" sz="32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ผู้บริหารทุนหมุนเวียนที่ไม่มีสถานะเป็นนิติบุคคล</a:t>
            </a:r>
            <a:br>
              <a:rPr lang="th-TH" sz="32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</a:br>
            <a:r>
              <a:rPr lang="th-TH" sz="32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จัดทำแผนการดำเนินงานประจำปี  </a:t>
            </a:r>
          </a:p>
          <a:p>
            <a:r>
              <a:rPr lang="th-TH" sz="3200" b="1" dirty="0">
                <a:latin typeface="TH SarabunIT๙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     -เพื่อนำเสนอ</a:t>
            </a:r>
            <a:r>
              <a:rPr lang="th-TH" sz="32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คณะกรรมการบริหารพิจารณาอนุมัติ</a:t>
            </a:r>
            <a:br>
              <a:rPr lang="th-TH" sz="32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</a:br>
            <a:r>
              <a:rPr lang="th-TH" sz="32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อย่างน้อยหกสิบวัน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ก่อนวันเริ่มต้นปีบัญชีของทุกปี  </a:t>
            </a:r>
          </a:p>
          <a:p>
            <a:r>
              <a:rPr lang="th-TH" sz="3200" b="1" dirty="0">
                <a:latin typeface="TH SarabunIT๙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     -และให้</a:t>
            </a:r>
            <a:r>
              <a:rPr lang="th-TH" sz="3200" b="1" u="sng" dirty="0" smtClean="0">
                <a:solidFill>
                  <a:srgbClr val="FF0000"/>
                </a:solidFill>
                <a:latin typeface="TH SarabunIT๙" pitchFamily="34" charset="-34"/>
                <a:cs typeface="+mj-cs"/>
              </a:rPr>
              <a:t>ส่งกระทรวงการคลังอย่างน้อยสามสิบวัน</a:t>
            </a:r>
            <a:r>
              <a:rPr lang="th-TH" sz="3200" b="1" dirty="0" smtClean="0">
                <a:latin typeface="TH SarabunIT๙" pitchFamily="34" charset="-34"/>
                <a:cs typeface="+mj-cs"/>
              </a:rPr>
              <a:t>ก่อนวันเริ่มต้นปีบัญชีของทุกปีเพื่อใช้ประกอบการกำกับดูแล  การบริหารทุนหมุนเวียนและติดตามการประเมินผลการดำเนินงาน</a:t>
            </a:r>
            <a:endParaRPr lang="th-TH" sz="3200" b="1" dirty="0">
              <a:latin typeface="Cordia New" pitchFamily="34" charset="-34"/>
              <a:cs typeface="+mj-cs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213939" y="3501008"/>
            <a:ext cx="1152126" cy="10917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มาตรา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17</a:t>
            </a:r>
            <a:endParaRPr lang="th-TH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9589" y="1196752"/>
            <a:ext cx="689297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+mj-cs"/>
                <a:sym typeface="Wingdings"/>
              </a:rPr>
              <a:t>การจัดทำแผนการดำเนินงานประจำปี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3091181" y="6525344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1029589" y="116632"/>
            <a:ext cx="7200799" cy="648072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สรุปสาระสำคัญที่เกี่ยวข้องกับกองทุนพัฒนาบทบาทสตรี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1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มุมมน 14"/>
          <p:cNvSpPr/>
          <p:nvPr/>
        </p:nvSpPr>
        <p:spPr>
          <a:xfrm>
            <a:off x="405362" y="2095158"/>
            <a:ext cx="8343102" cy="4358178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3200" b="1" dirty="0" smtClean="0">
                <a:latin typeface="TH SarabunPSK" pitchFamily="34" charset="-34"/>
                <a:cs typeface="+mj-cs"/>
              </a:rPr>
              <a:t>ทุนหมุนเวียนให้มี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itchFamily="34" charset="-34"/>
                <a:cs typeface="+mj-cs"/>
              </a:rPr>
              <a:t>คณะกรรมการบริหารทุนหมุนเวียนคณะหนึ่ง  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ประกอบด้วย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th-TH" sz="3200" b="1" dirty="0" smtClean="0">
                <a:latin typeface="TH SarabunPSK" pitchFamily="34" charset="-34"/>
                <a:cs typeface="+mj-cs"/>
              </a:rPr>
              <a:t>   1.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itchFamily="34" charset="-34"/>
                <a:cs typeface="+mj-cs"/>
              </a:rPr>
              <a:t>หัวหน้าหน่วยงานของรัฐที่มีทุนหมุนเวียน 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+mj-cs"/>
              </a:rPr>
              <a:t>           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เป็นประธาน</a:t>
            </a:r>
          </a:p>
          <a:p>
            <a:r>
              <a:rPr lang="th-TH" sz="3200" b="1" dirty="0" smtClean="0">
                <a:latin typeface="TH SarabunPSK" pitchFamily="34" charset="-34"/>
                <a:cs typeface="+mj-cs"/>
              </a:rPr>
              <a:t>   2. ผู้แทนกระทรวงการคลัง  ผู้แทนสำนักงบประมาณ  </a:t>
            </a:r>
          </a:p>
          <a:p>
            <a:r>
              <a:rPr lang="th-TH" sz="3200" b="1" dirty="0">
                <a:latin typeface="TH SarabunPSK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      และผู้แทนหน่วยงาน                                   เป็นกรรมการ</a:t>
            </a:r>
          </a:p>
          <a:p>
            <a:r>
              <a:rPr lang="th-TH" sz="3200" b="1" dirty="0">
                <a:latin typeface="TH SarabunPSK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  3. กรรมการผู้ทรงคุณวุฒิจำนวนไม่เกิน  </a:t>
            </a:r>
            <a:r>
              <a:rPr lang="en-US" sz="3200" b="1" dirty="0" smtClean="0">
                <a:latin typeface="TH SarabunPSK" pitchFamily="34" charset="-34"/>
                <a:cs typeface="+mj-cs"/>
              </a:rPr>
              <a:t>3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  คน       เป็นกรรมการ</a:t>
            </a:r>
          </a:p>
          <a:p>
            <a:r>
              <a:rPr lang="th-TH" sz="3200" b="1" dirty="0">
                <a:latin typeface="TH SarabunPSK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   </a:t>
            </a:r>
            <a:r>
              <a:rPr lang="th-TH" sz="3200" b="1" i="1" dirty="0" smtClean="0">
                <a:latin typeface="TH SarabunPSK" pitchFamily="34" charset="-34"/>
                <a:cs typeface="+mj-cs"/>
              </a:rPr>
              <a:t>(ประธานกรรมการแต่งตั้งโดยความเห็นชอบของกระทรวงการคลัง)</a:t>
            </a:r>
          </a:p>
          <a:p>
            <a:r>
              <a:rPr lang="th-TH" sz="3200" b="1" dirty="0">
                <a:latin typeface="TH SarabunPSK" pitchFamily="34" charset="-34"/>
                <a:cs typeface="+mj-cs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  4. ผู้บริหารทุนหมุนเวียน                       เป็นกรรมการและเลขาฯ</a:t>
            </a:r>
            <a:endParaRPr lang="th-TH" sz="3200" b="1" dirty="0">
              <a:latin typeface="TH SarabunPSK" pitchFamily="34" charset="-34"/>
              <a:cs typeface="+mj-cs"/>
            </a:endParaRP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312933" y="961932"/>
            <a:ext cx="1152126" cy="10917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มาตรา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18</a:t>
            </a:r>
            <a:endParaRPr lang="th-TH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1124744"/>
            <a:ext cx="6878341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คณะกรรมการบริหารทุนหมุนเวียน</a:t>
            </a:r>
            <a:endParaRPr lang="th-TH" sz="36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1437521" y="312742"/>
            <a:ext cx="7200799" cy="648072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สรุปสาระสำคัญที่เกี่ยวข้องกับกองทุนพัฒนาบทบาทสตรี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59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9552" y="781904"/>
            <a:ext cx="770350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IT๙" pitchFamily="34" charset="-34"/>
                <a:cs typeface="+mj-cs"/>
                <a:sym typeface="Wingdings"/>
              </a:rPr>
              <a:t>อำนาจหน้าที่ของคณะกรรมการบริหารทุนหมุนเวียน</a:t>
            </a:r>
            <a:endParaRPr lang="th-TH" sz="36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323528" y="2549486"/>
            <a:ext cx="8280920" cy="4047866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atin typeface="TH SarabunPSK" pitchFamily="34" charset="-34"/>
                <a:cs typeface="+mj-cs"/>
              </a:rPr>
              <a:t>1.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 กำหนดนโยบาย  กำกับดูแลการบริหารจัดการ  และติดตามการ 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th-TH" sz="3200" b="1" dirty="0" smtClean="0">
                <a:latin typeface="TH SarabunPSK" pitchFamily="34" charset="-34"/>
                <a:cs typeface="+mj-cs"/>
              </a:rPr>
              <a:t>    ดำเนินงานให้เป็นไปตามวัตถุประสงค์ของทุนหมุนเวียน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en-US" sz="3200" b="1" dirty="0" smtClean="0">
                <a:latin typeface="TH SarabunPSK" pitchFamily="34" charset="-34"/>
                <a:cs typeface="+mj-cs"/>
              </a:rPr>
              <a:t>2.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 กำหนดข้อบังคับว่าด้วยการบริหารงานบุคคล  การเงิน  การพัสดุ  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th-TH" sz="3200" b="1" dirty="0" smtClean="0">
                <a:latin typeface="TH SarabunPSK" pitchFamily="34" charset="-34"/>
                <a:cs typeface="+mj-cs"/>
              </a:rPr>
              <a:t>   ตลอดจนการกำหนดค่าตอบแทน สิทธิประโยชน์หรือสวัสดิการต่างๆ 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th-TH" sz="3200" b="1" dirty="0" smtClean="0">
                <a:latin typeface="TH SarabunPSK" pitchFamily="34" charset="-34"/>
                <a:cs typeface="+mj-cs"/>
              </a:rPr>
              <a:t>   ของผู้บริหารทุนหมุนเวียน  พนักงาน  และลูกจ้างให้สอดคล้องกับ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th-TH" sz="3200" b="1" dirty="0" smtClean="0">
                <a:latin typeface="TH SarabunPSK" pitchFamily="34" charset="-34"/>
                <a:cs typeface="+mj-cs"/>
              </a:rPr>
              <a:t>   มาตรฐานที่คณะกรรมการกำหนด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en-US" sz="3200" b="1" dirty="0" smtClean="0">
                <a:latin typeface="TH SarabunPSK" pitchFamily="34" charset="-34"/>
                <a:cs typeface="+mj-cs"/>
              </a:rPr>
              <a:t>3.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 พิจารณาอนุมัติแผนการดำเนินงานประจำปี</a:t>
            </a:r>
            <a:br>
              <a:rPr lang="th-TH" sz="3200" b="1" dirty="0" smtClean="0">
                <a:latin typeface="TH SarabunPSK" pitchFamily="34" charset="-34"/>
                <a:cs typeface="+mj-cs"/>
              </a:rPr>
            </a:br>
            <a:r>
              <a:rPr lang="en-US" sz="3200" b="1" dirty="0" smtClean="0">
                <a:latin typeface="TH SarabunPSK" pitchFamily="34" charset="-34"/>
                <a:cs typeface="+mj-cs"/>
              </a:rPr>
              <a:t>4.</a:t>
            </a:r>
            <a:r>
              <a:rPr lang="th-TH" sz="3200" b="1" dirty="0" smtClean="0">
                <a:latin typeface="TH SarabunPSK" pitchFamily="34" charset="-34"/>
                <a:cs typeface="+mj-cs"/>
              </a:rPr>
              <a:t> แต่งตั้งผู้บริหารทุนหมุนเวียน</a:t>
            </a:r>
            <a:endParaRPr lang="th-TH" sz="3200" b="1" dirty="0">
              <a:latin typeface="TH SarabunPSK" pitchFamily="34" charset="-34"/>
              <a:cs typeface="+mj-cs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193009" y="1436569"/>
            <a:ext cx="1152126" cy="10917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มาตรา</a:t>
            </a:r>
            <a:r>
              <a:rPr lang="th-TH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21</a:t>
            </a:r>
            <a:endParaRPr lang="th-TH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475656" y="1556792"/>
            <a:ext cx="4032448" cy="720080"/>
          </a:xfrm>
          <a:prstGeom prst="rect">
            <a:avLst/>
          </a:prstGeom>
          <a:solidFill>
            <a:srgbClr val="002060"/>
          </a:solidFill>
          <a:ln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i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(มาตรา </a:t>
            </a:r>
            <a:r>
              <a:rPr lang="en-US" sz="2000" i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22</a:t>
            </a:r>
            <a:r>
              <a:rPr lang="th-TH" sz="2000" i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) มีอำนาจแต่งตั้งอนุกรรมการเพื่อปฏิบัติการตามที่คณะกรรมการบริหารมอบหมาย</a:t>
            </a:r>
            <a:endParaRPr lang="th-TH" sz="2000" i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1187624" y="116632"/>
            <a:ext cx="7200799" cy="648072"/>
          </a:xfrm>
          <a:prstGeom prst="roundRect">
            <a:avLst/>
          </a:prstGeom>
          <a:solidFill>
            <a:schemeClr val="accent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สรุปสาระสำคัญที่เกี่ยวข้องกับกองทุนพัฒนาบทบาทสตรี</a:t>
            </a:r>
            <a:endParaRPr lang="th-TH" sz="3600" b="1" dirty="0">
              <a:solidFill>
                <a:schemeClr val="bg1"/>
              </a:solidFill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47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546558" y="692696"/>
            <a:ext cx="8106943" cy="5021493"/>
            <a:chOff x="395536" y="484155"/>
            <a:chExt cx="8106943" cy="5021493"/>
          </a:xfrm>
        </p:grpSpPr>
        <p:sp>
          <p:nvSpPr>
            <p:cNvPr id="15" name="สี่เหลี่ยมผืนผ้ามุมมน 14"/>
            <p:cNvSpPr/>
            <p:nvPr/>
          </p:nvSpPr>
          <p:spPr>
            <a:xfrm>
              <a:off x="1510671" y="2636912"/>
              <a:ext cx="6893473" cy="2868736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4000" b="1" dirty="0" smtClean="0">
                  <a:latin typeface="TH SarabunIT๙" pitchFamily="34" charset="-34"/>
                  <a:cs typeface="+mj-cs"/>
                </a:rPr>
                <a:t>    </a:t>
              </a:r>
              <a:r>
                <a:rPr lang="th-TH" sz="40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</a:rPr>
                <a:t>ให้คณะกรรมการบริหารแต่งตั้งผู้บริหาร</a:t>
              </a:r>
              <a:br>
                <a:rPr lang="th-TH" sz="40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</a:rPr>
              </a:br>
              <a:r>
                <a:rPr lang="th-TH" sz="40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</a:rPr>
                <a:t>ทุนหมุนเวียนทำหน้าที่บริหารทุนหมุนเวียน</a:t>
              </a:r>
              <a:br>
                <a:rPr lang="th-TH" sz="40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</a:rPr>
              </a:br>
              <a:r>
                <a:rPr lang="th-TH" sz="4000" b="1" u="sng" dirty="0" smtClean="0">
                  <a:solidFill>
                    <a:srgbClr val="FF0000"/>
                  </a:solidFill>
                  <a:latin typeface="TH SarabunIT๙" pitchFamily="34" charset="-34"/>
                  <a:cs typeface="+mj-cs"/>
                </a:rPr>
                <a:t>ให้เป็นไปตามวัตถุประสงค์ของทุนหมุนเวียน</a:t>
              </a:r>
              <a:endParaRPr lang="th-TH" sz="4000" b="1" u="sng" dirty="0">
                <a:solidFill>
                  <a:srgbClr val="FF0000"/>
                </a:solidFill>
                <a:latin typeface="Cordia New" pitchFamily="34" charset="-34"/>
                <a:cs typeface="+mj-cs"/>
              </a:endParaRPr>
            </a:p>
          </p:txBody>
        </p:sp>
        <p:sp>
          <p:nvSpPr>
            <p:cNvPr id="16" name="สี่เหลี่ยมผืนผ้ามุมมน 15"/>
            <p:cNvSpPr/>
            <p:nvPr/>
          </p:nvSpPr>
          <p:spPr>
            <a:xfrm>
              <a:off x="395536" y="1844824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24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15259" y="1830469"/>
              <a:ext cx="6887220" cy="646331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  <a:sym typeface="Wingdings"/>
                </a:rPr>
                <a:t>ผู้บริหารทุนหมุนเวียน  พนักงาน และลูกจ้าง</a:t>
              </a:r>
              <a:endParaRPr lang="th-TH" sz="36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17" name="สี่เหลี่ยมผืนผ้ามุมมน 16"/>
            <p:cNvSpPr/>
            <p:nvPr/>
          </p:nvSpPr>
          <p:spPr>
            <a:xfrm>
              <a:off x="999631" y="484155"/>
              <a:ext cx="7200799" cy="64807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+mj-cs"/>
                </a:rPr>
                <a:t>สรุปสาระสำคัญที่เกี่ยวข้องกับกองทุนพัฒนาบทบาทสตรี</a:t>
              </a:r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91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323528" y="531840"/>
            <a:ext cx="8568632" cy="5549961"/>
            <a:chOff x="233621" y="207804"/>
            <a:chExt cx="8568632" cy="5549961"/>
          </a:xfrm>
        </p:grpSpPr>
        <p:sp>
          <p:nvSpPr>
            <p:cNvPr id="11" name="TextBox 10"/>
            <p:cNvSpPr txBox="1"/>
            <p:nvPr/>
          </p:nvSpPr>
          <p:spPr>
            <a:xfrm>
              <a:off x="1385747" y="1698166"/>
              <a:ext cx="7229525" cy="707886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000" b="1" dirty="0" smtClean="0">
                  <a:solidFill>
                    <a:schemeClr val="bg1"/>
                  </a:solidFill>
                  <a:latin typeface="TH SarabunIT๙" pitchFamily="34" charset="-34"/>
                  <a:cs typeface="+mj-cs"/>
                  <a:sym typeface="Wingdings"/>
                </a:rPr>
                <a:t>ผู้บริหารทุนหมุนเวียน  พนักงาน และลูกจ้าง</a:t>
              </a:r>
              <a:endParaRPr lang="th-TH" sz="4000" b="1" dirty="0">
                <a:solidFill>
                  <a:schemeClr val="bg1"/>
                </a:solidFill>
                <a:cs typeface="+mj-cs"/>
              </a:endParaRPr>
            </a:p>
          </p:txBody>
        </p:sp>
        <p:sp>
          <p:nvSpPr>
            <p:cNvPr id="10" name="สี่เหลี่ยมผืนผ้ามุมมน 9"/>
            <p:cNvSpPr/>
            <p:nvPr/>
          </p:nvSpPr>
          <p:spPr>
            <a:xfrm>
              <a:off x="953381" y="2598695"/>
              <a:ext cx="7848872" cy="3159070"/>
            </a:xfrm>
            <a:prstGeom prst="round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4000" b="1" dirty="0" smtClean="0">
                  <a:latin typeface="TH SarabunPSK" pitchFamily="34" charset="-34"/>
                  <a:cs typeface="+mj-cs"/>
                </a:rPr>
                <a:t>       กรณีที่ผู้บริหารทุนหมุนเวียนมิใช่เจ้าหน้าที่ในหน่วยงานเจ้าของทุนหมุนเวียน ให้การดำรงตำแหน่ง การพ้นจากตำแหน่ง และเงื่อนไขการจ้างเป็นไปตามข้อบังคับที่คณะกรรมการบริหารกำหนด</a:t>
              </a:r>
              <a:endParaRPr lang="th-TH" sz="4000" b="1" dirty="0">
                <a:latin typeface="TH SarabunPSK" pitchFamily="34" charset="-34"/>
                <a:cs typeface="+mj-cs"/>
              </a:endParaRPr>
            </a:p>
          </p:txBody>
        </p:sp>
        <p:sp>
          <p:nvSpPr>
            <p:cNvPr id="12" name="สี่เหลี่ยมผืนผ้ามุมมน 11"/>
            <p:cNvSpPr/>
            <p:nvPr/>
          </p:nvSpPr>
          <p:spPr>
            <a:xfrm>
              <a:off x="233621" y="1526724"/>
              <a:ext cx="1152126" cy="109170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มาตรา</a:t>
              </a:r>
              <a:r>
                <a:rPr lang="th-TH" b="1" dirty="0" smtClean="0">
                  <a:solidFill>
                    <a:schemeClr val="tx1"/>
                  </a:solidFill>
                  <a:cs typeface="+mj-cs"/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  <a:cs typeface="+mj-cs"/>
                </a:rPr>
                <a:t>25</a:t>
              </a:r>
              <a:endParaRPr lang="th-TH" b="1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17" name="สี่เหลี่ยมผืนผ้ามุมมน 16"/>
            <p:cNvSpPr/>
            <p:nvPr/>
          </p:nvSpPr>
          <p:spPr>
            <a:xfrm>
              <a:off x="841275" y="207804"/>
              <a:ext cx="7200799" cy="648072"/>
            </a:xfrm>
            <a:prstGeom prst="roundRect">
              <a:avLst/>
            </a:prstGeom>
            <a:solidFill>
              <a:schemeClr val="accent2"/>
            </a:solidFill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bg1"/>
                  </a:solidFill>
                  <a:latin typeface="TH SarabunPSK" pitchFamily="34" charset="-34"/>
                  <a:cs typeface="+mj-cs"/>
                </a:rPr>
                <a:t>สรุปสาระสำคัญที่เกี่ยวข้องกับกองทุนพัฒนาบทบาทสตรี</a:t>
              </a:r>
              <a:endParaRPr lang="th-TH" sz="3600" b="1" dirty="0">
                <a:solidFill>
                  <a:schemeClr val="bg1"/>
                </a:solidFill>
                <a:latin typeface="TH SarabunPSK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3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1004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Angsana New</vt:lpstr>
      <vt:lpstr>Arial</vt:lpstr>
      <vt:lpstr>Calibri</vt:lpstr>
      <vt:lpstr>Cordia New</vt:lpstr>
      <vt:lpstr>TH SarabunIT๙</vt:lpstr>
      <vt:lpstr>TH SarabunPSK</vt:lpstr>
      <vt:lpstr>Wingdings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 8 Pro</dc:creator>
  <cp:lastModifiedBy>HP</cp:lastModifiedBy>
  <cp:revision>345</cp:revision>
  <cp:lastPrinted>2016-09-07T05:36:03Z</cp:lastPrinted>
  <dcterms:created xsi:type="dcterms:W3CDTF">2016-08-13T08:13:43Z</dcterms:created>
  <dcterms:modified xsi:type="dcterms:W3CDTF">2016-11-29T03:51:11Z</dcterms:modified>
</cp:coreProperties>
</file>