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6" r:id="rId2"/>
    <p:sldId id="311" r:id="rId3"/>
    <p:sldId id="312" r:id="rId4"/>
    <p:sldId id="345" r:id="rId5"/>
    <p:sldId id="340" r:id="rId6"/>
    <p:sldId id="355" r:id="rId7"/>
    <p:sldId id="347" r:id="rId8"/>
    <p:sldId id="334" r:id="rId9"/>
    <p:sldId id="356" r:id="rId10"/>
    <p:sldId id="348" r:id="rId11"/>
    <p:sldId id="349" r:id="rId12"/>
    <p:sldId id="357" r:id="rId13"/>
    <p:sldId id="358" r:id="rId14"/>
    <p:sldId id="350" r:id="rId15"/>
    <p:sldId id="360" r:id="rId16"/>
    <p:sldId id="351" r:id="rId17"/>
    <p:sldId id="361" r:id="rId18"/>
    <p:sldId id="352" r:id="rId19"/>
    <p:sldId id="354" r:id="rId20"/>
    <p:sldId id="353" r:id="rId21"/>
    <p:sldId id="344" r:id="rId22"/>
    <p:sldId id="362" r:id="rId23"/>
    <p:sldId id="342" r:id="rId24"/>
    <p:sldId id="363" r:id="rId25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สไตล์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70" d="100"/>
          <a:sy n="70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32AE7828-AB03-447C-8145-ED2D154EB190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0B90ACF8-EEED-4698-9A2F-B717D1C7A9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21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4263E2E5-1D3C-4DF8-B870-742470D761A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39086435-F06C-489B-8941-A3AABEFAA9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11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25E5-97CA-4510-A876-063B8712547B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05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EF03-E03D-4CBC-8BEF-77360D1AC12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33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F003-9A7E-4CD9-9570-22A87997EE42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1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4118-5CB2-4DAC-919B-B04179F953CD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63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D0A-7404-4F1B-8791-C62943CBD680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73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DA85-7DE2-40AE-BE28-4548084D075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525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F99A-BE7A-4477-A7C2-ADFDC210896E}" type="datetime1">
              <a:rPr lang="th-TH" smtClean="0"/>
              <a:t>29/11/59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77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D15-617C-4FD7-9DE4-4D760E586705}" type="datetime1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89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54B6-AA1A-4B49-B23D-00B6194341D6}" type="datetime1">
              <a:rPr lang="th-TH" smtClean="0"/>
              <a:t>29/11/59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39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DFF7-9543-4244-945C-66043840ADCE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4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31D0-77A9-456E-A4C4-9026F3D7738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4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CE0B2-5C0A-484F-B642-BB2DC596C59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29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303782" y="1124744"/>
            <a:ext cx="8567478" cy="424847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latin typeface="TH SarabunIT๙" pitchFamily="34" charset="-34"/>
                <a:cs typeface="+mj-cs"/>
              </a:rPr>
              <a:t>หลักเกณฑ์  วิธีการ และเงื่อนไข </a:t>
            </a:r>
            <a:br>
              <a:rPr lang="th-TH" sz="4800" b="1" dirty="0" smtClean="0">
                <a:latin typeface="TH SarabunIT๙" pitchFamily="34" charset="-34"/>
                <a:cs typeface="+mj-cs"/>
              </a:rPr>
            </a:br>
            <a:r>
              <a:rPr lang="th-TH" sz="4800" b="1" dirty="0" smtClean="0">
                <a:latin typeface="TH SarabunIT๙" pitchFamily="34" charset="-34"/>
                <a:cs typeface="+mj-cs"/>
              </a:rPr>
              <a:t>เกี่ยวกับการใช้จ่ายเงินประเภทเงินทุนหมุนเวียนและประเภทเงินอุดหนุน</a:t>
            </a:r>
            <a:br>
              <a:rPr lang="th-TH" sz="4800" b="1" dirty="0" smtClean="0">
                <a:latin typeface="TH SarabunIT๙" pitchFamily="34" charset="-34"/>
                <a:cs typeface="+mj-cs"/>
              </a:rPr>
            </a:br>
            <a:r>
              <a:rPr lang="th-TH" sz="4800" b="1" dirty="0" smtClean="0">
                <a:latin typeface="TH SarabunIT๙" pitchFamily="34" charset="-34"/>
                <a:cs typeface="+mj-cs"/>
              </a:rPr>
              <a:t>ของกองทุนพัฒนาบทบาทสตรี พ.ศ. </a:t>
            </a:r>
            <a:r>
              <a:rPr lang="en-US" sz="4800" b="1" dirty="0" smtClean="0">
                <a:latin typeface="Cordia New" pitchFamily="34" charset="-34"/>
                <a:cs typeface="+mj-cs"/>
              </a:rPr>
              <a:t>2559</a:t>
            </a:r>
            <a:br>
              <a:rPr lang="en-US" sz="4800" b="1" dirty="0" smtClean="0">
                <a:latin typeface="Cordia New" pitchFamily="34" charset="-34"/>
                <a:cs typeface="+mj-cs"/>
              </a:rPr>
            </a:br>
            <a:r>
              <a:rPr lang="th-TH" sz="5400" b="1" dirty="0" smtClean="0">
                <a:solidFill>
                  <a:srgbClr val="FFFF00"/>
                </a:solidFill>
                <a:latin typeface="Cordia New" pitchFamily="34" charset="-34"/>
                <a:cs typeface="+mj-cs"/>
              </a:rPr>
              <a:t>(เงินทุนหมุนเวียน)</a:t>
            </a:r>
            <a:endParaRPr lang="th-TH" sz="5400" b="1" dirty="0">
              <a:solidFill>
                <a:srgbClr val="FFFF00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01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661391"/>
              </p:ext>
            </p:extLst>
          </p:nvPr>
        </p:nvGraphicFramePr>
        <p:xfrm>
          <a:off x="251520" y="1661054"/>
          <a:ext cx="864096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787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คณะทำงานขับเคลื่อนฯจังหวัด กลั่นกรองโครงการให้ความเห็นใน แบบเสนอโครงการ</a:t>
                      </a:r>
                      <a:endParaRPr lang="th-TH" sz="36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1 ของเดือน</a:t>
                      </a:r>
                      <a:endParaRPr lang="th-TH" sz="3600" b="1" spc="-6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พิจารณาอนุมัติโครงการ</a:t>
                      </a:r>
                      <a:endParaRPr lang="th-TH" sz="36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-ภายในสัปดาห์ที่ 2 ของเดือน</a:t>
                      </a:r>
                      <a:endParaRPr lang="th-TH" sz="3600" b="1" spc="-6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สำนักงานเลขานุการ อก</a:t>
                      </a:r>
                      <a:r>
                        <a:rPr lang="th-TH" sz="3600" b="1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3600" b="1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อกส</a:t>
                      </a:r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.กทม.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แจ้งผลการอนุมัติ เป็นลายลักษณ์อักษร</a:t>
                      </a:r>
                      <a:endParaRPr lang="th-TH" sz="36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-ภายใน 15 วันทำการหลังจากมีมติ</a:t>
                      </a:r>
                      <a:br>
                        <a:rPr lang="th-TH" sz="36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ที่ประชุม</a:t>
                      </a:r>
                      <a:endParaRPr lang="th-TH" sz="3600" b="1" spc="-6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1259632" y="332656"/>
            <a:ext cx="6552728" cy="1368152"/>
          </a:xfrm>
          <a:prstGeom prst="cloudCallout">
            <a:avLst>
              <a:gd name="adj1" fmla="val -41652"/>
              <a:gd name="adj2" fmla="val 62297"/>
            </a:avLst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2 การพิจารณาอนุมัติโครงการ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90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3 การโอนเงินให้สมาชิก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11483"/>
              </p:ext>
            </p:extLst>
          </p:nvPr>
        </p:nvGraphicFramePr>
        <p:xfrm>
          <a:off x="323528" y="1412776"/>
          <a:ext cx="864096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1.สำนักงานเลขานุการ อกส.จ./อกส.กทม.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-  แจ้งสมาชิกเปิดบัญชีเงินฝากธนาคาร</a:t>
                      </a:r>
                      <a:b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-  นัดทำสัญญา ณ (สำนักงานเลขานุการ อกส.อ. /สกส.  </a:t>
                      </a:r>
                      <a:b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แล้วแต่กรณี)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3-4 ของเดือน</a:t>
                      </a:r>
                      <a:b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912"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สำนักงานเลขานุการ อกส.จ./อกส.กทม.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พิมพ์สัญญาในระบบ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พร้อมหลักฐาน</a:t>
                      </a: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ประกอบส่ง</a:t>
                      </a:r>
                      <a:b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ให้สำนักงานเลขานุการ อกส.อ. </a:t>
                      </a:r>
                      <a:b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4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(จังหวัด มี </a:t>
                      </a:r>
                      <a:r>
                        <a:rPr lang="th-TH" sz="2400" b="1" spc="-7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พจ</a:t>
                      </a:r>
                      <a:r>
                        <a:rPr lang="th-TH" sz="24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หรือผู้ที่ </a:t>
                      </a:r>
                      <a:r>
                        <a:rPr lang="th-TH" sz="2400" b="1" spc="-7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พจ</a:t>
                      </a:r>
                      <a:r>
                        <a:rPr lang="th-TH" sz="24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มอบหมายเป็นคู่สัญญา) </a:t>
                      </a:r>
                      <a:br>
                        <a:rPr lang="th-TH" sz="24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</a:t>
                      </a:r>
                      <a:r>
                        <a:rPr lang="th-TH" sz="20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กทม. มี ผอ.กลุ่มพัฒนาศักยภาพกองทุนหรือผู้ที่ ผอ.กลุ่มฯ มอบหมายเป็นคู่สัญญา)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 ของเดือน</a:t>
                      </a:r>
                      <a:b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คำบรรยายภาพแบบลูกศรขวา 5"/>
          <p:cNvSpPr/>
          <p:nvPr/>
        </p:nvSpPr>
        <p:spPr>
          <a:xfrm>
            <a:off x="7740352" y="6037262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36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3 การโอนเงินให้สมาชิก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317133"/>
              </p:ext>
            </p:extLst>
          </p:nvPr>
        </p:nvGraphicFramePr>
        <p:xfrm>
          <a:off x="323528" y="1412776"/>
          <a:ext cx="8640960" cy="4785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4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44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36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สมาชิกมาทำสัญญา  ณ สำนักงานเลขานุการ </a:t>
                      </a:r>
                      <a:br>
                        <a:rPr lang="th-TH" sz="36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อกส.อ. /</a:t>
                      </a:r>
                      <a:r>
                        <a:rPr lang="th-TH" sz="3600" b="1" spc="-7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สกส</a:t>
                      </a:r>
                      <a:r>
                        <a:rPr lang="th-TH" sz="36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แล้วแต่กรณี  (ติดอากรแสตมป์)</a:t>
                      </a:r>
                      <a:br>
                        <a:rPr lang="th-TH" sz="36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4 ของเดือน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สำนักงานเลขานุการ อกส.อ. 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จัดส่งสัญญาฉบับจริง + 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สำเนาบัญชีเงินฝากธนาคาร</a:t>
                      </a:r>
                      <a:b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ให้สำนักงานเลขานุการ อกส.จ. 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4 ของเดือน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คำบรรยายภาพแบบลูกศรขวา 5"/>
          <p:cNvSpPr/>
          <p:nvPr/>
        </p:nvSpPr>
        <p:spPr>
          <a:xfrm>
            <a:off x="7748930" y="6219825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15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3 การโอนเงินให้สมาชิก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87959"/>
              </p:ext>
            </p:extLst>
          </p:nvPr>
        </p:nvGraphicFramePr>
        <p:xfrm>
          <a:off x="323528" y="1356995"/>
          <a:ext cx="8640960" cy="536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4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40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สำนักงานเลขานุการ อก</a:t>
                      </a:r>
                      <a:r>
                        <a:rPr lang="th-TH" sz="32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แจ้งสำนักงานพัฒนา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ชุมชนจังหวัด เบิกจ่ายเงินเข้าบัญชีออมทรัพย์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ที่รองรับ  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Bill payment 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ก่อนโอนเงินให้สมาชิก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ภายในสัปดาห์ที่ 5 ของเดือน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สำนักงานพัฒนาชุมชนจังหวัด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โอนเงินให้สมาชิก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 5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ของเดือนถัดไป</a:t>
                      </a:r>
                      <a:endParaRPr lang="th-TH" sz="32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สมาชิกได้รับเงินส่งใบสำคัญรับเงินคืนให้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สำนักงานเลขานุการ อกส.จ.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 7 วันทำการหลังจากได้รับเงินโอน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60510"/>
              </p:ext>
            </p:extLst>
          </p:nvPr>
        </p:nvGraphicFramePr>
        <p:xfrm>
          <a:off x="251520" y="1412776"/>
          <a:ext cx="8712968" cy="435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60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ผู้กู้นำแบบฟอร์มชำระคืนเงิน (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Bill payment) 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หรือบัตรอ่อนบาร์โค้ดไป ชำระเงินรายงวด ณ 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เคาน์เตอร์ ธนาคารหรือตู้ เอ ที เอ็ม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ของธนาคารกรุงไทย /ออมสิน /</a:t>
                      </a:r>
                      <a:r>
                        <a:rPr lang="th-TH" sz="32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ธ.ก.ส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 5 ของเดือน</a:t>
                      </a:r>
                      <a:b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ตามงวด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ผู้กู้ส่งสำเนาหลักฐานการชำระคืนเงินที่ธนาคารออกให้ 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ให้สำนักงานเลขานุการ อกส.จ.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 สำนักงานเลขานุการ  อกส.อ. </a:t>
                      </a:r>
                      <a:endParaRPr lang="th-TH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ภายในวันที่ชำระคืนเงิน</a:t>
                      </a:r>
                      <a:b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ที่ธนาคาร</a:t>
                      </a:r>
                      <a:b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(อ.ส่ง จ.ภายใน สัปดาห์ที่ 2 </a:t>
                      </a:r>
                      <a:br>
                        <a:rPr lang="th-TH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ของเดือน)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rgbClr val="C0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4 การชำระคืนเงิน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6" name="คำบรรยายภาพแบบลูกศรขวา 5"/>
          <p:cNvSpPr/>
          <p:nvPr/>
        </p:nvSpPr>
        <p:spPr>
          <a:xfrm>
            <a:off x="7740352" y="6037262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0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16589"/>
              </p:ext>
            </p:extLst>
          </p:nvPr>
        </p:nvGraphicFramePr>
        <p:xfrm>
          <a:off x="251520" y="1412776"/>
          <a:ext cx="8712968" cy="527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60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2800" b="1" spc="-6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สกส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.(กลุ่มนโยบาย) จะอัพโหลดความเคลื่อนไหวบัญชีของเงินฝากธนาคาร (</a:t>
                      </a:r>
                      <a:r>
                        <a:rPr lang="en-US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statement)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จากธนาคารเข้าระบบโปรแกรม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 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เมื่อมีการชำระคืนด้วยระบบ 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Bill payment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ทุกวันที่มี</a:t>
                      </a:r>
                      <a:b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ความเคลื่อนไหว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4.สำนักงานเลขานุการ อก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28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อกส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.กทม. ตรวจสอบ </a:t>
                      </a:r>
                      <a:r>
                        <a:rPr lang="en-US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statement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+ หลักฐานการ  ชำระคืนที่ได้จากสมาชิก  บันทึกรายการรับชำระคืนในโครงการ(ลูกหนี้รายตัว)  ในระบบ </a:t>
                      </a:r>
                      <a:r>
                        <a:rPr lang="en-US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 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พร้อมออกใบเสร็จรับเงินในระบบ </a:t>
                      </a:r>
                      <a:r>
                        <a:rPr lang="en-US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และส่งใบเสร็จรับเงินให้สมาชิก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สัปดาห์ที่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2-4 ของเดือน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กรณีตรวจสอบแล้วมีลูกหนี้ผิดนัด ในระบบ </a:t>
                      </a:r>
                      <a:r>
                        <a:rPr lang="en-US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SARA 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ให้ออกใบแจ้งหนี้ส่งให้ลูกหนี้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สัปดาห์ที่ </a:t>
                      </a:r>
                      <a:r>
                        <a:rPr lang="th-TH" sz="2800" b="1" baseline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</a:t>
                      </a:r>
                      <a:br>
                        <a:rPr lang="th-TH" sz="2800" b="1" baseline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800" b="1" baseline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</a:t>
                      </a:r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 </a:t>
                      </a:r>
                      <a:r>
                        <a:rPr lang="th-TH" sz="2800" b="1" spc="-6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สพจ</a:t>
                      </a:r>
                      <a:r>
                        <a:rPr lang="th-TH" sz="2800" b="1" spc="-6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นำเงินฝากคลัง 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ทุกสิ้นเดือน</a:t>
                      </a:r>
                      <a:endParaRPr lang="th-TH" sz="2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1403648" y="116632"/>
            <a:ext cx="6336704" cy="1152128"/>
          </a:xfrm>
          <a:prstGeom prst="cloudCallout">
            <a:avLst>
              <a:gd name="adj1" fmla="val -33406"/>
              <a:gd name="adj2" fmla="val 70486"/>
            </a:avLst>
          </a:prstGeom>
          <a:solidFill>
            <a:srgbClr val="C0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4 การชำระคืนเงิน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77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64994"/>
              </p:ext>
            </p:extLst>
          </p:nvPr>
        </p:nvGraphicFramePr>
        <p:xfrm>
          <a:off x="467543" y="1484784"/>
          <a:ext cx="8568953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01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latin typeface="TH SarabunPSK" panose="020B0500040200020003" pitchFamily="34" charset="-34"/>
                          <a:cs typeface="+mj-cs"/>
                        </a:rPr>
                        <a:t>กระบวนการ</a:t>
                      </a:r>
                      <a:endParaRPr lang="th-TH" sz="4000" b="1" dirty="0"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ระยะเวลา</a:t>
                      </a:r>
                      <a:endParaRPr lang="th-TH" sz="40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1. สมาชิกที่กู้เงิน รายงานผลการดำเนินงานครั้งแรก (เป็นภาพถ่าย)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ภายใน 30 วันหลังจากได้รับโอนเงิน </a:t>
                      </a:r>
                      <a:endParaRPr lang="th-TH" sz="32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2. สมาชิกที่กู้เงิน รายงานงวด สิ้นเดือน มี.ค./ก.ย.ของทุกปี จนกว่าปิดโครงการ( 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กส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.3/2)</a:t>
                      </a:r>
                      <a:endParaRPr lang="th-TH" sz="36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ภายในวันที่ 10 ของเดือน เม.ย./ต.ค. ทุกปี</a:t>
                      </a:r>
                      <a:endParaRPr lang="th-TH" sz="36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3. สำนักงานเลขานุการ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ส.อ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. รายงาน 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กส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.4/2 ส่ง สำนักงานเลขานุการ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ส.จ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.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ภายในวันที่ 20 </a:t>
                      </a:r>
                      <a:r>
                        <a:rPr lang="th-TH" sz="3200" b="1" spc="-70" baseline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ของเดือน เม.ย. </a:t>
                      </a:r>
                      <a:r>
                        <a:rPr lang="th-TH" sz="3200" b="1" spc="-7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/ ต.ค. ทุกปี</a:t>
                      </a:r>
                      <a:endParaRPr lang="th-TH" sz="32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5 การติดตาม/รายงานผล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6" name="คำบรรยายภาพแบบลูกศรขวา 5"/>
          <p:cNvSpPr/>
          <p:nvPr/>
        </p:nvSpPr>
        <p:spPr>
          <a:xfrm>
            <a:off x="7740352" y="5935510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90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058679"/>
              </p:ext>
            </p:extLst>
          </p:nvPr>
        </p:nvGraphicFramePr>
        <p:xfrm>
          <a:off x="467544" y="1484784"/>
          <a:ext cx="8280920" cy="417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0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latin typeface="TH SarabunPSK" panose="020B0500040200020003" pitchFamily="34" charset="-34"/>
                          <a:cs typeface="+mj-cs"/>
                        </a:rPr>
                        <a:t>กระบวนการ</a:t>
                      </a:r>
                      <a:endParaRPr lang="th-TH" sz="4000" b="1" dirty="0"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ระยะเวลา</a:t>
                      </a:r>
                      <a:endParaRPr lang="th-TH" sz="40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4. สำนักงานเลขานุการ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ส.อ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. จัดทำแผน/ผล การติดตาม ส่งเสริม และสนับสนุนการดำเนินงานกองทุน ฯ ของอำเภอ รายงาน สำนักงานเลขานุการ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ส.จ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.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ราย</a:t>
                      </a:r>
                      <a:r>
                        <a:rPr lang="th-TH" sz="3600" b="1" spc="0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ไตรมาส</a:t>
                      </a:r>
                      <a:endParaRPr lang="th-TH" sz="36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5. สำนักงานเลขานุการ อก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ส.จ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. รายงานผลการอนุมัติโครงการ ต่อ </a:t>
                      </a:r>
                      <a:r>
                        <a:rPr lang="th-TH" sz="3600" b="1" baseline="0" dirty="0" err="1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สกส</a:t>
                      </a:r>
                      <a:r>
                        <a:rPr lang="th-TH" sz="36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.</a:t>
                      </a:r>
                      <a:endParaRPr lang="th-TH" sz="36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spc="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+mj-cs"/>
                        </a:rPr>
                        <a:t>ทุกวันที่ 5 ของเดือนถัดไป</a:t>
                      </a:r>
                      <a:endParaRPr lang="th-TH" sz="3600" b="1" spc="0" baseline="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1403648" y="260648"/>
            <a:ext cx="6336704" cy="1008112"/>
          </a:xfrm>
          <a:prstGeom prst="cloudCallout">
            <a:avLst>
              <a:gd name="adj1" fmla="val -33406"/>
              <a:gd name="adj2" fmla="val 7048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5 การติดตาม/รายงานผล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28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6" name="แผนผังลำดับงาน: หน่วงเวลา 5"/>
          <p:cNvSpPr/>
          <p:nvPr/>
        </p:nvSpPr>
        <p:spPr>
          <a:xfrm>
            <a:off x="1475656" y="332656"/>
            <a:ext cx="6120680" cy="936104"/>
          </a:xfrm>
          <a:prstGeom prst="flowChartDelay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การเก็บหลักฐานเงินทุนหมุนเวียน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69522" y="2253663"/>
            <a:ext cx="860495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/>
            </a:r>
            <a:b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(1) สัญญาเงินกู้ฉบับจริง (ติดอากรแสตมป์</a:t>
            </a:r>
            <a:r>
              <a:rPr lang="th-TH" sz="3200" b="1" dirty="0" smtClean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)</a:t>
            </a:r>
            <a:br>
              <a:rPr lang="th-TH" sz="3200" b="1" dirty="0" smtClean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3200" b="1" dirty="0" smtClean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     พร้อม</a:t>
            </a:r>
            <a: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รายละเอียดแนบท้ายสัญญา </a:t>
            </a:r>
            <a:b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(2) สำเนาบัญชีเงินฝากธนาคารของ</a:t>
            </a:r>
            <a:r>
              <a:rPr lang="th-TH" sz="3200" b="1" dirty="0" smtClean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สมาชิก  </a:t>
            </a:r>
            <a: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(สำเนาถูกต้อง)</a:t>
            </a:r>
            <a:b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 (3) ทะเบียนคุมสัญญาเงินกู้ </a:t>
            </a:r>
            <a:b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 </a:t>
            </a:r>
            <a:r>
              <a:rPr lang="th-TH" sz="3200" b="1" spc="-50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(4) ทะเบียนคุมบัญชีเงินฝาก</a:t>
            </a:r>
            <a:r>
              <a:rPr lang="th-TH" sz="3200" b="1" spc="-50" dirty="0" smtClean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ธนาคาร </a:t>
            </a:r>
            <a:r>
              <a:rPr lang="th-TH" sz="3200" b="1" spc="-50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ของ</a:t>
            </a:r>
            <a:r>
              <a:rPr lang="th-TH" sz="3200" b="1" spc="-50" dirty="0" smtClean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สมาชิก(</a:t>
            </a:r>
            <a:r>
              <a:rPr lang="th-TH" sz="3200" b="1" spc="-50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สำหรับการโอนเงินรายงวด)</a:t>
            </a:r>
            <a:br>
              <a:rPr lang="th-TH" sz="3200" b="1" spc="-50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32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 (5) ทะเบียนคุมลูกหนี้รายตัว</a:t>
            </a:r>
            <a:endParaRPr lang="en-US" sz="2000" b="1" dirty="0">
              <a:effectLst/>
              <a:latin typeface="Garamond" panose="02020404030301010803" pitchFamily="18" charset="0"/>
              <a:ea typeface="Garamond" panose="02020404030301010803" pitchFamily="18" charset="0"/>
              <a:cs typeface="+mj-cs"/>
            </a:endParaRPr>
          </a:p>
        </p:txBody>
      </p:sp>
      <p:sp>
        <p:nvSpPr>
          <p:cNvPr id="8" name="คำบรรยายภาพแบบเมฆ 7"/>
          <p:cNvSpPr/>
          <p:nvPr/>
        </p:nvSpPr>
        <p:spPr>
          <a:xfrm>
            <a:off x="1020940" y="1490914"/>
            <a:ext cx="6552728" cy="1364679"/>
          </a:xfrm>
          <a:prstGeom prst="cloudCallout">
            <a:avLst>
              <a:gd name="adj1" fmla="val -36047"/>
              <a:gd name="adj2" fmla="val 46888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สำนักงานเลขานุการ อก</a:t>
            </a:r>
            <a:r>
              <a:rPr lang="th-TH" sz="4000" b="1" dirty="0" err="1" smtClean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ส.จ</a:t>
            </a:r>
            <a:r>
              <a:rPr lang="th-TH" sz="4000" b="1" dirty="0" smtClean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./</a:t>
            </a:r>
            <a:r>
              <a:rPr lang="th-TH" sz="4000" b="1" dirty="0" err="1" smtClean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อกส</a:t>
            </a:r>
            <a:r>
              <a:rPr lang="th-TH" sz="4000" b="1" dirty="0" smtClean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.กทม.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99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6" name="แผนผังลำดับงาน: หน่วงเวลา 5"/>
          <p:cNvSpPr/>
          <p:nvPr/>
        </p:nvSpPr>
        <p:spPr>
          <a:xfrm>
            <a:off x="1835696" y="332656"/>
            <a:ext cx="5832648" cy="792088"/>
          </a:xfrm>
          <a:prstGeom prst="flowChartDelay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การเก็บหลักฐานเงินทุนหมุนเวียน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719572" y="2131119"/>
            <a:ext cx="8064896" cy="360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/>
            </a:r>
            <a:b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(1) สรุปงบหน้าการทำสัญญารายตำบล</a:t>
            </a:r>
            <a:b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(2) สำเนาสัญญาเงินกู้ของ</a:t>
            </a:r>
            <a:r>
              <a:rPr lang="th-TH" sz="4000" b="1" dirty="0" smtClean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สมาชิก</a:t>
            </a:r>
            <a: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/>
            </a:r>
            <a:b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(3) สำเนาแบบเสนอโครงการที่ได้รับ</a:t>
            </a:r>
            <a:r>
              <a:rPr lang="th-TH" sz="4000" b="1" dirty="0" smtClean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อนุมัติของ</a:t>
            </a:r>
            <a: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สมาชิก</a:t>
            </a:r>
            <a:b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</a:br>
            <a:r>
              <a:rPr lang="th-TH" sz="4000" b="1" dirty="0"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   (4) ทะเบียนคุมลูกหนี้รายตัว</a:t>
            </a:r>
            <a:endParaRPr lang="en-US" b="1" dirty="0">
              <a:effectLst/>
              <a:latin typeface="Garamond" panose="02020404030301010803" pitchFamily="18" charset="0"/>
              <a:ea typeface="Garamond" panose="02020404030301010803" pitchFamily="18" charset="0"/>
              <a:cs typeface="+mj-cs"/>
            </a:endParaRPr>
          </a:p>
        </p:txBody>
      </p:sp>
      <p:sp>
        <p:nvSpPr>
          <p:cNvPr id="5" name="คำบรรยายภาพแบบเมฆ 4"/>
          <p:cNvSpPr/>
          <p:nvPr/>
        </p:nvSpPr>
        <p:spPr>
          <a:xfrm>
            <a:off x="971600" y="1628800"/>
            <a:ext cx="6336704" cy="1004639"/>
          </a:xfrm>
          <a:prstGeom prst="cloudCallout">
            <a:avLst>
              <a:gd name="adj1" fmla="val -16361"/>
              <a:gd name="adj2" fmla="val 98338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สำนักงานเลขานุการ อก</a:t>
            </a:r>
            <a:r>
              <a:rPr lang="th-TH" sz="4000" b="1" dirty="0" err="1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ส.อ</a:t>
            </a:r>
            <a:r>
              <a:rPr lang="th-TH" sz="4000" b="1" dirty="0">
                <a:solidFill>
                  <a:schemeClr val="bg1"/>
                </a:solidFill>
                <a:latin typeface="Garamond" panose="02020404030301010803" pitchFamily="18" charset="0"/>
                <a:ea typeface="Garamond" panose="02020404030301010803" pitchFamily="18" charset="0"/>
                <a:cs typeface="+mj-cs"/>
              </a:rPr>
              <a:t>.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59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มุมมน 7"/>
          <p:cNvSpPr/>
          <p:nvPr/>
        </p:nvSpPr>
        <p:spPr>
          <a:xfrm>
            <a:off x="611560" y="2060848"/>
            <a:ext cx="7776864" cy="3024336"/>
          </a:xfrm>
          <a:prstGeom prst="roundRect">
            <a:avLst/>
          </a:prstGeom>
          <a:solidFill>
            <a:srgbClr val="7030A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ความหมาย </a:t>
            </a:r>
            <a:r>
              <a:rPr lang="en-US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: 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เงินทุนให้กู้แก่สมาชิกตามโครงการ</a:t>
            </a:r>
            <a:b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ที่ได้รับการสนับสนุนจากกองทุนเพื่อการประกอบอาชีพ  การสร้างงาน  การสร้างรายได้  หรือการเสริมสร้างความเข้มแข็งทางเศรษฐกิจ</a:t>
            </a:r>
            <a:endParaRPr lang="th-TH" sz="40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2195736" y="917868"/>
            <a:ext cx="4104456" cy="114297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IT๙" pitchFamily="34" charset="-34"/>
                <a:cs typeface="+mj-cs"/>
              </a:rPr>
              <a:t>เงินทุนหมุนเวียน</a:t>
            </a:r>
            <a:endParaRPr lang="th-TH" sz="4000" b="1" dirty="0">
              <a:latin typeface="TH SarabunIT๙" pitchFamily="34" charset="-34"/>
              <a:cs typeface="+mj-cs"/>
            </a:endParaRPr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17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6" name="แผนผังลำดับงาน: หน่วงเวลา 5"/>
          <p:cNvSpPr/>
          <p:nvPr/>
        </p:nvSpPr>
        <p:spPr>
          <a:xfrm>
            <a:off x="1835696" y="304306"/>
            <a:ext cx="5832648" cy="792088"/>
          </a:xfrm>
          <a:prstGeom prst="flowChartDelay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การเก็บหลักฐานเงินทุนหมุนเวียน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95536" y="2089198"/>
            <a:ext cx="82809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40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</a:t>
            </a: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(1) สำเนาสัญญาเงินกู้ </a:t>
            </a:r>
            <a:r>
              <a:rPr lang="th-TH" sz="40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                              จำนวน </a:t>
            </a: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1 ชุด</a:t>
            </a:r>
            <a:b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(2) </a:t>
            </a:r>
            <a:r>
              <a:rPr lang="th-TH" sz="4000" b="1" spc="-70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สำเนาแบบเสนอโครงการที่ได้รับอนุมัติ </a:t>
            </a:r>
            <a:r>
              <a:rPr lang="th-TH" sz="4000" b="1" spc="-70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</a:t>
            </a:r>
            <a:r>
              <a:rPr lang="th-TH" sz="4000" b="1" spc="-70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จำนวน 1 ชุด</a:t>
            </a: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/>
            </a:r>
            <a:b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(3) เอกสารแนะนำการชำระคืนเงิน </a:t>
            </a:r>
            <a:r>
              <a:rPr lang="th-TH" sz="40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         จำนวน </a:t>
            </a: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1 ชุด</a:t>
            </a:r>
            <a:b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(4) ใบสำคัญรับเงิน </a:t>
            </a:r>
            <a:r>
              <a:rPr lang="th-TH" sz="40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                                  จำนวน </a:t>
            </a: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2 ชุด</a:t>
            </a:r>
            <a:b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(5) </a:t>
            </a:r>
            <a:r>
              <a:rPr lang="th-TH" sz="4000" b="1" spc="-70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แบบฟอร์มการชำระเงินกองทุนฯ ตาม</a:t>
            </a:r>
            <a:r>
              <a:rPr lang="th-TH" sz="4000" b="1" spc="-70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งวดที่</a:t>
            </a:r>
            <a:r>
              <a:rPr lang="th-TH" sz="4000" b="1" spc="-70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กำหนด</a:t>
            </a: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</a:t>
            </a:r>
            <a:r>
              <a:rPr lang="th-TH" sz="40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/>
            </a:r>
            <a:br>
              <a:rPr lang="th-TH" sz="40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    พร้อม</a:t>
            </a: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บัตรอ่อนบาร์โค้ด</a:t>
            </a:r>
            <a:r>
              <a:rPr lang="th-TH" sz="40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สำหรับชำระ</a:t>
            </a:r>
            <a:r>
              <a:rPr lang="th-TH" sz="4000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คืนเงินกู้</a:t>
            </a:r>
            <a:endParaRPr lang="th-TH" sz="40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3" name="คำบรรยายภาพแบบเมฆ 2"/>
          <p:cNvSpPr/>
          <p:nvPr/>
        </p:nvSpPr>
        <p:spPr>
          <a:xfrm>
            <a:off x="683568" y="1196752"/>
            <a:ext cx="3024336" cy="792088"/>
          </a:xfrm>
          <a:prstGeom prst="cloudCallout">
            <a:avLst>
              <a:gd name="adj1" fmla="val 23709"/>
              <a:gd name="adj2" fmla="val 80022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สมาชิก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45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11" name="ม้วนกระดาษแนวนอน 10"/>
          <p:cNvSpPr/>
          <p:nvPr/>
        </p:nvSpPr>
        <p:spPr>
          <a:xfrm>
            <a:off x="2951820" y="116632"/>
            <a:ext cx="3240360" cy="820724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ข้อพึงระวัง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2" name="มนมุมสี่เหลี่ยมผืนผ้าด้านทแยงมุม 11"/>
          <p:cNvSpPr/>
          <p:nvPr/>
        </p:nvSpPr>
        <p:spPr>
          <a:xfrm>
            <a:off x="323528" y="1052736"/>
            <a:ext cx="8640960" cy="5616624"/>
          </a:xfrm>
          <a:prstGeom prst="round2Diag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1.  เมื่อ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ได้รับการอนุมัติโครงการ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แล้วสมาชิก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ผู้กู้ +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ผู้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กู้ร่วม ไม่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สามารถ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เปลี่ยนเป็น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สมาชิกผู้กู้คนอื่น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ได้ให้ถือ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ว่าโครงการนี้ยกเลิก และ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สามารถ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เสนอโครงการใหม่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ตาม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ขั้นตอน</a:t>
            </a:r>
          </a:p>
          <a:p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2.  สัญญา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เงินกู้จะต้องออกจากระบบ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โปรแกรม  </a:t>
            </a:r>
            <a:r>
              <a:rPr lang="en-US" sz="3200" b="1" dirty="0">
                <a:latin typeface="TH SarabunPSK" panose="020B0500040200020003" pitchFamily="34" charset="-34"/>
                <a:cs typeface="+mj-cs"/>
              </a:rPr>
              <a:t>SARA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เท่านั้น</a:t>
            </a:r>
          </a:p>
          <a:p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3.  การ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ทำสัญญาให้จัดทำให้แล้วเสร็จภายใน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เดือน 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เดียวกันกับที่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ได้รับ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อนุมัติ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โครงการ และโดย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สัญญานั้น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จะต้องมีความถูกต้องครบถ้วน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สำนักงานพัฒนา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ชุมชนจังหวัด/สกส. จึงจะโอนเงินเข้าบัญชี</a:t>
            </a:r>
            <a:br>
              <a:rPr lang="th-TH" sz="3200" b="1" dirty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สมาชิก 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ภายในวันที่ 5 ของเดือนถัดไป (วันที่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ในสัญญา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เงินกู้ จะต้อง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ตรง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กับ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วันที่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สำนักงานพัฒนาชุมชน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จังหวัด/</a:t>
            </a:r>
            <a:r>
              <a:rPr lang="th-TH" sz="3200" b="1" dirty="0" err="1">
                <a:latin typeface="TH SarabunPSK" panose="020B0500040200020003" pitchFamily="34" charset="-34"/>
                <a:cs typeface="+mj-cs"/>
              </a:rPr>
              <a:t>สกส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. โอนเงินเข้าบัญชีสมาชิก) </a:t>
            </a:r>
            <a:endParaRPr lang="th-TH" sz="3200" b="1" dirty="0" smtClean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5" name="คำบรรยายภาพแบบลูกศรขวา 4"/>
          <p:cNvSpPr/>
          <p:nvPr/>
        </p:nvSpPr>
        <p:spPr>
          <a:xfrm>
            <a:off x="8100392" y="6157682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00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11" name="ม้วนกระดาษแนวนอน 10"/>
          <p:cNvSpPr/>
          <p:nvPr/>
        </p:nvSpPr>
        <p:spPr>
          <a:xfrm>
            <a:off x="2951820" y="116632"/>
            <a:ext cx="3240360" cy="820724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ข้อพึงระวัง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2" name="มนมุมสี่เหลี่ยมผืนผ้าด้านทแยงมุม 11"/>
          <p:cNvSpPr/>
          <p:nvPr/>
        </p:nvSpPr>
        <p:spPr>
          <a:xfrm>
            <a:off x="827584" y="1052736"/>
            <a:ext cx="7992888" cy="5616624"/>
          </a:xfrm>
          <a:prstGeom prst="round2Diag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4.  ใน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การทำสัญญาให้ติดอากรแสตมป์ (สองพัน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บาทต่อ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อากร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แสตมป์หนึ่งบาท) ในสัญญากู้ฉบับจริง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โดยให้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สมาชิก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เป็นผู้จ่าย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เอง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>
                <a:latin typeface="TH SarabunPSK" panose="020B0500040200020003" pitchFamily="34" charset="-34"/>
                <a:cs typeface="+mj-cs"/>
              </a:rPr>
              <a:t>5.  การชำระคืนเงินกู้ตามสัญญา ให้ชำระ ภายในวันที่ 5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ของ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เดือน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ตาม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งวดที่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กำหนด หากพ้นกำหนดจะต้อง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จ่าย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เบี้ย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ปรับ ร้อยละ 7.5 ต่อปี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(หากสมาชิกต้องการชำระ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คืน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เงินกู้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ทั้งหมดก่อนกำหนดให้แจ้ง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สำนักงาน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เลขานุการ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 อก</a:t>
            </a:r>
            <a:r>
              <a:rPr lang="th-TH" sz="3600" b="1" dirty="0" err="1" smtClean="0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. / </a:t>
            </a:r>
            <a:r>
              <a:rPr lang="th-TH" sz="3600" b="1" dirty="0" err="1" smtClean="0">
                <a:latin typeface="TH SarabunPSK" panose="020B0500040200020003" pitchFamily="34" charset="-34"/>
                <a:cs typeface="+mj-cs"/>
              </a:rPr>
              <a:t>อกส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.กทม.  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ทราบ)</a:t>
            </a:r>
          </a:p>
          <a:p>
            <a:endParaRPr lang="en-US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5" name="คำบรรยายภาพแบบลูกศรขวา 4"/>
          <p:cNvSpPr/>
          <p:nvPr/>
        </p:nvSpPr>
        <p:spPr>
          <a:xfrm>
            <a:off x="7884368" y="6037262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64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11" name="ม้วนกระดาษแนวนอน 10"/>
          <p:cNvSpPr/>
          <p:nvPr/>
        </p:nvSpPr>
        <p:spPr>
          <a:xfrm>
            <a:off x="2699792" y="297394"/>
            <a:ext cx="3464024" cy="899358"/>
          </a:xfrm>
          <a:prstGeom prst="horizontalScroll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atin typeface="TH SarabunPSK" panose="020B0500040200020003" pitchFamily="34" charset="-34"/>
                <a:cs typeface="+mj-cs"/>
              </a:rPr>
              <a:t>ข้อพึงระวัง</a:t>
            </a:r>
            <a:endParaRPr lang="th-TH" sz="44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2" name="มนมุมสี่เหลี่ยมผืนผ้าด้านทแยงมุม 11"/>
          <p:cNvSpPr/>
          <p:nvPr/>
        </p:nvSpPr>
        <p:spPr>
          <a:xfrm>
            <a:off x="323528" y="1339182"/>
            <a:ext cx="8496944" cy="5186162"/>
          </a:xfrm>
          <a:prstGeom prst="round2Diag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6. การ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ชำระคืนเงินกู้ต้องชำระผ่านระบบ  </a:t>
            </a:r>
            <a:r>
              <a:rPr lang="en-US" sz="3600" b="1" dirty="0">
                <a:latin typeface="TH SarabunPSK" panose="020B0500040200020003" pitchFamily="34" charset="-34"/>
                <a:cs typeface="+mj-cs"/>
              </a:rPr>
              <a:t>Bill Payment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(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ผ่าน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ธนาคาร กรุงไทย ออมสิน ธ.</a:t>
            </a:r>
            <a:r>
              <a:rPr lang="th-TH" sz="3600" b="1" dirty="0" err="1" smtClean="0">
                <a:latin typeface="TH SarabunPSK" panose="020B0500040200020003" pitchFamily="34" charset="-34"/>
                <a:cs typeface="+mj-cs"/>
              </a:rPr>
              <a:t>ก.ส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.) 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ค่าบริการสมาชิก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ต้อง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เป็น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ผู้จ่ายเอง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ให้สมาชิก  เก็บ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หลักฐานการชำระคืนเงินกู้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ไว้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เพื่อตรวจสอบ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และส่งสำเนาให้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  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อก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ส.จ./อกส.กทม. แล้วแต่กรณี ทุก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ครั้ง</a:t>
            </a:r>
          </a:p>
          <a:p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7. ให้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สำนักงานเลขานุการ อกส.จ./อกส.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กทม.  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    มี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การแจ้งยืนยัน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ลูกหนี้ทุก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สิ้นเดือนกันยายนของทุก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ปี</a:t>
            </a:r>
            <a:endParaRPr lang="en-US" sz="3600" b="1" dirty="0"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81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2433062" y="1988840"/>
            <a:ext cx="427787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138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สวัสดี</a:t>
            </a:r>
            <a:endParaRPr lang="en-US" sz="13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736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82244" y="44062"/>
            <a:ext cx="8782244" cy="104411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+mj-cs"/>
              </a:rPr>
              <a:t>การใช้จ่ายประเภทเงินทุนหมุนเวียน</a:t>
            </a:r>
            <a:endParaRPr lang="th-TH" sz="4800" b="1" dirty="0">
              <a:solidFill>
                <a:schemeClr val="bg1"/>
              </a:solidFill>
              <a:latin typeface="TH SarabunIT๙" panose="020B0500040200020003" pitchFamily="34" charset="-34"/>
              <a:cs typeface="+mj-cs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467544" y="1484784"/>
            <a:ext cx="8200867" cy="4871566"/>
            <a:chOff x="467544" y="1484784"/>
            <a:chExt cx="8200867" cy="4871566"/>
          </a:xfrm>
        </p:grpSpPr>
        <p:sp>
          <p:nvSpPr>
            <p:cNvPr id="2" name="สี่เหลี่ยมผืนผ้ามุมมน 1"/>
            <p:cNvSpPr/>
            <p:nvPr/>
          </p:nvSpPr>
          <p:spPr>
            <a:xfrm>
              <a:off x="467544" y="2046071"/>
              <a:ext cx="8200867" cy="4310279"/>
            </a:xfrm>
            <a:prstGeom prst="round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 smtClean="0">
                  <a:latin typeface="Cordia New" pitchFamily="34" charset="-34"/>
                  <a:cs typeface="+mj-cs"/>
                </a:rPr>
                <a:t>1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เป็นสมาชิกประเภทบุคคลธรรมดาซึ่งรวมตัวกันตั้งแต่ </a:t>
              </a:r>
              <a:r>
                <a:rPr lang="en-US" sz="3200" b="1" dirty="0" smtClean="0">
                  <a:latin typeface="Cordia New" pitchFamily="34" charset="-34"/>
                  <a:cs typeface="+mj-cs"/>
                </a:rPr>
                <a:t>5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 คนขึ้นไป </a:t>
              </a:r>
            </a:p>
            <a:p>
              <a:r>
                <a:rPr lang="th-TH" sz="3200" b="1" dirty="0" smtClean="0">
                  <a:latin typeface="TH SarabunIT๙" pitchFamily="34" charset="-34"/>
                  <a:cs typeface="+mj-cs"/>
                </a:rPr>
                <a:t>    หรือสมาชิกประเภทองค์กรสตรี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en-US" sz="3200" b="1" dirty="0">
                  <a:latin typeface="Cordia New" pitchFamily="34" charset="-34"/>
                  <a:cs typeface="+mj-cs"/>
                </a:rPr>
                <a:t>2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มีภูมิลำเนาหรือถิ่นที่อยู่ หรือ สถานที่ทำงาน ตั้งอยู่ในท้องที่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latin typeface="TH SarabunIT๙" pitchFamily="34" charset="-34"/>
                  <a:cs typeface="+mj-cs"/>
                </a:rPr>
                <a:t>   ที่ยื่นขอรับการสนับสนุนไม่น้อยกว่า</a:t>
              </a:r>
              <a:r>
                <a:rPr lang="en-US" sz="3200" b="1" dirty="0" smtClean="0">
                  <a:latin typeface="TH SarabunIT๙" pitchFamily="34" charset="-34"/>
                  <a:cs typeface="+mj-cs"/>
                </a:rPr>
                <a:t> </a:t>
              </a:r>
              <a:r>
                <a:rPr lang="en-US" sz="3200" b="1" dirty="0" smtClean="0">
                  <a:latin typeface="Cordia New" pitchFamily="34" charset="-34"/>
                  <a:cs typeface="+mj-cs"/>
                </a:rPr>
                <a:t>6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 </a:t>
              </a:r>
              <a:r>
                <a:rPr lang="th-TH" sz="3200" b="1" dirty="0">
                  <a:latin typeface="TH SarabunIT๙" pitchFamily="34" charset="-34"/>
                  <a:cs typeface="+mj-cs"/>
                </a:rPr>
                <a:t>เ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ดือน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en-US" sz="3200" b="1" dirty="0" smtClean="0">
                  <a:latin typeface="Cordia New" pitchFamily="34" charset="-34"/>
                  <a:cs typeface="+mj-cs"/>
                </a:rPr>
                <a:t>3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มีการดำเนินงานหรือมีผลงานเกี่ยวกับอาชีพที่ขอรับการสนับสนุน</a:t>
              </a:r>
              <a:br>
                <a:rPr lang="th-TH" sz="3200" b="1" dirty="0" smtClean="0">
                  <a:latin typeface="TH SarabunIT๙" pitchFamily="34" charset="-34"/>
                  <a:cs typeface="+mj-cs"/>
                </a:rPr>
              </a:br>
              <a:r>
                <a:rPr lang="en-US" sz="3200" b="1" dirty="0" smtClean="0">
                  <a:latin typeface="Cordia New" pitchFamily="34" charset="-34"/>
                  <a:cs typeface="+mj-cs"/>
                </a:rPr>
                <a:t>4</a:t>
              </a:r>
              <a:r>
                <a:rPr lang="th-TH" sz="3200" b="1" dirty="0" smtClean="0">
                  <a:latin typeface="TH SarabunIT๙" pitchFamily="34" charset="-34"/>
                  <a:cs typeface="+mj-cs"/>
                </a:rPr>
                <a:t>. ไม่เป็นผู้มีประวัติเสื่อมเสียและขาดวินัยทางการเงิน</a:t>
              </a:r>
              <a:endParaRPr lang="th-TH" sz="3200" b="1" dirty="0">
                <a:latin typeface="TH SarabunIT๙" pitchFamily="34" charset="-34"/>
                <a:cs typeface="+mj-cs"/>
              </a:endParaRPr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2843808" y="1484784"/>
              <a:ext cx="3286100" cy="963045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8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</a:rPr>
                <a:t>คุณสมบัติ</a:t>
              </a:r>
              <a:endParaRPr lang="th-TH" sz="4800" b="1" dirty="0">
                <a:solidFill>
                  <a:schemeClr val="bg1"/>
                </a:solidFill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73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82244" y="44062"/>
            <a:ext cx="8782244" cy="104411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+mj-cs"/>
              </a:rPr>
              <a:t>การใช้จ่ายประเภทเงินทุนหมุนเวียน</a:t>
            </a:r>
            <a:endParaRPr lang="th-TH" sz="4800" b="1" dirty="0">
              <a:solidFill>
                <a:schemeClr val="bg1"/>
              </a:solidFill>
              <a:latin typeface="TH SarabunIT๙" panose="020B0500040200020003" pitchFamily="34" charset="-34"/>
              <a:cs typeface="+mj-cs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467544" y="1083617"/>
            <a:ext cx="8352928" cy="5452708"/>
            <a:chOff x="467544" y="1287073"/>
            <a:chExt cx="8352928" cy="5452708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467544" y="1987253"/>
              <a:ext cx="8352928" cy="4752528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r>
                <a:rPr lang="en-US" sz="3200" b="1" dirty="0" smtClean="0">
                  <a:latin typeface="TH SarabunPSK" panose="020B0500040200020003" pitchFamily="34" charset="-34"/>
                  <a:cs typeface="+mj-cs"/>
                </a:rPr>
                <a:t>1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. เพื่อพัฒนาอาชีพ  การสร้างงาน  สร้างรายได้ หรือเสริมสร้าง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 ความเข้มแข็งทางด้านเศรษฐกิจให้แก่สตรีและองค์กรสตรีเป็นสำคัญ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en-US" sz="3200" b="1" dirty="0" smtClean="0">
                  <a:latin typeface="TH SarabunPSK" panose="020B0500040200020003" pitchFamily="34" charset="-34"/>
                  <a:cs typeface="+mj-cs"/>
                </a:rPr>
                <a:t>2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. ตอบสนองยุทธศาสตร์กองทุนฯ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en-US" sz="3200" b="1" dirty="0" smtClean="0">
                  <a:latin typeface="TH SarabunPSK" panose="020B0500040200020003" pitchFamily="34" charset="-34"/>
                  <a:cs typeface="+mj-cs"/>
                </a:rPr>
                <a:t>3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. มีผลการดำเนินงานหรือผ่านการฝึกอาชีพมาก่อน 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en-US" sz="3200" b="1" dirty="0" smtClean="0">
                  <a:latin typeface="TH SarabunPSK" panose="020B0500040200020003" pitchFamily="34" charset="-34"/>
                  <a:cs typeface="+mj-cs"/>
                </a:rPr>
                <a:t>4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. โครงการละ</a:t>
              </a:r>
              <a:r>
                <a:rPr lang="th-TH" sz="3200" b="1" u="sng" dirty="0" smtClean="0">
                  <a:latin typeface="TH SarabunPSK" panose="020B0500040200020003" pitchFamily="34" charset="-34"/>
                  <a:cs typeface="+mj-cs"/>
                </a:rPr>
                <a:t>ไม่เกินสองแสนบาท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อัตราดอกเบี้ย</a:t>
              </a:r>
              <a:r>
                <a:rPr lang="th-TH" sz="3200" b="1" u="sng" dirty="0" smtClean="0">
                  <a:latin typeface="TH SarabunPSK" panose="020B0500040200020003" pitchFamily="34" charset="-34"/>
                  <a:cs typeface="+mj-cs"/>
                </a:rPr>
                <a:t>ร้อยละสามต่อปี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/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en-US" sz="3200" b="1" dirty="0" smtClean="0">
                  <a:latin typeface="TH SarabunPSK" panose="020B0500040200020003" pitchFamily="34" charset="-34"/>
                  <a:cs typeface="+mj-cs"/>
                </a:rPr>
                <a:t>5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. ผ่อนชำระคืน</a:t>
              </a:r>
              <a:r>
                <a:rPr lang="th-TH" sz="3200" b="1" u="sng" dirty="0" smtClean="0">
                  <a:latin typeface="TH SarabunPSK" panose="020B0500040200020003" pitchFamily="34" charset="-34"/>
                  <a:cs typeface="+mj-cs"/>
                </a:rPr>
                <a:t>ไม่เกินสองปี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และต้องชำระคืน</a:t>
              </a:r>
              <a:r>
                <a:rPr lang="th-TH" sz="3200" b="1" u="sng" dirty="0" smtClean="0">
                  <a:latin typeface="TH SarabunPSK" panose="020B0500040200020003" pitchFamily="34" charset="-34"/>
                  <a:cs typeface="+mj-cs"/>
                </a:rPr>
                <a:t>อย่างน้อยปีละสองงวด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/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en-US" sz="3200" b="1" dirty="0" smtClean="0">
                  <a:latin typeface="TH SarabunPSK" panose="020B0500040200020003" pitchFamily="34" charset="-34"/>
                  <a:cs typeface="+mj-cs"/>
                </a:rPr>
                <a:t>6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. ไม่ก่อให้เกิดความเสียหายต่อสิ่งแวดล้อม หรือต่อความสงบเรียบร้อยของประชาชน   </a:t>
              </a:r>
              <a:endParaRPr lang="th-TH" sz="3200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12" name="วงรี 11"/>
            <p:cNvSpPr/>
            <p:nvPr/>
          </p:nvSpPr>
          <p:spPr>
            <a:xfrm>
              <a:off x="2411760" y="1287073"/>
              <a:ext cx="4032448" cy="704741"/>
            </a:xfrm>
            <a:prstGeom prst="ellips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latin typeface="TH SarabunIT๙" pitchFamily="34" charset="-34"/>
                  <a:cs typeface="+mj-cs"/>
                </a:rPr>
                <a:t>หลักเกณฑ์พื้นฐาน</a:t>
              </a:r>
              <a:endParaRPr lang="th-TH" sz="3600" b="1" dirty="0"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90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5" name="ม้วนกระดาษแนวนอน 4"/>
          <p:cNvSpPr/>
          <p:nvPr/>
        </p:nvSpPr>
        <p:spPr>
          <a:xfrm>
            <a:off x="1259632" y="219317"/>
            <a:ext cx="6912768" cy="864096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เอกสารที่ขอรับการสนับสนุนเงินทุนหมุนเวียน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814462"/>
              </p:ext>
            </p:extLst>
          </p:nvPr>
        </p:nvGraphicFramePr>
        <p:xfrm>
          <a:off x="467544" y="1085842"/>
          <a:ext cx="842493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</a:rPr>
                        <a:t>สมาชิกประเภทบุคคลธรรมดา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1) แบบเสนอโครงการขอรับการสนับสนุนเงินกองทุนพัฒนาบทบาทสตรี 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ประเภทเงินทุนหมุนเวียน (เงินกู้) 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2) เอกสารประกอบการขอกู้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2.1) กรณีสมาชิกประเภทบุคคลธรรมดา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(1) สำเนาบัตรประจำตัวประชาชนของ ผู้แทนกลุ่ม (ผู้กู้หลัก) และผู้กู้ร่วม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รวมไม่น้อยกว่า  5 คน  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(กรณีที่อยู่ไม่ตรงกับบัตรประจำตัวประชาชนให้กรอกที่อยู่ปัจจุบันไว้กับสำเนาบัตรประจำตัว</a:t>
                      </a:r>
                      <a:br>
                        <a:rPr lang="th-TH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ประชาชน (รับรองสำเนา))</a:t>
                      </a: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(2) ภาพถ่ายผลงานที่ผ่านมา (ถ้ามี)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(3) แบบอื่นๆ ตามที่ อกส.จ./อกส.กทม. กำหนด </a:t>
                      </a:r>
                      <a:r>
                        <a:rPr lang="th-TH" sz="3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th-TH" sz="3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th-TH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คำบรรยายภาพแบบลูกศรขวา 6"/>
          <p:cNvSpPr/>
          <p:nvPr/>
        </p:nvSpPr>
        <p:spPr>
          <a:xfrm>
            <a:off x="8172400" y="5854700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65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5" name="ม้วนกระดาษแนวนอน 4"/>
          <p:cNvSpPr/>
          <p:nvPr/>
        </p:nvSpPr>
        <p:spPr>
          <a:xfrm>
            <a:off x="755576" y="0"/>
            <a:ext cx="7416824" cy="1057523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เอกสารที่ขอรับการสนับสนุนเงินทุนหมุนเวียน</a:t>
            </a:r>
            <a:endParaRPr lang="th-TH" sz="4000" b="1" dirty="0">
              <a:latin typeface="TH SarabunPSK" panose="020B0500040200020003" pitchFamily="34" charset="-34"/>
              <a:cs typeface="+mj-cs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936850"/>
              </p:ext>
            </p:extLst>
          </p:nvPr>
        </p:nvGraphicFramePr>
        <p:xfrm>
          <a:off x="467544" y="1085842"/>
          <a:ext cx="8352928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7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dirty="0" smtClean="0">
                          <a:solidFill>
                            <a:schemeClr val="bg1"/>
                          </a:solidFill>
                        </a:rPr>
                        <a:t>สมาชิกประเภทองค์กรสตรี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07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1) แบบเสนอโครงการขอรับการสนับสนุนเงินกองทุนพัฒนาบทบาทสตรี 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ประเภทเงินทุนหมุนเวียน (เงินกู้)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2) เอกสารประกอบการขอกู้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3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2.2) กรณีสมาชิกประเภทองค์กรสตรี 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(1) บันทึกการประชุมขององค์กร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(2) หนังสือมอบอำนาจให้ทำการแทน ในการยื่นเสนอโครงการ </a:t>
                      </a: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th-TH" sz="24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4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0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(กรณี องค์กรที่ไม่ใช่นิติบุคคล ให้ประธานขององค์กรสตรีเท่านั้นมีอำนาจในการยื่นเสนอโครงการ)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</a:t>
                      </a: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(3) สำเนาบัตรประจำตัวประชาชนของผู้แทน </a:t>
                      </a: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th-TH" sz="24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000" b="1" i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(กรณีที่อยู่ไม่ตรงกับบัตรประจำตัวประชาชน ให้กรอกที่อยู่ปัจจุบันไว้กับสำเนาบัตรประจำตัวประชาชน (รับรองสำเนา)</a:t>
                      </a:r>
                      <a:r>
                        <a:rPr lang="th-TH" sz="20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th-TH" sz="20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</a:t>
                      </a: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(4) ภาพถ่ายผลงานที่ผ่านมา (ถ้ามี)</a:t>
                      </a:r>
                      <a:b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8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(5) แบบอื่น ๆ ตามที่ อกส.จ./อกส.กทม. กำหนด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7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2" name="ม้วนกระดาษแนวนอน 1"/>
          <p:cNvSpPr/>
          <p:nvPr/>
        </p:nvSpPr>
        <p:spPr>
          <a:xfrm>
            <a:off x="755576" y="103211"/>
            <a:ext cx="7560840" cy="1080120"/>
          </a:xfrm>
          <a:prstGeom prst="horizontalScroll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ขั้นตอนการขอรับการสนับสนุนโครงการประเภทเงินทุนหมุนเวียน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  <p:grpSp>
        <p:nvGrpSpPr>
          <p:cNvPr id="11" name="กลุ่ม 10"/>
          <p:cNvGrpSpPr/>
          <p:nvPr/>
        </p:nvGrpSpPr>
        <p:grpSpPr>
          <a:xfrm>
            <a:off x="1475656" y="1412776"/>
            <a:ext cx="3744416" cy="5055123"/>
            <a:chOff x="1187624" y="1735896"/>
            <a:chExt cx="3744416" cy="4730786"/>
          </a:xfrm>
        </p:grpSpPr>
        <p:sp>
          <p:nvSpPr>
            <p:cNvPr id="4" name="คำบรรยายภาพแบบลูกศรขึ้น 3"/>
            <p:cNvSpPr/>
            <p:nvPr/>
          </p:nvSpPr>
          <p:spPr>
            <a:xfrm>
              <a:off x="1187624" y="5517010"/>
              <a:ext cx="3744416" cy="949672"/>
            </a:xfrm>
            <a:prstGeom prst="upArrowCallou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ขั้นที่ 1 ยื่นขอรับการสนับสนุน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7" name="คำบรรยายภาพแบบลูกศรขึ้น 6"/>
            <p:cNvSpPr/>
            <p:nvPr/>
          </p:nvSpPr>
          <p:spPr>
            <a:xfrm>
              <a:off x="1205930" y="4534714"/>
              <a:ext cx="3726110" cy="934644"/>
            </a:xfrm>
            <a:prstGeom prst="upArrowCallou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ขั้นที่ 2 พิจารณาอนุมัติโครงการ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8" name="คำบรรยายภาพแบบลูกศรขึ้น 7"/>
            <p:cNvSpPr/>
            <p:nvPr/>
          </p:nvSpPr>
          <p:spPr>
            <a:xfrm>
              <a:off x="1259632" y="3487266"/>
              <a:ext cx="3672408" cy="1002447"/>
            </a:xfrm>
            <a:prstGeom prst="upArrowCallou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ขั้นที่ 3 การโอนเงินให้สมาชิก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9" name="คำบรรยายภาพแบบลูกศรขึ้น 8"/>
            <p:cNvSpPr/>
            <p:nvPr/>
          </p:nvSpPr>
          <p:spPr>
            <a:xfrm>
              <a:off x="1259632" y="2448676"/>
              <a:ext cx="3672408" cy="997379"/>
            </a:xfrm>
            <a:prstGeom prst="upArrowCallou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ขั้นที่ 4 การชำระคืนเงิน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5" name="สี่เหลี่ยมผืนผ้า 4"/>
            <p:cNvSpPr/>
            <p:nvPr/>
          </p:nvSpPr>
          <p:spPr>
            <a:xfrm>
              <a:off x="1259632" y="1735896"/>
              <a:ext cx="3672408" cy="66512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ขั้นที่ 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5 การติดตาม/รายงานผล</a:t>
              </a:r>
              <a:endParaRPr lang="th-TH" b="1" dirty="0">
                <a:latin typeface="TH SarabunPSK" panose="020B0500040200020003" pitchFamily="34" charset="-34"/>
                <a:cs typeface="+mj-cs"/>
              </a:endParaRPr>
            </a:p>
          </p:txBody>
        </p:sp>
      </p:grpSp>
      <p:sp>
        <p:nvSpPr>
          <p:cNvPr id="12" name="วงเล็บปีกกาขวา 11"/>
          <p:cNvSpPr/>
          <p:nvPr/>
        </p:nvSpPr>
        <p:spPr>
          <a:xfrm>
            <a:off x="5436096" y="3933056"/>
            <a:ext cx="288032" cy="2304256"/>
          </a:xfrm>
          <a:prstGeom prst="rightBrace">
            <a:avLst>
              <a:gd name="adj1" fmla="val 8333"/>
              <a:gd name="adj2" fmla="val 5141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5787635" y="4833533"/>
            <a:ext cx="28888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ใช้เวลา 2 เดือน 1 สัปดาห์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000" b="1" dirty="0" smtClean="0">
                <a:latin typeface="TH SarabunPSK" panose="020B0500040200020003" pitchFamily="34" charset="-34"/>
                <a:cs typeface="+mj-cs"/>
              </a:rPr>
              <a:t>           ( อำเภอ </a:t>
            </a:r>
            <a:r>
              <a:rPr lang="en-US" sz="2000" b="1" dirty="0" smtClean="0">
                <a:latin typeface="TH SarabunPSK" panose="020B0500040200020003" pitchFamily="34" charset="-34"/>
                <a:cs typeface="+mj-cs"/>
              </a:rPr>
              <a:t>: 1 </a:t>
            </a:r>
            <a:r>
              <a:rPr lang="th-TH" sz="2000" b="1" dirty="0" smtClean="0">
                <a:latin typeface="TH SarabunPSK" panose="020B0500040200020003" pitchFamily="34" charset="-34"/>
                <a:cs typeface="+mj-cs"/>
              </a:rPr>
              <a:t>เดือน</a:t>
            </a:r>
            <a:br>
              <a:rPr lang="th-TH" sz="2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000" b="1" dirty="0" smtClean="0">
                <a:latin typeface="TH SarabunPSK" panose="020B0500040200020003" pitchFamily="34" charset="-34"/>
                <a:cs typeface="+mj-cs"/>
              </a:rPr>
              <a:t>            จังหวัด </a:t>
            </a:r>
            <a:r>
              <a:rPr lang="en-US" sz="2000" b="1" dirty="0" smtClean="0">
                <a:latin typeface="TH SarabunPSK" panose="020B0500040200020003" pitchFamily="34" charset="-34"/>
                <a:cs typeface="+mj-cs"/>
              </a:rPr>
              <a:t>: 1 </a:t>
            </a:r>
            <a:r>
              <a:rPr lang="th-TH" sz="2000" b="1" dirty="0" smtClean="0">
                <a:latin typeface="TH SarabunPSK" panose="020B0500040200020003" pitchFamily="34" charset="-34"/>
                <a:cs typeface="+mj-cs"/>
              </a:rPr>
              <a:t>เดือน 1 สัปดาห์ )</a:t>
            </a:r>
            <a:endParaRPr lang="th-TH" sz="20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4" name="วงเล็บปีกกาขวา 13"/>
          <p:cNvSpPr/>
          <p:nvPr/>
        </p:nvSpPr>
        <p:spPr>
          <a:xfrm>
            <a:off x="5307243" y="2622918"/>
            <a:ext cx="288032" cy="585304"/>
          </a:xfrm>
          <a:prstGeom prst="rightBrace">
            <a:avLst>
              <a:gd name="adj1" fmla="val 200000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15" name="วงเล็บปีกกาขวา 14"/>
          <p:cNvSpPr/>
          <p:nvPr/>
        </p:nvSpPr>
        <p:spPr>
          <a:xfrm>
            <a:off x="5307243" y="1472741"/>
            <a:ext cx="288032" cy="585304"/>
          </a:xfrm>
          <a:prstGeom prst="rightBrace">
            <a:avLst>
              <a:gd name="adj1" fmla="val 200000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5724128" y="2531182"/>
            <a:ext cx="2512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+mj-cs"/>
              </a:rPr>
              <a:t>สัญญาภายใน 2 ปี</a:t>
            </a:r>
            <a:b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+mj-cs"/>
              </a:rPr>
              <a:t>ชำระคืนอย่างน้อยปีละ 2 งวด</a:t>
            </a:r>
            <a:endParaRPr lang="th-TH" sz="2000" b="1" dirty="0">
              <a:solidFill>
                <a:srgbClr val="C00000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5620225" y="1444379"/>
            <a:ext cx="32995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spc="-70" dirty="0" smtClean="0">
                <a:solidFill>
                  <a:schemeClr val="tx2"/>
                </a:solidFill>
                <a:latin typeface="TH SarabunPSK" panose="020B0500040200020003" pitchFamily="34" charset="-34"/>
                <a:cs typeface="+mj-cs"/>
              </a:rPr>
              <a:t>1.รายงานครั้งแรกภายใน 30 วัน นับแต่ได้รับเงินโอน</a:t>
            </a:r>
            <a:r>
              <a:rPr lang="th-TH" sz="1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+mj-cs"/>
              </a:rPr>
              <a:t/>
            </a:r>
            <a:br>
              <a:rPr lang="th-TH" sz="18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2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+mj-cs"/>
              </a:rPr>
              <a:t>2.รายงานงวด สิ้นเดือน มี.ค./ก.ย. ทุกปี</a:t>
            </a:r>
            <a:endParaRPr lang="th-TH" sz="2000" b="1" dirty="0">
              <a:solidFill>
                <a:schemeClr val="tx2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0806" y="3546887"/>
            <a:ext cx="310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rgbClr val="7030A0"/>
                </a:solidFill>
                <a:cs typeface="+mj-cs"/>
              </a:rPr>
              <a:t>สมาชิกส่งใบสำคัญรับเงินให้ </a:t>
            </a:r>
            <a:r>
              <a:rPr lang="th-TH" sz="1800" b="1" dirty="0" err="1" smtClean="0">
                <a:solidFill>
                  <a:srgbClr val="7030A0"/>
                </a:solidFill>
                <a:cs typeface="+mj-cs"/>
              </a:rPr>
              <a:t>สพ</a:t>
            </a:r>
            <a:r>
              <a:rPr lang="th-TH" sz="1800" b="1" dirty="0" smtClean="0">
                <a:solidFill>
                  <a:srgbClr val="7030A0"/>
                </a:solidFill>
                <a:cs typeface="+mj-cs"/>
              </a:rPr>
              <a:t>จ. </a:t>
            </a:r>
            <a:br>
              <a:rPr lang="th-TH" sz="1800" b="1" dirty="0" smtClean="0">
                <a:solidFill>
                  <a:srgbClr val="7030A0"/>
                </a:solidFill>
                <a:cs typeface="+mj-cs"/>
              </a:rPr>
            </a:br>
            <a:r>
              <a:rPr lang="th-TH" sz="1800" b="1" dirty="0" smtClean="0">
                <a:solidFill>
                  <a:srgbClr val="7030A0"/>
                </a:solidFill>
                <a:cs typeface="+mj-cs"/>
              </a:rPr>
              <a:t>ภายใน 7 วันทำการ หลังจากได้รับการโอนเงิน</a:t>
            </a:r>
            <a:endParaRPr lang="th-TH" sz="1800" b="1" dirty="0">
              <a:solidFill>
                <a:srgbClr val="7030A0"/>
              </a:solidFill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72589" y="3819805"/>
            <a:ext cx="41504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1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5" name="คำบรรยายภาพแบบเมฆ 4"/>
          <p:cNvSpPr/>
          <p:nvPr/>
        </p:nvSpPr>
        <p:spPr>
          <a:xfrm>
            <a:off x="1115616" y="260648"/>
            <a:ext cx="7272808" cy="1296144"/>
          </a:xfrm>
          <a:prstGeom prst="cloudCallout">
            <a:avLst>
              <a:gd name="adj1" fmla="val -26902"/>
              <a:gd name="adj2" fmla="val 71539"/>
            </a:avLst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ขั้นที่ 1 การยื่นขอรับการสนับสนุน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6" name="มนมุมสี่เหลี่ยมผืนผ้าด้านทแยงมุม 5"/>
          <p:cNvSpPr/>
          <p:nvPr/>
        </p:nvSpPr>
        <p:spPr>
          <a:xfrm>
            <a:off x="395536" y="1868339"/>
            <a:ext cx="8352928" cy="4853136"/>
          </a:xfrm>
          <a:prstGeom prst="round2Diag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  </a:t>
            </a:r>
            <a:r>
              <a:rPr lang="th-TH" sz="3200" b="1" u="sng" dirty="0" smtClean="0">
                <a:latin typeface="TH SarabunPSK" panose="020B0500040200020003" pitchFamily="34" charset="-34"/>
                <a:cs typeface="+mj-cs"/>
              </a:rPr>
              <a:t>สมาชิก</a:t>
            </a:r>
            <a:r>
              <a:rPr lang="th-TH" sz="3200" b="1" u="sng" dirty="0">
                <a:latin typeface="TH SarabunPSK" panose="020B0500040200020003" pitchFamily="34" charset="-34"/>
                <a:cs typeface="+mj-cs"/>
              </a:rPr>
              <a:t>บุคคลธรรมดา </a:t>
            </a:r>
            <a:r>
              <a:rPr lang="th-TH" sz="3200" b="1" u="sng" dirty="0" smtClean="0">
                <a:latin typeface="TH SarabunPSK" panose="020B0500040200020003" pitchFamily="34" charset="-34"/>
                <a:cs typeface="+mj-cs"/>
              </a:rPr>
              <a:t>และ</a:t>
            </a:r>
            <a:r>
              <a:rPr lang="th-TH" sz="3200" b="1" u="sng" dirty="0">
                <a:latin typeface="TH SarabunPSK" panose="020B0500040200020003" pitchFamily="34" charset="-34"/>
                <a:cs typeface="+mj-cs"/>
              </a:rPr>
              <a:t>สมาชิกประเภทองค์กรสตรี</a:t>
            </a:r>
            <a:endParaRPr lang="en-US" sz="3200" b="1" u="sng" dirty="0">
              <a:latin typeface="TH SarabunPSK" panose="020B0500040200020003" pitchFamily="34" charset="-34"/>
              <a:cs typeface="+mj-cs"/>
            </a:endParaRPr>
          </a:p>
          <a:p>
            <a:pPr lvl="0"/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ให้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ยื่นแบบเสนอโครงการ ณ ที่ทำ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การคณะทำงาน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ขับเคลื่อนฯตำบล/เทศบาลในพื้นที่ตั้งของผู้ขอกู้</a:t>
            </a:r>
            <a:endParaRPr lang="en-US" sz="3200" b="1" dirty="0">
              <a:latin typeface="TH SarabunPSK" panose="020B0500040200020003" pitchFamily="34" charset="-34"/>
              <a:cs typeface="+mj-cs"/>
            </a:endParaRPr>
          </a:p>
          <a:p>
            <a:r>
              <a:rPr lang="th-TH" sz="3200" b="1" dirty="0">
                <a:latin typeface="TH SarabunPSK" panose="020B0500040200020003" pitchFamily="34" charset="-34"/>
                <a:cs typeface="+mj-cs"/>
              </a:rPr>
              <a:t>          </a:t>
            </a:r>
            <a:r>
              <a:rPr lang="th-TH" sz="3200" b="1" i="1" u="sng" dirty="0">
                <a:latin typeface="TH SarabunPSK" panose="020B0500040200020003" pitchFamily="34" charset="-34"/>
                <a:cs typeface="+mj-cs"/>
              </a:rPr>
              <a:t>กรณี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ที่สมาชิกบุคคลธรรมดา มีผู้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เสนอโครงการ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อยู่คนละพื้นที่ ให้ยื่นเสนอโครงการ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ตามที่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อยู่ของผู้แทนกลุ่มเป็นหลัก</a:t>
            </a:r>
            <a:endParaRPr lang="en-US" sz="3200" b="1" dirty="0">
              <a:latin typeface="TH SarabunPSK" panose="020B0500040200020003" pitchFamily="34" charset="-34"/>
              <a:cs typeface="+mj-cs"/>
            </a:endParaRPr>
          </a:p>
          <a:p>
            <a:r>
              <a:rPr lang="th-TH" sz="3200" b="1" dirty="0">
                <a:latin typeface="TH SarabunPSK" panose="020B0500040200020003" pitchFamily="34" charset="-34"/>
                <a:cs typeface="+mj-cs"/>
              </a:rPr>
              <a:t>         </a:t>
            </a:r>
            <a:r>
              <a:rPr lang="th-TH" sz="3200" b="1" i="1" u="sng" dirty="0">
                <a:latin typeface="TH SarabunPSK" panose="020B0500040200020003" pitchFamily="34" charset="-34"/>
                <a:cs typeface="+mj-cs"/>
              </a:rPr>
              <a:t>กรณี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สมาชิกประเภทองค์กรสตรีให้ยื่น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เสนอโครงการ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ตาม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เขต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พื้น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ที่ตั้งของสำนักงานองค์กรนั้น</a:t>
            </a:r>
            <a:endParaRPr lang="en-US" sz="3200" b="1" dirty="0">
              <a:latin typeface="TH SarabunPSK" panose="020B0500040200020003" pitchFamily="34" charset="-34"/>
              <a:cs typeface="+mj-cs"/>
            </a:endParaRPr>
          </a:p>
          <a:p>
            <a:r>
              <a:rPr lang="th-TH" sz="3200" b="1" i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 </a:t>
            </a:r>
            <a:r>
              <a:rPr lang="th-TH" sz="32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  </a:t>
            </a:r>
            <a:r>
              <a:rPr lang="th-TH" sz="3200" b="1" i="1" u="sng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สำหรับ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กรุงเทพมหานคร ให้ยื่น ณ 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สำนักงานคณะทำงาน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ขับเคลื่อนฯ เขต (ตามที่ประกาศไว้)</a:t>
            </a:r>
          </a:p>
        </p:txBody>
      </p:sp>
    </p:spTree>
    <p:extLst>
      <p:ext uri="{BB962C8B-B14F-4D97-AF65-F5344CB8AC3E}">
        <p14:creationId xmlns:p14="http://schemas.microsoft.com/office/powerpoint/2010/main" val="16831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435212"/>
              </p:ext>
            </p:extLst>
          </p:nvPr>
        </p:nvGraphicFramePr>
        <p:xfrm>
          <a:off x="251520" y="1924391"/>
          <a:ext cx="8640960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กระบวนการ</a:t>
                      </a:r>
                      <a:endParaRPr lang="th-TH" sz="4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ระยะเวลา</a:t>
                      </a:r>
                      <a:endParaRPr lang="th-TH" sz="40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คณะทำงานขับเคลื่อน ฯ ตำบล /เทศบาล /เขต </a:t>
                      </a:r>
                      <a:br>
                        <a:rPr lang="th-TH" sz="32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ตรวจสอบหลักฐาน/ให้ความเห็น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ในแบบเสนอ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โครงการ</a:t>
                      </a:r>
                      <a:endParaRPr lang="th-TH" sz="3200" b="1" dirty="0" smtClean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สัปดาห์ที่ 2 ของเดือน</a:t>
                      </a:r>
                      <a:br>
                        <a:rPr lang="th-TH" sz="32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endParaRPr lang="th-TH" sz="3200" b="1" spc="-60" baseline="0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อก</a:t>
                      </a:r>
                      <a:r>
                        <a:rPr lang="th-TH" sz="3200" b="1" baseline="0" dirty="0" err="1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ส.อ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 พิจารณากลั่นกรองโครงการ ให้ความเห็นในแบบเสนอโครงการ</a:t>
                      </a:r>
                      <a:endParaRPr lang="th-TH" sz="3200" b="1" dirty="0" smtClean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สัปดาห์ที่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3 ของเดือน</a:t>
                      </a:r>
                      <a:endParaRPr lang="th-TH" sz="3200" b="1" spc="-60" baseline="0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 สำนักงานเลขานุการ อก</a:t>
                      </a:r>
                      <a:r>
                        <a:rPr lang="th-TH" sz="3200" b="1" baseline="0" dirty="0" err="1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ส.จ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 บันทึกแบบเสนอโครงการใน  ระบบ 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SARA /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ตรวจสอบคุณสมบัติ</a:t>
                      </a:r>
                      <a:endParaRPr lang="th-TH" sz="3200" b="1" dirty="0" smtClean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ภายในสัปดาห์ที่ 1 </a:t>
                      </a:r>
                      <a:b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ของเดือนถัดไป</a:t>
                      </a:r>
                      <a:endParaRPr lang="th-TH" sz="3200" b="1" spc="-60" baseline="0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คำบรรยายภาพแบบเมฆ 4"/>
          <p:cNvSpPr/>
          <p:nvPr/>
        </p:nvSpPr>
        <p:spPr>
          <a:xfrm>
            <a:off x="1259632" y="332656"/>
            <a:ext cx="6552728" cy="1368152"/>
          </a:xfrm>
          <a:prstGeom prst="cloudCallout">
            <a:avLst>
              <a:gd name="adj1" fmla="val -41652"/>
              <a:gd name="adj2" fmla="val 62297"/>
            </a:avLst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+mj-cs"/>
              </a:rPr>
              <a:t>ขั้นที่ 2 การพิจารณาอนุมัติโครงการ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2" name="คำบรรยายภาพแบบลูกศรขวา 1"/>
          <p:cNvSpPr/>
          <p:nvPr/>
        </p:nvSpPr>
        <p:spPr>
          <a:xfrm>
            <a:off x="7812360" y="6268668"/>
            <a:ext cx="864096" cy="50165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64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1205</Words>
  <Application>Microsoft Office PowerPoint</Application>
  <PresentationFormat>On-screen Show (4:3)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Angsana New</vt:lpstr>
      <vt:lpstr>Arial</vt:lpstr>
      <vt:lpstr>Calibri</vt:lpstr>
      <vt:lpstr>Cordia New</vt:lpstr>
      <vt:lpstr>Garamond</vt:lpstr>
      <vt:lpstr>TH SarabunIT๙</vt:lpstr>
      <vt:lpstr>TH SarabunPSK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 8 Pro</dc:creator>
  <cp:lastModifiedBy>HP</cp:lastModifiedBy>
  <cp:revision>288</cp:revision>
  <cp:lastPrinted>2016-09-04T14:17:46Z</cp:lastPrinted>
  <dcterms:created xsi:type="dcterms:W3CDTF">2016-08-13T08:13:43Z</dcterms:created>
  <dcterms:modified xsi:type="dcterms:W3CDTF">2016-11-29T04:29:12Z</dcterms:modified>
</cp:coreProperties>
</file>